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webextensions/webextension2.xml" ContentType="application/vnd.ms-office.webextension+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12"/>
  </p:notesMasterIdLst>
  <p:sldIdLst>
    <p:sldId id="305" r:id="rId6"/>
    <p:sldId id="303" r:id="rId7"/>
    <p:sldId id="306" r:id="rId8"/>
    <p:sldId id="302" r:id="rId9"/>
    <p:sldId id="307" r:id="rId10"/>
    <p:sldId id="304" r:id="rId11"/>
  </p:sldIdLst>
  <p:sldSz cx="9144000" cy="5143500" type="screen16x9"/>
  <p:notesSz cx="6858000" cy="9144000"/>
  <p:custDataLst>
    <p:tags r:id="rId13"/>
  </p:custDataLst>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305D"/>
    <a:srgbClr val="037C3F"/>
    <a:srgbClr val="20649A"/>
    <a:srgbClr val="42AF8E"/>
    <a:srgbClr val="8DB8D9"/>
    <a:srgbClr val="9DCFF5"/>
    <a:srgbClr val="B7C6D2"/>
    <a:srgbClr val="D1E3EF"/>
    <a:srgbClr val="F0E888"/>
    <a:srgbClr val="FA9E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59" autoAdjust="0"/>
    <p:restoredTop sz="56533" autoAdjust="0"/>
  </p:normalViewPr>
  <p:slideViewPr>
    <p:cSldViewPr snapToGrid="0">
      <p:cViewPr varScale="1">
        <p:scale>
          <a:sx n="90" d="100"/>
          <a:sy n="90" d="100"/>
        </p:scale>
        <p:origin x="2717" y="67"/>
      </p:cViewPr>
      <p:guideLst>
        <p:guide orient="horz" pos="1620"/>
        <p:guide pos="288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gs" Target="tags/tag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1D8A83-A817-41E3-A602-3B517E18334E}" type="datetimeFigureOut">
              <a:rPr lang="en-GB" smtClean="0"/>
              <a:t>03/06/2026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BC110B-1C27-4A5B-8007-E6BF4BB6C5F7}" type="slidenum">
              <a:rPr lang="en-GB" smtClean="0"/>
              <a:t>‹#›</a:t>
            </a:fld>
            <a:endParaRPr lang="en-GB"/>
          </a:p>
        </p:txBody>
      </p:sp>
    </p:spTree>
    <p:extLst>
      <p:ext uri="{BB962C8B-B14F-4D97-AF65-F5344CB8AC3E}">
        <p14:creationId xmlns:p14="http://schemas.microsoft.com/office/powerpoint/2010/main" val="403172686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900" kern="1200" dirty="0">
                <a:solidFill>
                  <a:schemeClr val="tx1"/>
                </a:solidFill>
                <a:effectLst/>
                <a:latin typeface="+mn-lt"/>
                <a:ea typeface="+mn-ea"/>
                <a:cs typeface="+mn-cs"/>
              </a:rPr>
              <a:t>Thank you for joining us for what we hope will be a slightly different kind of conversation.</a:t>
            </a:r>
            <a:br>
              <a:rPr lang="en-GB" sz="900" kern="1200" dirty="0">
                <a:solidFill>
                  <a:schemeClr val="tx1"/>
                </a:solidFill>
                <a:effectLst/>
                <a:latin typeface="+mn-lt"/>
                <a:ea typeface="+mn-ea"/>
                <a:cs typeface="+mn-cs"/>
              </a:rPr>
            </a:br>
            <a:r>
              <a:rPr lang="en-GB" sz="900" kern="1200" dirty="0">
                <a:solidFill>
                  <a:schemeClr val="tx1"/>
                </a:solidFill>
                <a:effectLst/>
                <a:latin typeface="+mn-lt"/>
                <a:ea typeface="+mn-ea"/>
                <a:cs typeface="+mn-cs"/>
              </a:rPr>
              <a:t>As communications professionals, advocates, and members of the NREN community, we often spend a great deal of time explaining what NRENs are, what services they provide, and why they matter. Yet many of us have experienced the same challenge: despite the enormous value NRENs create, that value can sometimes be difficult to communicate to those outside our community.</a:t>
            </a:r>
            <a:br>
              <a:rPr lang="en-GB" sz="900" kern="1200" dirty="0">
                <a:solidFill>
                  <a:schemeClr val="tx1"/>
                </a:solidFill>
                <a:effectLst/>
                <a:latin typeface="+mn-lt"/>
                <a:ea typeface="+mn-ea"/>
                <a:cs typeface="+mn-cs"/>
              </a:rPr>
            </a:br>
            <a:r>
              <a:rPr lang="en-GB" sz="900" kern="1200" dirty="0">
                <a:solidFill>
                  <a:schemeClr val="tx1"/>
                </a:solidFill>
                <a:effectLst/>
                <a:latin typeface="+mn-lt"/>
                <a:ea typeface="+mn-ea"/>
                <a:cs typeface="+mn-cs"/>
              </a:rPr>
              <a:t>Today, we are going to approach that challenge from a different angle.</a:t>
            </a:r>
            <a:br>
              <a:rPr lang="en-GB" sz="900" kern="1200" dirty="0">
                <a:solidFill>
                  <a:schemeClr val="tx1"/>
                </a:solidFill>
                <a:effectLst/>
                <a:latin typeface="+mn-lt"/>
                <a:ea typeface="+mn-ea"/>
                <a:cs typeface="+mn-cs"/>
              </a:rPr>
            </a:br>
            <a:r>
              <a:rPr lang="en-GB" sz="900" kern="1200" dirty="0">
                <a:solidFill>
                  <a:schemeClr val="tx1"/>
                </a:solidFill>
                <a:effectLst/>
                <a:latin typeface="+mn-lt"/>
                <a:ea typeface="+mn-ea"/>
                <a:cs typeface="+mn-cs"/>
              </a:rPr>
              <a:t>Rather than asking </a:t>
            </a:r>
            <a:r>
              <a:rPr lang="en-GB" sz="900" i="1" kern="1200" dirty="0">
                <a:solidFill>
                  <a:schemeClr val="tx1"/>
                </a:solidFill>
                <a:effectLst/>
                <a:latin typeface="+mn-lt"/>
                <a:ea typeface="+mn-ea"/>
                <a:cs typeface="+mn-cs"/>
              </a:rPr>
              <a:t>what NRENs do</a:t>
            </a:r>
            <a:r>
              <a:rPr lang="en-GB" sz="900" kern="1200" dirty="0">
                <a:solidFill>
                  <a:schemeClr val="tx1"/>
                </a:solidFill>
                <a:effectLst/>
                <a:latin typeface="+mn-lt"/>
                <a:ea typeface="+mn-ea"/>
                <a:cs typeface="+mn-cs"/>
              </a:rPr>
              <a:t>, we will ask a more provocative question:</a:t>
            </a:r>
            <a:br>
              <a:rPr lang="en-GB" sz="900" kern="1200" dirty="0">
                <a:solidFill>
                  <a:schemeClr val="tx1"/>
                </a:solidFill>
                <a:effectLst/>
                <a:latin typeface="+mn-lt"/>
                <a:ea typeface="+mn-ea"/>
                <a:cs typeface="+mn-cs"/>
              </a:rPr>
            </a:br>
            <a:r>
              <a:rPr lang="en-GB" sz="900" kern="1200" dirty="0">
                <a:solidFill>
                  <a:schemeClr val="tx1"/>
                </a:solidFill>
                <a:effectLst/>
                <a:latin typeface="+mn-lt"/>
                <a:ea typeface="+mn-ea"/>
                <a:cs typeface="+mn-cs"/>
              </a:rPr>
              <a:t>What if NRENs didn't exist?</a:t>
            </a:r>
            <a:br>
              <a:rPr lang="en-GB" sz="900" kern="1200" dirty="0">
                <a:solidFill>
                  <a:schemeClr val="tx1"/>
                </a:solidFill>
                <a:effectLst/>
                <a:latin typeface="+mn-lt"/>
                <a:ea typeface="+mn-ea"/>
                <a:cs typeface="+mn-cs"/>
              </a:rPr>
            </a:br>
            <a:r>
              <a:rPr lang="en-GB" sz="900" kern="1200" dirty="0">
                <a:solidFill>
                  <a:schemeClr val="tx1"/>
                </a:solidFill>
                <a:effectLst/>
                <a:latin typeface="+mn-lt"/>
                <a:ea typeface="+mn-ea"/>
                <a:cs typeface="+mn-cs"/>
              </a:rPr>
              <a:t>Imagine that tomorrow your NREN simply disappeared. No warning. No transition plan. Gone.</a:t>
            </a:r>
            <a:br>
              <a:rPr lang="en-GB" sz="900" kern="1200" dirty="0">
                <a:solidFill>
                  <a:schemeClr val="tx1"/>
                </a:solidFill>
                <a:effectLst/>
                <a:latin typeface="+mn-lt"/>
                <a:ea typeface="+mn-ea"/>
                <a:cs typeface="+mn-cs"/>
              </a:rPr>
            </a:br>
            <a:r>
              <a:rPr lang="en-GB" sz="900" kern="1200" dirty="0">
                <a:solidFill>
                  <a:schemeClr val="tx1"/>
                </a:solidFill>
                <a:effectLst/>
                <a:latin typeface="+mn-lt"/>
                <a:ea typeface="+mn-ea"/>
                <a:cs typeface="+mn-cs"/>
              </a:rPr>
              <a:t>What would stop working first? Who would be affected? Which research projects would stall? Which collaborations would become more difficult—or impossible? What would this mean for students, researchers, institutions, and society?</a:t>
            </a:r>
            <a:br>
              <a:rPr lang="en-GB" sz="900" kern="1200" dirty="0">
                <a:solidFill>
                  <a:schemeClr val="tx1"/>
                </a:solidFill>
                <a:effectLst/>
                <a:latin typeface="+mn-lt"/>
                <a:ea typeface="+mn-ea"/>
                <a:cs typeface="+mn-cs"/>
              </a:rPr>
            </a:br>
            <a:r>
              <a:rPr lang="en-GB" sz="900" kern="1200" dirty="0">
                <a:solidFill>
                  <a:schemeClr val="tx1"/>
                </a:solidFill>
                <a:effectLst/>
                <a:latin typeface="+mn-lt"/>
                <a:ea typeface="+mn-ea"/>
                <a:cs typeface="+mn-cs"/>
              </a:rPr>
              <a:t>By exploring the absence of NRENs, we hope to uncover their true value through your own experiences and stories. Not through service descriptions or technical specifications, but through real-world consequences, human impact, and collective reflection.</a:t>
            </a:r>
            <a:br>
              <a:rPr lang="en-GB" sz="900" kern="1200" dirty="0">
                <a:solidFill>
                  <a:schemeClr val="tx1"/>
                </a:solidFill>
                <a:effectLst/>
                <a:latin typeface="+mn-lt"/>
                <a:ea typeface="+mn-ea"/>
                <a:cs typeface="+mn-cs"/>
              </a:rPr>
            </a:br>
            <a:r>
              <a:rPr lang="en-GB" sz="900" kern="1200" dirty="0">
                <a:solidFill>
                  <a:schemeClr val="tx1"/>
                </a:solidFill>
                <a:effectLst/>
                <a:latin typeface="+mn-lt"/>
                <a:ea typeface="+mn-ea"/>
                <a:cs typeface="+mn-cs"/>
              </a:rPr>
              <a:t>This is a co-creation session. There are no right or wrong answers. The expertise in this room is our most valuable resource, and the goal is to build on that expertise together.</a:t>
            </a:r>
            <a:br>
              <a:rPr lang="en-GB" sz="900" kern="1200" dirty="0">
                <a:solidFill>
                  <a:schemeClr val="tx1"/>
                </a:solidFill>
                <a:effectLst/>
                <a:latin typeface="+mn-lt"/>
                <a:ea typeface="+mn-ea"/>
                <a:cs typeface="+mn-cs"/>
              </a:rPr>
            </a:br>
            <a:endParaRPr lang="en-GB" sz="9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9CBC110B-1C27-4A5B-8007-E6BF4BB6C5F7}" type="slidenum">
              <a:rPr lang="en-GB" smtClean="0"/>
              <a:t>1</a:t>
            </a:fld>
            <a:endParaRPr lang="en-GB"/>
          </a:p>
        </p:txBody>
      </p:sp>
    </p:spTree>
    <p:extLst>
      <p:ext uri="{BB962C8B-B14F-4D97-AF65-F5344CB8AC3E}">
        <p14:creationId xmlns:p14="http://schemas.microsoft.com/office/powerpoint/2010/main" val="2721222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Appoint note taker</a:t>
            </a:r>
          </a:p>
          <a:p>
            <a:pPr marL="0" indent="0">
              <a:buNone/>
            </a:pPr>
            <a:r>
              <a:rPr lang="en-US" dirty="0"/>
              <a:t>Appoint moderators</a:t>
            </a:r>
          </a:p>
          <a:p>
            <a:pPr marL="0" indent="0">
              <a:buNone/>
            </a:pPr>
            <a:r>
              <a:rPr lang="en-GB" dirty="0"/>
              <a:t>Share immediate reactions - the note taker jots them down discussion - on real-world impacts.</a:t>
            </a:r>
          </a:p>
          <a:p>
            <a:r>
              <a:rPr lang="en-GB" sz="900" kern="1200" dirty="0">
                <a:solidFill>
                  <a:schemeClr val="tx1"/>
                </a:solidFill>
                <a:effectLst/>
                <a:latin typeface="+mn-lt"/>
                <a:ea typeface="+mn-ea"/>
                <a:cs typeface="+mn-cs"/>
              </a:rPr>
              <a:t>Explore what breaks when NRENs disappear; </a:t>
            </a:r>
          </a:p>
          <a:p>
            <a:r>
              <a:rPr lang="en-GB" sz="900" kern="1200" dirty="0">
                <a:solidFill>
                  <a:schemeClr val="tx1"/>
                </a:solidFill>
                <a:effectLst/>
                <a:latin typeface="+mn-lt"/>
                <a:ea typeface="+mn-ea"/>
                <a:cs typeface="+mn-cs"/>
              </a:rPr>
              <a:t>Develop realistic stories and personas that illustrate the consequences.</a:t>
            </a:r>
          </a:p>
          <a:p>
            <a:r>
              <a:rPr lang="en-GB" sz="900" kern="1200" dirty="0">
                <a:solidFill>
                  <a:schemeClr val="tx1"/>
                </a:solidFill>
                <a:effectLst/>
                <a:latin typeface="+mn-lt"/>
                <a:ea typeface="+mn-ea"/>
                <a:cs typeface="+mn-cs"/>
              </a:rPr>
              <a:t>Reflect on how to overcome the challenges of communicating NREN value. </a:t>
            </a:r>
          </a:p>
          <a:p>
            <a:r>
              <a:rPr lang="en-GB" sz="900" kern="1200" dirty="0">
                <a:solidFill>
                  <a:schemeClr val="tx1"/>
                </a:solidFill>
                <a:effectLst/>
                <a:latin typeface="+mn-lt"/>
                <a:ea typeface="+mn-ea"/>
                <a:cs typeface="+mn-cs"/>
              </a:rPr>
              <a:t>And collectively create language that can help all of us better explain the strategic importance of NRENs to funders, policymakers, institutional leaders, and wider stakeholders. </a:t>
            </a:r>
          </a:p>
          <a:p>
            <a:r>
              <a:rPr lang="en-GB" sz="900" kern="1200" dirty="0">
                <a:solidFill>
                  <a:schemeClr val="tx1"/>
                </a:solidFill>
                <a:effectLst/>
                <a:latin typeface="+mn-lt"/>
                <a:ea typeface="+mn-ea"/>
                <a:cs typeface="+mn-cs"/>
              </a:rPr>
              <a:t>By the end of the session, we aim to leave with practical outputs: stories, messages, and insights that we can take back to our own organisations and use in future communications and advocacy efforts.</a:t>
            </a:r>
            <a:br>
              <a:rPr lang="en-GB" sz="900" kern="1200" dirty="0">
                <a:solidFill>
                  <a:schemeClr val="tx1"/>
                </a:solidFill>
                <a:effectLst/>
                <a:latin typeface="+mn-lt"/>
                <a:ea typeface="+mn-ea"/>
                <a:cs typeface="+mn-cs"/>
              </a:rPr>
            </a:br>
            <a:r>
              <a:rPr lang="en-GB" sz="900" kern="1200" dirty="0">
                <a:solidFill>
                  <a:schemeClr val="tx1"/>
                </a:solidFill>
                <a:effectLst/>
                <a:latin typeface="+mn-lt"/>
                <a:ea typeface="+mn-ea"/>
                <a:cs typeface="+mn-cs"/>
              </a:rPr>
              <a:t>Most importantly, the results of today's discussion will also feed into future </a:t>
            </a:r>
            <a:r>
              <a:rPr lang="en-GB" sz="900" kern="1200" dirty="0" err="1">
                <a:solidFill>
                  <a:schemeClr val="tx1"/>
                </a:solidFill>
                <a:effectLst/>
                <a:latin typeface="+mn-lt"/>
                <a:ea typeface="+mn-ea"/>
                <a:cs typeface="+mn-cs"/>
              </a:rPr>
              <a:t>SIG-Marcomms</a:t>
            </a:r>
            <a:r>
              <a:rPr lang="en-GB" sz="900" kern="1200" dirty="0">
                <a:solidFill>
                  <a:schemeClr val="tx1"/>
                </a:solidFill>
                <a:effectLst/>
                <a:latin typeface="+mn-lt"/>
                <a:ea typeface="+mn-ea"/>
                <a:cs typeface="+mn-cs"/>
              </a:rPr>
              <a:t> work and will be presented back to the community at our next meeting.</a:t>
            </a:r>
            <a:br>
              <a:rPr lang="en-GB" sz="900" kern="1200" dirty="0">
                <a:solidFill>
                  <a:schemeClr val="tx1"/>
                </a:solidFill>
                <a:effectLst/>
                <a:latin typeface="+mn-lt"/>
                <a:ea typeface="+mn-ea"/>
                <a:cs typeface="+mn-cs"/>
              </a:rPr>
            </a:br>
            <a:r>
              <a:rPr lang="en-GB" sz="900" kern="1200" dirty="0">
                <a:solidFill>
                  <a:schemeClr val="tx1"/>
                </a:solidFill>
                <a:effectLst/>
                <a:latin typeface="+mn-lt"/>
                <a:ea typeface="+mn-ea"/>
                <a:cs typeface="+mn-cs"/>
              </a:rPr>
              <a:t>So, let's begin with a simple but powerful question:</a:t>
            </a:r>
            <a:br>
              <a:rPr lang="en-GB" sz="900" kern="1200" dirty="0">
                <a:solidFill>
                  <a:schemeClr val="tx1"/>
                </a:solidFill>
                <a:effectLst/>
                <a:latin typeface="+mn-lt"/>
                <a:ea typeface="+mn-ea"/>
                <a:cs typeface="+mn-cs"/>
              </a:rPr>
            </a:br>
            <a:r>
              <a:rPr lang="en-GB" sz="900" kern="1200" dirty="0">
                <a:solidFill>
                  <a:schemeClr val="tx1"/>
                </a:solidFill>
                <a:effectLst/>
                <a:latin typeface="+mn-lt"/>
                <a:ea typeface="+mn-ea"/>
                <a:cs typeface="+mn-cs"/>
              </a:rPr>
              <a:t>If your NREN disappeared tomorrow morning, what breaks first?</a:t>
            </a:r>
            <a:endParaRPr lang="en-GB" dirty="0"/>
          </a:p>
          <a:p>
            <a:pPr marL="0" indent="0">
              <a:buNone/>
            </a:pPr>
            <a:r>
              <a:rPr lang="en-GB" dirty="0"/>
              <a:t>Develop one concrete story or persona illustrating what happens without an NREN (e.g. a PhD student, a cross-border research scientist, a professor, a researcher etc.).</a:t>
            </a:r>
          </a:p>
          <a:p>
            <a:pPr marL="0" indent="0">
              <a:buNone/>
            </a:pPr>
            <a:endParaRPr lang="en-GB" dirty="0"/>
          </a:p>
          <a:p>
            <a:pPr marL="0" indent="0">
              <a:buNone/>
            </a:pPr>
            <a:endParaRPr lang="en-GB" dirty="0"/>
          </a:p>
          <a:p>
            <a:endParaRPr lang="en-GB" dirty="0"/>
          </a:p>
        </p:txBody>
      </p:sp>
      <p:sp>
        <p:nvSpPr>
          <p:cNvPr id="4" name="Slide Number Placeholder 3"/>
          <p:cNvSpPr>
            <a:spLocks noGrp="1"/>
          </p:cNvSpPr>
          <p:nvPr>
            <p:ph type="sldNum" sz="quarter" idx="5"/>
          </p:nvPr>
        </p:nvSpPr>
        <p:spPr/>
        <p:txBody>
          <a:bodyPr/>
          <a:lstStyle/>
          <a:p>
            <a:fld id="{9CBC110B-1C27-4A5B-8007-E6BF4BB6C5F7}" type="slidenum">
              <a:rPr lang="en-GB" smtClean="0"/>
              <a:t>2</a:t>
            </a:fld>
            <a:endParaRPr lang="en-GB"/>
          </a:p>
        </p:txBody>
      </p:sp>
    </p:spTree>
    <p:extLst>
      <p:ext uri="{BB962C8B-B14F-4D97-AF65-F5344CB8AC3E}">
        <p14:creationId xmlns:p14="http://schemas.microsoft.com/office/powerpoint/2010/main" val="1172175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dirty="0">
                <a:solidFill>
                  <a:schemeClr val="tx1"/>
                </a:solidFill>
                <a:effectLst/>
                <a:latin typeface="+mn-lt"/>
                <a:ea typeface="+mn-ea"/>
                <a:cs typeface="+mn-cs"/>
              </a:rPr>
              <a:t>Add pointers, invite to thinking for instance about dependencies that are not always visible and we see the value only when they start breaking. </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a:solidFill>
                  <a:schemeClr val="tx1"/>
                </a:solidFill>
                <a:effectLst/>
                <a:latin typeface="+mn-lt"/>
                <a:ea typeface="+mn-ea"/>
                <a:cs typeface="+mn-cs"/>
              </a:rPr>
              <a:t>Let’s explore  </a:t>
            </a:r>
            <a:r>
              <a:rPr lang="en-GB" sz="900" kern="1200" dirty="0">
                <a:solidFill>
                  <a:schemeClr val="tx1"/>
                </a:solidFill>
                <a:effectLst/>
                <a:latin typeface="+mn-lt"/>
                <a:ea typeface="+mn-ea"/>
                <a:cs typeface="+mn-cs"/>
              </a:rPr>
              <a:t>challenges such as visibility, competition, technical framing, or misalignment with policy priorities. </a:t>
            </a:r>
          </a:p>
          <a:p>
            <a:pPr marL="285750" lvl="0" indent="-285750">
              <a:buFont typeface="Arial" panose="020B0604020202020204" pitchFamily="34" charset="0"/>
              <a:buChar char="•"/>
            </a:pPr>
            <a:endParaRPr lang="en-GB" sz="900" dirty="0">
              <a:solidFill>
                <a:srgbClr val="1C2C4F"/>
              </a:solidFill>
              <a:ea typeface="Verdana" panose="020B0604030504040204" pitchFamily="34" charset="0"/>
              <a:cs typeface="Arial" panose="020B0604020202020204" pitchFamily="34" charset="0"/>
            </a:endParaRPr>
          </a:p>
          <a:p>
            <a:pPr marL="285750" lvl="0" indent="-285750">
              <a:buFont typeface="Arial" panose="020B0604020202020204" pitchFamily="34" charset="0"/>
              <a:buChar char="•"/>
            </a:pPr>
            <a:r>
              <a:rPr lang="en-GB" sz="900" dirty="0">
                <a:solidFill>
                  <a:srgbClr val="1C2C4F"/>
                </a:solidFill>
                <a:ea typeface="Verdana" panose="020B0604030504040204" pitchFamily="34" charset="0"/>
                <a:cs typeface="Arial" panose="020B0604020202020204" pitchFamily="34" charset="0"/>
              </a:rPr>
              <a:t>Which parts of research, education, or society depend on NRENs?</a:t>
            </a:r>
          </a:p>
          <a:p>
            <a:pPr marL="285750" lvl="0" indent="-285750">
              <a:buFont typeface="Arial" panose="020B0604020202020204" pitchFamily="34" charset="0"/>
              <a:buChar char="•"/>
            </a:pPr>
            <a:r>
              <a:rPr lang="en-GB" sz="900" dirty="0">
                <a:solidFill>
                  <a:srgbClr val="1C2C4F"/>
                </a:solidFill>
                <a:ea typeface="Verdana" panose="020B0604030504040204" pitchFamily="34" charset="0"/>
                <a:cs typeface="Arial" panose="020B0604020202020204" pitchFamily="34" charset="0"/>
              </a:rPr>
              <a:t>What breaks first when trusted research infrastructure is missing? </a:t>
            </a:r>
          </a:p>
          <a:p>
            <a:pPr marL="285750" lvl="0" indent="-285750">
              <a:buFont typeface="Arial" panose="020B0604020202020204" pitchFamily="34" charset="0"/>
              <a:buChar char="•"/>
            </a:pPr>
            <a:r>
              <a:rPr lang="en-GB" sz="900" dirty="0">
                <a:solidFill>
                  <a:srgbClr val="1C2C4F"/>
                </a:solidFill>
                <a:ea typeface="Verdana" panose="020B0604030504040204" pitchFamily="34" charset="0"/>
                <a:cs typeface="Arial" panose="020B0604020202020204" pitchFamily="34" charset="0"/>
              </a:rPr>
              <a:t>How can invisible value be communicated without waiting for crisis? </a:t>
            </a:r>
          </a:p>
          <a:p>
            <a:pPr marL="285750" lvl="0" indent="-285750">
              <a:buFont typeface="Arial" panose="020B0604020202020204" pitchFamily="34" charset="0"/>
              <a:buChar char="•"/>
            </a:pPr>
            <a:r>
              <a:rPr lang="en-GB" sz="900" dirty="0">
                <a:solidFill>
                  <a:srgbClr val="1C2C4F"/>
                </a:solidFill>
                <a:ea typeface="Verdana" panose="020B0604030504040204" pitchFamily="34" charset="0"/>
                <a:cs typeface="Arial" panose="020B0604020202020204" pitchFamily="34" charset="0"/>
              </a:rPr>
              <a:t>Are NRENs being framed as technical services rather than strategic capability? </a:t>
            </a:r>
          </a:p>
          <a:p>
            <a:pPr marL="285750" lvl="0" indent="-285750">
              <a:buFont typeface="Arial" panose="020B0604020202020204" pitchFamily="34" charset="0"/>
              <a:buChar char="•"/>
            </a:pPr>
            <a:r>
              <a:rPr lang="en-GB" sz="900" dirty="0">
                <a:solidFill>
                  <a:srgbClr val="1C2C4F"/>
                </a:solidFill>
                <a:ea typeface="Verdana" panose="020B0604030504040204" pitchFamily="34" charset="0"/>
                <a:cs typeface="Arial" panose="020B0604020202020204" pitchFamily="34" charset="0"/>
              </a:rPr>
              <a:t>What language connects better with policy priorities: innovation, resilience, sovereignty, competitiveness, trust? </a:t>
            </a:r>
          </a:p>
          <a:p>
            <a:endParaRPr lang="en-GB" dirty="0"/>
          </a:p>
        </p:txBody>
      </p:sp>
      <p:sp>
        <p:nvSpPr>
          <p:cNvPr id="4" name="Slide Number Placeholder 3"/>
          <p:cNvSpPr>
            <a:spLocks noGrp="1"/>
          </p:cNvSpPr>
          <p:nvPr>
            <p:ph type="sldNum" sz="quarter" idx="5"/>
          </p:nvPr>
        </p:nvSpPr>
        <p:spPr/>
        <p:txBody>
          <a:bodyPr/>
          <a:lstStyle/>
          <a:p>
            <a:fld id="{9CBC110B-1C27-4A5B-8007-E6BF4BB6C5F7}" type="slidenum">
              <a:rPr lang="en-GB" smtClean="0"/>
              <a:t>3</a:t>
            </a:fld>
            <a:endParaRPr lang="en-GB"/>
          </a:p>
        </p:txBody>
      </p:sp>
    </p:spTree>
    <p:extLst>
      <p:ext uri="{BB962C8B-B14F-4D97-AF65-F5344CB8AC3E}">
        <p14:creationId xmlns:p14="http://schemas.microsoft.com/office/powerpoint/2010/main" val="445735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dirty="0"/>
              <a:t>Responses will be collected in a </a:t>
            </a:r>
            <a:r>
              <a:rPr lang="en-GB" dirty="0" err="1"/>
              <a:t>Mentimeter</a:t>
            </a:r>
            <a:r>
              <a:rPr lang="en-GB" dirty="0"/>
              <a:t> word cloud which will form a tangible output of the session.</a:t>
            </a:r>
          </a:p>
          <a:p>
            <a:endParaRPr lang="en-GB" dirty="0"/>
          </a:p>
        </p:txBody>
      </p:sp>
      <p:sp>
        <p:nvSpPr>
          <p:cNvPr id="4" name="Slide Number Placeholder 3"/>
          <p:cNvSpPr>
            <a:spLocks noGrp="1"/>
          </p:cNvSpPr>
          <p:nvPr>
            <p:ph type="sldNum" sz="quarter" idx="5"/>
          </p:nvPr>
        </p:nvSpPr>
        <p:spPr/>
        <p:txBody>
          <a:bodyPr/>
          <a:lstStyle/>
          <a:p>
            <a:fld id="{9CBC110B-1C27-4A5B-8007-E6BF4BB6C5F7}" type="slidenum">
              <a:rPr lang="en-GB" smtClean="0"/>
              <a:t>4</a:t>
            </a:fld>
            <a:endParaRPr lang="en-GB"/>
          </a:p>
        </p:txBody>
      </p:sp>
    </p:spTree>
    <p:extLst>
      <p:ext uri="{BB962C8B-B14F-4D97-AF65-F5344CB8AC3E}">
        <p14:creationId xmlns:p14="http://schemas.microsoft.com/office/powerpoint/2010/main" val="2504444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CBC110B-1C27-4A5B-8007-E6BF4BB6C5F7}" type="slidenum">
              <a:rPr lang="en-GB" smtClean="0"/>
              <a:t>5</a:t>
            </a:fld>
            <a:endParaRPr lang="en-GB"/>
          </a:p>
        </p:txBody>
      </p:sp>
    </p:spTree>
    <p:extLst>
      <p:ext uri="{BB962C8B-B14F-4D97-AF65-F5344CB8AC3E}">
        <p14:creationId xmlns:p14="http://schemas.microsoft.com/office/powerpoint/2010/main" val="19680762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alpha val="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CD915A-38F9-76AB-8D4A-B5098C4F7ADA}"/>
              </a:ext>
            </a:extLst>
          </p:cNvPr>
          <p:cNvSpPr/>
          <p:nvPr userDrawn="1"/>
        </p:nvSpPr>
        <p:spPr>
          <a:xfrm>
            <a:off x="0" y="0"/>
            <a:ext cx="9144000" cy="5143500"/>
          </a:xfrm>
          <a:prstGeom prst="rect">
            <a:avLst/>
          </a:prstGeom>
          <a:solidFill>
            <a:srgbClr val="D1E3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olorful pattern with different designs&#10;&#10;Description automatically generated with medium confidence">
            <a:extLst>
              <a:ext uri="{FF2B5EF4-FFF2-40B4-BE49-F238E27FC236}">
                <a16:creationId xmlns:a16="http://schemas.microsoft.com/office/drawing/2014/main" id="{54D45984-3213-35B0-C278-58BBA5EB604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93012" y="672802"/>
            <a:ext cx="5450987" cy="3507308"/>
          </a:xfrm>
          <a:prstGeom prst="rect">
            <a:avLst/>
          </a:prstGeom>
        </p:spPr>
      </p:pic>
      <p:sp>
        <p:nvSpPr>
          <p:cNvPr id="17" name="Text Placeholder 4"/>
          <p:cNvSpPr>
            <a:spLocks noGrp="1"/>
          </p:cNvSpPr>
          <p:nvPr>
            <p:ph type="body" sz="quarter" idx="11" hasCustomPrompt="1"/>
          </p:nvPr>
        </p:nvSpPr>
        <p:spPr>
          <a:xfrm>
            <a:off x="460601" y="2664196"/>
            <a:ext cx="3272155" cy="237388"/>
          </a:xfrm>
        </p:spPr>
        <p:txBody>
          <a:bodyPr>
            <a:noAutofit/>
          </a:bodyPr>
          <a:lstStyle>
            <a:lvl1pPr marL="0" indent="0">
              <a:buNone/>
              <a:defRPr sz="1600" b="1" baseline="0">
                <a:solidFill>
                  <a:srgbClr val="037C3F"/>
                </a:solidFill>
                <a:latin typeface="+mn-lt"/>
              </a:defRPr>
            </a:lvl1pPr>
          </a:lstStyle>
          <a:p>
            <a:pPr lvl="0"/>
            <a:r>
              <a:rPr lang="en-US" dirty="0"/>
              <a:t>Presenter</a:t>
            </a:r>
          </a:p>
        </p:txBody>
      </p:sp>
      <p:sp>
        <p:nvSpPr>
          <p:cNvPr id="19" name="Text Placeholder 10"/>
          <p:cNvSpPr>
            <a:spLocks noGrp="1"/>
          </p:cNvSpPr>
          <p:nvPr>
            <p:ph type="body" sz="quarter" idx="17" hasCustomPrompt="1"/>
          </p:nvPr>
        </p:nvSpPr>
        <p:spPr>
          <a:xfrm>
            <a:off x="460602" y="1696763"/>
            <a:ext cx="4336866" cy="381445"/>
          </a:xfrm>
        </p:spPr>
        <p:txBody>
          <a:bodyPr wrap="square" anchor="ctr">
            <a:noAutofit/>
          </a:bodyPr>
          <a:lstStyle>
            <a:lvl1pPr marL="0" indent="0">
              <a:lnSpc>
                <a:spcPct val="150000"/>
              </a:lnSpc>
              <a:buNone/>
              <a:defRPr sz="1800" b="0">
                <a:solidFill>
                  <a:srgbClr val="1C305D"/>
                </a:solidFill>
                <a:latin typeface="+mn-lt"/>
              </a:defRPr>
            </a:lvl1pPr>
          </a:lstStyle>
          <a:p>
            <a:pPr lvl="0"/>
            <a:r>
              <a:rPr lang="en-US" dirty="0"/>
              <a:t>Subtitle</a:t>
            </a:r>
          </a:p>
        </p:txBody>
      </p:sp>
      <p:sp>
        <p:nvSpPr>
          <p:cNvPr id="20" name="Text Placeholder 10"/>
          <p:cNvSpPr>
            <a:spLocks noGrp="1"/>
          </p:cNvSpPr>
          <p:nvPr>
            <p:ph type="body" sz="quarter" idx="14" hasCustomPrompt="1"/>
          </p:nvPr>
        </p:nvSpPr>
        <p:spPr>
          <a:xfrm>
            <a:off x="466907" y="591750"/>
            <a:ext cx="4330561" cy="1006505"/>
          </a:xfrm>
        </p:spPr>
        <p:txBody>
          <a:bodyPr wrap="square">
            <a:noAutofit/>
          </a:bodyPr>
          <a:lstStyle>
            <a:lvl1pPr marL="0" indent="0">
              <a:lnSpc>
                <a:spcPts val="3700"/>
              </a:lnSpc>
              <a:spcBef>
                <a:spcPts val="0"/>
              </a:spcBef>
              <a:buNone/>
              <a:defRPr sz="3600" b="1">
                <a:solidFill>
                  <a:srgbClr val="1C305D"/>
                </a:solidFill>
                <a:latin typeface="+mn-lt"/>
              </a:defRPr>
            </a:lvl1pPr>
          </a:lstStyle>
          <a:p>
            <a:pPr lvl="0"/>
            <a:r>
              <a:rPr lang="en-US" dirty="0"/>
              <a:t>Title</a:t>
            </a:r>
          </a:p>
        </p:txBody>
      </p:sp>
      <p:sp>
        <p:nvSpPr>
          <p:cNvPr id="25" name="Text Placeholder 6"/>
          <p:cNvSpPr>
            <a:spLocks noGrp="1"/>
          </p:cNvSpPr>
          <p:nvPr>
            <p:ph type="body" sz="quarter" idx="12" hasCustomPrompt="1"/>
          </p:nvPr>
        </p:nvSpPr>
        <p:spPr>
          <a:xfrm>
            <a:off x="460601" y="2967104"/>
            <a:ext cx="3272155" cy="229228"/>
          </a:xfrm>
        </p:spPr>
        <p:txBody>
          <a:bodyPr>
            <a:noAutofit/>
          </a:bodyPr>
          <a:lstStyle>
            <a:lvl1pPr marL="0" indent="0">
              <a:lnSpc>
                <a:spcPts val="1200"/>
              </a:lnSpc>
              <a:spcBef>
                <a:spcPts val="0"/>
              </a:spcBef>
              <a:buNone/>
              <a:defRPr sz="1400" b="1">
                <a:solidFill>
                  <a:srgbClr val="1C305D"/>
                </a:solidFill>
                <a:latin typeface="+mn-lt"/>
              </a:defRPr>
            </a:lvl1pPr>
          </a:lstStyle>
          <a:p>
            <a:pPr lvl="0"/>
            <a:r>
              <a:rPr lang="en-US" dirty="0"/>
              <a:t>Location</a:t>
            </a:r>
            <a:endParaRPr lang="en-GB" dirty="0"/>
          </a:p>
        </p:txBody>
      </p:sp>
      <p:sp>
        <p:nvSpPr>
          <p:cNvPr id="26" name="Text Placeholder 6"/>
          <p:cNvSpPr>
            <a:spLocks noGrp="1"/>
          </p:cNvSpPr>
          <p:nvPr>
            <p:ph type="body" sz="quarter" idx="18" hasCustomPrompt="1"/>
          </p:nvPr>
        </p:nvSpPr>
        <p:spPr>
          <a:xfrm>
            <a:off x="460601" y="3180171"/>
            <a:ext cx="3272155" cy="237387"/>
          </a:xfrm>
        </p:spPr>
        <p:txBody>
          <a:bodyPr>
            <a:noAutofit/>
          </a:bodyPr>
          <a:lstStyle>
            <a:lvl1pPr marL="0" indent="0">
              <a:lnSpc>
                <a:spcPts val="1200"/>
              </a:lnSpc>
              <a:spcBef>
                <a:spcPts val="0"/>
              </a:spcBef>
              <a:buNone/>
              <a:defRPr sz="1400">
                <a:solidFill>
                  <a:srgbClr val="1C305D"/>
                </a:solidFill>
                <a:latin typeface="+mn-lt"/>
              </a:defRPr>
            </a:lvl1pPr>
          </a:lstStyle>
          <a:p>
            <a:pPr lvl="0"/>
            <a:r>
              <a:rPr lang="en-US" dirty="0"/>
              <a:t>Date</a:t>
            </a:r>
            <a:endParaRPr lang="en-GB" dirty="0"/>
          </a:p>
        </p:txBody>
      </p:sp>
      <p:sp>
        <p:nvSpPr>
          <p:cNvPr id="27" name="Rectangle 26">
            <a:extLst>
              <a:ext uri="{FF2B5EF4-FFF2-40B4-BE49-F238E27FC236}">
                <a16:creationId xmlns:a16="http://schemas.microsoft.com/office/drawing/2014/main" id="{EED89356-A99C-0128-C97C-A9C0DE1A1246}"/>
              </a:ext>
            </a:extLst>
          </p:cNvPr>
          <p:cNvSpPr/>
          <p:nvPr userDrawn="1"/>
        </p:nvSpPr>
        <p:spPr>
          <a:xfrm>
            <a:off x="0" y="4176990"/>
            <a:ext cx="9143999" cy="966510"/>
          </a:xfrm>
          <a:prstGeom prst="rect">
            <a:avLst/>
          </a:prstGeom>
          <a:solidFill>
            <a:srgbClr val="2064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2" name="Picture 31" descr="A black background with white text&#10;&#10;Description automatically generated">
            <a:extLst>
              <a:ext uri="{FF2B5EF4-FFF2-40B4-BE49-F238E27FC236}">
                <a16:creationId xmlns:a16="http://schemas.microsoft.com/office/drawing/2014/main" id="{AA81CC32-1404-B236-829C-9767BE5F73E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5053" y="4556393"/>
            <a:ext cx="969200" cy="206456"/>
          </a:xfrm>
          <a:prstGeom prst="rect">
            <a:avLst/>
          </a:prstGeom>
        </p:spPr>
      </p:pic>
      <p:pic>
        <p:nvPicPr>
          <p:cNvPr id="36" name="Picture 35" descr="A black and white logo&#10;&#10;Description automatically generated">
            <a:extLst>
              <a:ext uri="{FF2B5EF4-FFF2-40B4-BE49-F238E27FC236}">
                <a16:creationId xmlns:a16="http://schemas.microsoft.com/office/drawing/2014/main" id="{8F569FCD-16F8-FB2A-B150-0AD701006D72}"/>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b="47445"/>
          <a:stretch/>
        </p:blipFill>
        <p:spPr>
          <a:xfrm>
            <a:off x="460601" y="4471738"/>
            <a:ext cx="1082250" cy="343022"/>
          </a:xfrm>
          <a:prstGeom prst="rect">
            <a:avLst/>
          </a:prstGeom>
        </p:spPr>
      </p:pic>
    </p:spTree>
    <p:extLst>
      <p:ext uri="{BB962C8B-B14F-4D97-AF65-F5344CB8AC3E}">
        <p14:creationId xmlns:p14="http://schemas.microsoft.com/office/powerpoint/2010/main" val="416442241"/>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47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201" y="964417"/>
            <a:ext cx="8439238" cy="3357062"/>
          </a:xfrm>
        </p:spPr>
        <p:txBody>
          <a:bodyPr/>
          <a:lstStyle>
            <a:lvl1pPr>
              <a:defRPr sz="1800">
                <a:solidFill>
                  <a:srgbClr val="1C2C4F"/>
                </a:solidFill>
                <a:latin typeface="+mn-lt"/>
                <a:cs typeface="Arial" panose="020B0604020202020204" pitchFamily="34" charset="0"/>
              </a:defRPr>
            </a:lvl1pPr>
            <a:lvl2pPr>
              <a:defRPr sz="1600">
                <a:solidFill>
                  <a:srgbClr val="1C2C4F"/>
                </a:solidFill>
                <a:latin typeface="+mn-lt"/>
                <a:cs typeface="Arial" panose="020B0604020202020204" pitchFamily="34" charset="0"/>
              </a:defRPr>
            </a:lvl2pPr>
            <a:lvl3pPr>
              <a:defRPr sz="1400">
                <a:solidFill>
                  <a:srgbClr val="1C2C4F"/>
                </a:solidFill>
                <a:latin typeface="+mn-lt"/>
                <a:cs typeface="Arial" panose="020B0604020202020204" pitchFamily="34" charset="0"/>
              </a:defRPr>
            </a:lvl3pPr>
            <a:lvl4pPr>
              <a:defRPr>
                <a:solidFill>
                  <a:srgbClr val="1C2C4F"/>
                </a:solidFill>
                <a:latin typeface="+mn-lt"/>
                <a:cs typeface="Arial" panose="020B0604020202020204" pitchFamily="34" charset="0"/>
              </a:defRPr>
            </a:lvl4pPr>
            <a:lvl5pPr>
              <a:defRPr>
                <a:solidFill>
                  <a:srgbClr val="1C2C4F"/>
                </a:solidFill>
                <a:latin typeface="+mn-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4">
            <a:extLst>
              <a:ext uri="{FF2B5EF4-FFF2-40B4-BE49-F238E27FC236}">
                <a16:creationId xmlns:a16="http://schemas.microsoft.com/office/drawing/2014/main" id="{16A8FE16-D059-EE45-A0EF-28AC780580E5}"/>
              </a:ext>
            </a:extLst>
          </p:cNvPr>
          <p:cNvSpPr>
            <a:spLocks noGrp="1"/>
          </p:cNvSpPr>
          <p:nvPr>
            <p:ph type="sldNum" sz="quarter" idx="4"/>
          </p:nvPr>
        </p:nvSpPr>
        <p:spPr>
          <a:xfrm>
            <a:off x="6732039" y="4730188"/>
            <a:ext cx="2057400" cy="274637"/>
          </a:xfrm>
          <a:prstGeom prst="rect">
            <a:avLst/>
          </a:prstGeom>
        </p:spPr>
        <p:txBody>
          <a:bodyPr vert="horz" lIns="91440" tIns="45720" rIns="91440" bIns="45720" rtlCol="0" anchor="ctr"/>
          <a:lstStyle>
            <a:lvl1pPr algn="r">
              <a:defRPr sz="1000" i="0">
                <a:solidFill>
                  <a:srgbClr val="B4E9E2"/>
                </a:solidFill>
              </a:defRPr>
            </a:lvl1pPr>
          </a:lstStyle>
          <a:p>
            <a:fld id="{9E7CA0F2-EE66-4F60-8C00-E0BE38E7AEC5}" type="slidenum">
              <a:rPr lang="en-GB" smtClean="0"/>
              <a:pPr/>
              <a:t>‹#›</a:t>
            </a:fld>
            <a:endParaRPr lang="en-GB" dirty="0"/>
          </a:p>
        </p:txBody>
      </p:sp>
      <p:sp>
        <p:nvSpPr>
          <p:cNvPr id="2" name="Title 1">
            <a:extLst>
              <a:ext uri="{FF2B5EF4-FFF2-40B4-BE49-F238E27FC236}">
                <a16:creationId xmlns:a16="http://schemas.microsoft.com/office/drawing/2014/main" id="{9CD09B77-3BA4-BCF3-6CA1-68C8CEC66BE6}"/>
              </a:ext>
            </a:extLst>
          </p:cNvPr>
          <p:cNvSpPr>
            <a:spLocks noGrp="1"/>
          </p:cNvSpPr>
          <p:nvPr>
            <p:ph type="title"/>
          </p:nvPr>
        </p:nvSpPr>
        <p:spPr/>
        <p:txBody>
          <a:bodyPr/>
          <a:lstStyle>
            <a:lvl1pPr>
              <a:defRPr>
                <a:latin typeface="+mn-lt"/>
              </a:defRPr>
            </a:lvl1pPr>
          </a:lstStyle>
          <a:p>
            <a:r>
              <a:rPr lang="en-GB" dirty="0"/>
              <a:t>Click to edit Master title style</a:t>
            </a:r>
            <a:endParaRPr lang="en-US" dirty="0"/>
          </a:p>
        </p:txBody>
      </p:sp>
    </p:spTree>
    <p:extLst>
      <p:ext uri="{BB962C8B-B14F-4D97-AF65-F5344CB8AC3E}">
        <p14:creationId xmlns:p14="http://schemas.microsoft.com/office/powerpoint/2010/main" val="2631399380"/>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60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478242A-115F-FAAB-3C19-C8B609AB6C4B}"/>
              </a:ext>
            </a:extLst>
          </p:cNvPr>
          <p:cNvSpPr/>
          <p:nvPr userDrawn="1"/>
        </p:nvSpPr>
        <p:spPr>
          <a:xfrm>
            <a:off x="0" y="4468536"/>
            <a:ext cx="9144000" cy="6958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A0407AF-12A6-62EC-ABC1-4EA3D4D52CB5}"/>
              </a:ext>
            </a:extLst>
          </p:cNvPr>
          <p:cNvSpPr/>
          <p:nvPr userDrawn="1"/>
        </p:nvSpPr>
        <p:spPr>
          <a:xfrm>
            <a:off x="0" y="4752968"/>
            <a:ext cx="9144000" cy="415027"/>
          </a:xfrm>
          <a:prstGeom prst="rect">
            <a:avLst/>
          </a:prstGeom>
          <a:solidFill>
            <a:srgbClr val="2064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50201" y="964417"/>
            <a:ext cx="8439238" cy="3601320"/>
          </a:xfrm>
        </p:spPr>
        <p:txBody>
          <a:bodyPr/>
          <a:lstStyle>
            <a:lvl1pPr>
              <a:defRPr sz="1800">
                <a:solidFill>
                  <a:srgbClr val="1C305D"/>
                </a:solidFill>
                <a:latin typeface="+mn-lt"/>
                <a:cs typeface="Arial" panose="020B0604020202020204" pitchFamily="34" charset="0"/>
              </a:defRPr>
            </a:lvl1pPr>
            <a:lvl2pPr>
              <a:defRPr sz="1600">
                <a:solidFill>
                  <a:srgbClr val="1C305D"/>
                </a:solidFill>
                <a:latin typeface="+mn-lt"/>
                <a:cs typeface="Arial" panose="020B0604020202020204" pitchFamily="34" charset="0"/>
              </a:defRPr>
            </a:lvl2pPr>
            <a:lvl3pPr>
              <a:defRPr sz="1400">
                <a:solidFill>
                  <a:srgbClr val="1C305D"/>
                </a:solidFill>
                <a:latin typeface="+mn-lt"/>
                <a:cs typeface="Arial" panose="020B0604020202020204" pitchFamily="34" charset="0"/>
              </a:defRPr>
            </a:lvl3pPr>
            <a:lvl4pPr>
              <a:defRPr sz="1200">
                <a:solidFill>
                  <a:srgbClr val="1C305D"/>
                </a:solidFill>
                <a:latin typeface="+mn-lt"/>
                <a:cs typeface="Arial" panose="020B0604020202020204" pitchFamily="34" charset="0"/>
              </a:defRPr>
            </a:lvl4pPr>
            <a:lvl5pPr>
              <a:defRPr>
                <a:solidFill>
                  <a:srgbClr val="1C305D"/>
                </a:solidFill>
                <a:latin typeface="+mn-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9CD09B77-3BA4-BCF3-6CA1-68C8CEC66BE6}"/>
              </a:ext>
            </a:extLst>
          </p:cNvPr>
          <p:cNvSpPr>
            <a:spLocks noGrp="1"/>
          </p:cNvSpPr>
          <p:nvPr>
            <p:ph type="title"/>
          </p:nvPr>
        </p:nvSpPr>
        <p:spPr/>
        <p:txBody>
          <a:bodyPr/>
          <a:lstStyle>
            <a:lvl1pPr>
              <a:defRPr>
                <a:solidFill>
                  <a:srgbClr val="037C3F"/>
                </a:solidFill>
                <a:latin typeface="+mn-lt"/>
              </a:defRPr>
            </a:lvl1pPr>
          </a:lstStyle>
          <a:p>
            <a:r>
              <a:rPr lang="en-GB" dirty="0"/>
              <a:t>Click to edit Master title style</a:t>
            </a:r>
            <a:endParaRPr lang="en-US" dirty="0"/>
          </a:p>
        </p:txBody>
      </p:sp>
      <p:sp>
        <p:nvSpPr>
          <p:cNvPr id="6" name="Slide Number Placeholder 4">
            <a:extLst>
              <a:ext uri="{FF2B5EF4-FFF2-40B4-BE49-F238E27FC236}">
                <a16:creationId xmlns:a16="http://schemas.microsoft.com/office/drawing/2014/main" id="{16A8FE16-D059-EE45-A0EF-28AC780580E5}"/>
              </a:ext>
            </a:extLst>
          </p:cNvPr>
          <p:cNvSpPr>
            <a:spLocks noGrp="1"/>
          </p:cNvSpPr>
          <p:nvPr>
            <p:ph type="sldNum" sz="quarter" idx="4"/>
          </p:nvPr>
        </p:nvSpPr>
        <p:spPr>
          <a:xfrm>
            <a:off x="6732039" y="4825515"/>
            <a:ext cx="2057400" cy="274637"/>
          </a:xfrm>
          <a:prstGeom prst="rect">
            <a:avLst/>
          </a:prstGeom>
        </p:spPr>
        <p:txBody>
          <a:bodyPr vert="horz" lIns="91440" tIns="45720" rIns="91440" bIns="45720" rtlCol="0" anchor="ctr"/>
          <a:lstStyle>
            <a:lvl1pPr algn="r">
              <a:defRPr sz="1000" i="0">
                <a:solidFill>
                  <a:srgbClr val="B4E9E2"/>
                </a:solidFill>
              </a:defRPr>
            </a:lvl1pPr>
          </a:lstStyle>
          <a:p>
            <a:fld id="{9E7CA0F2-EE66-4F60-8C00-E0BE38E7AEC5}" type="slidenum">
              <a:rPr lang="en-GB" smtClean="0"/>
              <a:pPr/>
              <a:t>‹#›</a:t>
            </a:fld>
            <a:endParaRPr lang="en-GB" dirty="0"/>
          </a:p>
        </p:txBody>
      </p:sp>
      <p:pic>
        <p:nvPicPr>
          <p:cNvPr id="10" name="Picture 9" descr="A black and white logo&#10;&#10;Description automatically generated">
            <a:extLst>
              <a:ext uri="{FF2B5EF4-FFF2-40B4-BE49-F238E27FC236}">
                <a16:creationId xmlns:a16="http://schemas.microsoft.com/office/drawing/2014/main" id="{6A479726-8A81-FDC6-43A3-60187EA6B48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b="47445"/>
          <a:stretch/>
        </p:blipFill>
        <p:spPr>
          <a:xfrm>
            <a:off x="350201" y="4824412"/>
            <a:ext cx="819086" cy="259611"/>
          </a:xfrm>
          <a:prstGeom prst="rect">
            <a:avLst/>
          </a:prstGeom>
        </p:spPr>
      </p:pic>
    </p:spTree>
    <p:extLst>
      <p:ext uri="{BB962C8B-B14F-4D97-AF65-F5344CB8AC3E}">
        <p14:creationId xmlns:p14="http://schemas.microsoft.com/office/powerpoint/2010/main" val="4105126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15B780C-839C-6572-D60E-630924414E0D}"/>
              </a:ext>
            </a:extLst>
          </p:cNvPr>
          <p:cNvSpPr/>
          <p:nvPr userDrawn="1"/>
        </p:nvSpPr>
        <p:spPr>
          <a:xfrm>
            <a:off x="0" y="0"/>
            <a:ext cx="9143999" cy="5149763"/>
          </a:xfrm>
          <a:prstGeom prst="rect">
            <a:avLst/>
          </a:prstGeom>
          <a:solidFill>
            <a:srgbClr val="D1E3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A colorful pattern with different designs&#10;&#10;Description automatically generated with medium confidence">
            <a:extLst>
              <a:ext uri="{FF2B5EF4-FFF2-40B4-BE49-F238E27FC236}">
                <a16:creationId xmlns:a16="http://schemas.microsoft.com/office/drawing/2014/main" id="{BCAE078B-2440-A479-DCE2-4BA7FC0B1BE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93012" y="672802"/>
            <a:ext cx="5450987" cy="3507308"/>
          </a:xfrm>
          <a:prstGeom prst="rect">
            <a:avLst/>
          </a:prstGeom>
        </p:spPr>
      </p:pic>
      <p:sp>
        <p:nvSpPr>
          <p:cNvPr id="5" name="Rectangle 4">
            <a:extLst>
              <a:ext uri="{FF2B5EF4-FFF2-40B4-BE49-F238E27FC236}">
                <a16:creationId xmlns:a16="http://schemas.microsoft.com/office/drawing/2014/main" id="{4D3FC31D-BADF-ABB1-084A-FE92AB0256BB}"/>
              </a:ext>
            </a:extLst>
          </p:cNvPr>
          <p:cNvSpPr/>
          <p:nvPr userDrawn="1"/>
        </p:nvSpPr>
        <p:spPr>
          <a:xfrm>
            <a:off x="-2" y="4176990"/>
            <a:ext cx="9144001" cy="966510"/>
          </a:xfrm>
          <a:prstGeom prst="rect">
            <a:avLst/>
          </a:prstGeom>
          <a:solidFill>
            <a:srgbClr val="2064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descr="A black background with white text&#10;&#10;Description automatically generated">
            <a:extLst>
              <a:ext uri="{FF2B5EF4-FFF2-40B4-BE49-F238E27FC236}">
                <a16:creationId xmlns:a16="http://schemas.microsoft.com/office/drawing/2014/main" id="{BE680B11-5812-E3B8-498E-280E46B41C6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15053" y="4556393"/>
            <a:ext cx="969200" cy="206456"/>
          </a:xfrm>
          <a:prstGeom prst="rect">
            <a:avLst/>
          </a:prstGeom>
        </p:spPr>
      </p:pic>
      <p:pic>
        <p:nvPicPr>
          <p:cNvPr id="4" name="Picture 3" descr="A black and white logo&#10;&#10;Description automatically generated">
            <a:extLst>
              <a:ext uri="{FF2B5EF4-FFF2-40B4-BE49-F238E27FC236}">
                <a16:creationId xmlns:a16="http://schemas.microsoft.com/office/drawing/2014/main" id="{763B2D0C-1F91-68C4-470B-3224F2896173}"/>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b="47445"/>
          <a:stretch/>
        </p:blipFill>
        <p:spPr>
          <a:xfrm>
            <a:off x="460601" y="4471738"/>
            <a:ext cx="1082250" cy="343022"/>
          </a:xfrm>
          <a:prstGeom prst="rect">
            <a:avLst/>
          </a:prstGeom>
        </p:spPr>
      </p:pic>
    </p:spTree>
    <p:extLst>
      <p:ext uri="{BB962C8B-B14F-4D97-AF65-F5344CB8AC3E}">
        <p14:creationId xmlns:p14="http://schemas.microsoft.com/office/powerpoint/2010/main" val="2118516048"/>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47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ACE6C16-BE54-BB91-34B0-F8CE4FB37063}"/>
              </a:ext>
            </a:extLst>
          </p:cNvPr>
          <p:cNvSpPr/>
          <p:nvPr userDrawn="1"/>
        </p:nvSpPr>
        <p:spPr>
          <a:xfrm>
            <a:off x="0" y="4503107"/>
            <a:ext cx="9144000" cy="646112"/>
          </a:xfrm>
          <a:prstGeom prst="rect">
            <a:avLst/>
          </a:prstGeom>
          <a:solidFill>
            <a:srgbClr val="2064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50201" y="131562"/>
            <a:ext cx="8439238" cy="695826"/>
          </a:xfrm>
          <a:prstGeom prst="rect">
            <a:avLst/>
          </a:prstGeom>
        </p:spPr>
        <p:txBody>
          <a:bodyPr vert="horz" lIns="91440" tIns="45720" rIns="91440" bIns="45720" rtlCol="0" anchor="ctr">
            <a:normAutofit/>
          </a:bodyPr>
          <a:lstStyle/>
          <a:p>
            <a:r>
              <a:rPr lang="en-US" dirty="0"/>
              <a:t>Slide Title</a:t>
            </a:r>
            <a:endParaRPr lang="en-GB" dirty="0"/>
          </a:p>
        </p:txBody>
      </p:sp>
      <p:sp>
        <p:nvSpPr>
          <p:cNvPr id="3" name="Text Placeholder 2"/>
          <p:cNvSpPr>
            <a:spLocks noGrp="1"/>
          </p:cNvSpPr>
          <p:nvPr>
            <p:ph type="body" idx="1"/>
          </p:nvPr>
        </p:nvSpPr>
        <p:spPr>
          <a:xfrm>
            <a:off x="350201" y="964414"/>
            <a:ext cx="8439238" cy="330684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Slide Number Placeholder 4">
            <a:extLst>
              <a:ext uri="{FF2B5EF4-FFF2-40B4-BE49-F238E27FC236}">
                <a16:creationId xmlns:a16="http://schemas.microsoft.com/office/drawing/2014/main" id="{271CF10B-5905-E541-B922-641440E09CC2}"/>
              </a:ext>
            </a:extLst>
          </p:cNvPr>
          <p:cNvSpPr>
            <a:spLocks noGrp="1"/>
          </p:cNvSpPr>
          <p:nvPr>
            <p:ph type="sldNum" sz="quarter" idx="4"/>
          </p:nvPr>
        </p:nvSpPr>
        <p:spPr>
          <a:xfrm>
            <a:off x="7896385" y="4725555"/>
            <a:ext cx="893053" cy="274637"/>
          </a:xfrm>
          <a:prstGeom prst="rect">
            <a:avLst/>
          </a:prstGeom>
        </p:spPr>
        <p:txBody>
          <a:bodyPr vert="horz" lIns="91440" tIns="45720" rIns="91440" bIns="45720" rtlCol="0" anchor="ctr"/>
          <a:lstStyle>
            <a:lvl1pPr algn="r">
              <a:defRPr sz="1000" b="0" i="0">
                <a:solidFill>
                  <a:srgbClr val="B4E9E2"/>
                </a:solidFill>
              </a:defRPr>
            </a:lvl1pPr>
          </a:lstStyle>
          <a:p>
            <a:fld id="{9E7CA0F2-EE66-4F60-8C00-E0BE38E7AEC5}" type="slidenum">
              <a:rPr lang="en-GB" smtClean="0"/>
              <a:pPr/>
              <a:t>‹#›</a:t>
            </a:fld>
            <a:endParaRPr lang="en-GB" dirty="0"/>
          </a:p>
        </p:txBody>
      </p:sp>
      <p:pic>
        <p:nvPicPr>
          <p:cNvPr id="10" name="Picture 9" descr="A black and white logo&#10;&#10;Description automatically generated">
            <a:extLst>
              <a:ext uri="{FF2B5EF4-FFF2-40B4-BE49-F238E27FC236}">
                <a16:creationId xmlns:a16="http://schemas.microsoft.com/office/drawing/2014/main" id="{220E559A-74EA-36CC-6436-1E829EF2DD35}"/>
              </a:ext>
            </a:extLst>
          </p:cNvPr>
          <p:cNvPicPr>
            <a:picLocks noChangeAspect="1"/>
          </p:cNvPicPr>
          <p:nvPr userDrawn="1"/>
        </p:nvPicPr>
        <p:blipFill>
          <a:blip r:embed="rId6" cstate="print">
            <a:extLst>
              <a:ext uri="{28A0092B-C50C-407E-A947-70E740481C1C}">
                <a14:useLocalDpi xmlns:a14="http://schemas.microsoft.com/office/drawing/2010/main" val="0"/>
              </a:ext>
            </a:extLst>
          </a:blip>
          <a:srcRect b="47445"/>
          <a:stretch/>
        </p:blipFill>
        <p:spPr>
          <a:xfrm>
            <a:off x="350201" y="4696357"/>
            <a:ext cx="819086" cy="259611"/>
          </a:xfrm>
          <a:prstGeom prst="rect">
            <a:avLst/>
          </a:prstGeom>
        </p:spPr>
      </p:pic>
      <p:pic>
        <p:nvPicPr>
          <p:cNvPr id="12" name="Picture 11" descr="A colorful bird and a bird&#10;&#10;Description automatically generated with medium confidence">
            <a:extLst>
              <a:ext uri="{FF2B5EF4-FFF2-40B4-BE49-F238E27FC236}">
                <a16:creationId xmlns:a16="http://schemas.microsoft.com/office/drawing/2014/main" id="{2A339A96-933A-D718-9ECF-63B0F63F2AB9}"/>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837145" y="4554915"/>
            <a:ext cx="3670126" cy="594848"/>
          </a:xfrm>
          <a:prstGeom prst="rect">
            <a:avLst/>
          </a:prstGeom>
        </p:spPr>
      </p:pic>
    </p:spTree>
    <p:extLst>
      <p:ext uri="{BB962C8B-B14F-4D97-AF65-F5344CB8AC3E}">
        <p14:creationId xmlns:p14="http://schemas.microsoft.com/office/powerpoint/2010/main" val="176233165"/>
      </p:ext>
    </p:extLst>
  </p:cSld>
  <p:clrMap bg1="lt1" tx1="dk1" bg2="lt2" tx2="dk2" accent1="accent1" accent2="accent2" accent3="accent3" accent4="accent4" accent5="accent5" accent6="accent6" hlink="hlink" folHlink="folHlink"/>
  <p:sldLayoutIdLst>
    <p:sldLayoutId id="2147483658" r:id="rId1"/>
    <p:sldLayoutId id="2147483650" r:id="rId2"/>
    <p:sldLayoutId id="2147483663" r:id="rId3"/>
    <p:sldLayoutId id="2147483661" r:id="rId4"/>
  </p:sldLayoutIdLst>
  <p:hf hdr="0" ftr="0" dt="0"/>
  <p:txStyles>
    <p:titleStyle>
      <a:lvl1pPr algn="l" defTabSz="685800" rtl="0" eaLnBrk="1" latinLnBrk="0" hangingPunct="1">
        <a:lnSpc>
          <a:spcPct val="90000"/>
        </a:lnSpc>
        <a:spcBef>
          <a:spcPct val="0"/>
        </a:spcBef>
        <a:buNone/>
        <a:defRPr sz="2000" b="1" kern="1200">
          <a:solidFill>
            <a:srgbClr val="037C3F"/>
          </a:solidFill>
          <a:latin typeface="Arial" panose="020B0604020202020204" pitchFamily="34" charset="0"/>
          <a:ea typeface="Verdana" panose="020B0604030504040204"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rgbClr val="1C305D"/>
          </a:solidFill>
          <a:latin typeface="+mn-lt"/>
          <a:ea typeface="Verdana" panose="020B060403050404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rgbClr val="1C305D"/>
          </a:solidFill>
          <a:latin typeface="+mn-lt"/>
          <a:ea typeface="Verdana" panose="020B060403050404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400" kern="1200">
          <a:solidFill>
            <a:srgbClr val="1C305D"/>
          </a:solidFill>
          <a:latin typeface="+mn-lt"/>
          <a:ea typeface="Verdana" panose="020B060403050404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rgbClr val="1C305D"/>
          </a:solidFill>
          <a:latin typeface="+mn-lt"/>
          <a:ea typeface="Verdana" panose="020B0604030504040204"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rgbClr val="1C305D"/>
          </a:solidFill>
          <a:latin typeface="+mn-lt"/>
          <a:ea typeface="Verdana" panose="020B0604030504040204"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microsoft.com/office/2011/relationships/webextension" Target="../webextensions/webextension2.xm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5627B2D-CE81-EFFA-B2CA-8A60AD1F5502}"/>
              </a:ext>
            </a:extLst>
          </p:cNvPr>
          <p:cNvSpPr>
            <a:spLocks noGrp="1"/>
          </p:cNvSpPr>
          <p:nvPr>
            <p:ph type="body" sz="quarter" idx="11"/>
          </p:nvPr>
        </p:nvSpPr>
        <p:spPr>
          <a:xfrm>
            <a:off x="460601" y="2664196"/>
            <a:ext cx="3486111" cy="302908"/>
          </a:xfrm>
        </p:spPr>
        <p:txBody>
          <a:bodyPr/>
          <a:lstStyle/>
          <a:p>
            <a:r>
              <a:rPr lang="en-US" dirty="0"/>
              <a:t>Rosanna </a:t>
            </a:r>
            <a:r>
              <a:rPr lang="en-US" dirty="0" err="1"/>
              <a:t>Cramarossa</a:t>
            </a:r>
            <a:r>
              <a:rPr lang="en-US" dirty="0"/>
              <a:t> Norman, GÉANT</a:t>
            </a:r>
          </a:p>
        </p:txBody>
      </p:sp>
      <p:sp>
        <p:nvSpPr>
          <p:cNvPr id="7" name="Text Placeholder 6">
            <a:extLst>
              <a:ext uri="{FF2B5EF4-FFF2-40B4-BE49-F238E27FC236}">
                <a16:creationId xmlns:a16="http://schemas.microsoft.com/office/drawing/2014/main" id="{EEEF0C68-50D4-7D79-8F6D-909A326903CB}"/>
              </a:ext>
            </a:extLst>
          </p:cNvPr>
          <p:cNvSpPr>
            <a:spLocks noGrp="1"/>
          </p:cNvSpPr>
          <p:nvPr>
            <p:ph type="body" sz="quarter" idx="14"/>
          </p:nvPr>
        </p:nvSpPr>
        <p:spPr/>
        <p:txBody>
          <a:bodyPr/>
          <a:lstStyle/>
          <a:p>
            <a:r>
              <a:rPr lang="en-US" dirty="0"/>
              <a:t>What if your NREN didn’t exist?</a:t>
            </a:r>
          </a:p>
        </p:txBody>
      </p:sp>
      <p:sp>
        <p:nvSpPr>
          <p:cNvPr id="6" name="Text Placeholder 5">
            <a:extLst>
              <a:ext uri="{FF2B5EF4-FFF2-40B4-BE49-F238E27FC236}">
                <a16:creationId xmlns:a16="http://schemas.microsoft.com/office/drawing/2014/main" id="{13BC0655-5C96-7997-0418-B8F0E616D539}"/>
              </a:ext>
            </a:extLst>
          </p:cNvPr>
          <p:cNvSpPr>
            <a:spLocks noGrp="1"/>
          </p:cNvSpPr>
          <p:nvPr>
            <p:ph type="body" sz="quarter" idx="12"/>
          </p:nvPr>
        </p:nvSpPr>
        <p:spPr/>
        <p:txBody>
          <a:bodyPr/>
          <a:lstStyle/>
          <a:p>
            <a:r>
              <a:rPr lang="en-US" dirty="0"/>
              <a:t>TNC26, Helsinki</a:t>
            </a:r>
          </a:p>
        </p:txBody>
      </p:sp>
      <p:sp>
        <p:nvSpPr>
          <p:cNvPr id="9" name="Text Placeholder 8">
            <a:extLst>
              <a:ext uri="{FF2B5EF4-FFF2-40B4-BE49-F238E27FC236}">
                <a16:creationId xmlns:a16="http://schemas.microsoft.com/office/drawing/2014/main" id="{A1917DB0-4ADF-F23A-6EBE-AEA40E0031C9}"/>
              </a:ext>
            </a:extLst>
          </p:cNvPr>
          <p:cNvSpPr>
            <a:spLocks noGrp="1"/>
          </p:cNvSpPr>
          <p:nvPr>
            <p:ph type="body" sz="quarter" idx="18"/>
          </p:nvPr>
        </p:nvSpPr>
        <p:spPr/>
        <p:txBody>
          <a:bodyPr/>
          <a:lstStyle/>
          <a:p>
            <a:r>
              <a:rPr lang="en-US" dirty="0"/>
              <a:t>9 June 2026</a:t>
            </a:r>
          </a:p>
        </p:txBody>
      </p:sp>
      <p:sp>
        <p:nvSpPr>
          <p:cNvPr id="3" name="Text Placeholder 2">
            <a:extLst>
              <a:ext uri="{FF2B5EF4-FFF2-40B4-BE49-F238E27FC236}">
                <a16:creationId xmlns:a16="http://schemas.microsoft.com/office/drawing/2014/main" id="{DD7AD1A5-BA5E-E6EC-524F-41A3632E1133}"/>
              </a:ext>
            </a:extLst>
          </p:cNvPr>
          <p:cNvSpPr>
            <a:spLocks noGrp="1"/>
          </p:cNvSpPr>
          <p:nvPr>
            <p:ph type="body" sz="quarter" idx="17"/>
          </p:nvPr>
        </p:nvSpPr>
        <p:spPr>
          <a:xfrm>
            <a:off x="460601" y="1696763"/>
            <a:ext cx="4336867" cy="561805"/>
          </a:xfrm>
        </p:spPr>
        <p:txBody>
          <a:bodyPr/>
          <a:lstStyle/>
          <a:p>
            <a:pPr>
              <a:lnSpc>
                <a:spcPct val="100000"/>
              </a:lnSpc>
            </a:pPr>
            <a:r>
              <a:rPr lang="en-GB" dirty="0"/>
              <a:t>Rebuilding a case for NRENs imagining a world without them</a:t>
            </a:r>
          </a:p>
        </p:txBody>
      </p:sp>
    </p:spTree>
    <p:extLst>
      <p:ext uri="{BB962C8B-B14F-4D97-AF65-F5344CB8AC3E}">
        <p14:creationId xmlns:p14="http://schemas.microsoft.com/office/powerpoint/2010/main" val="1753329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353359F-F231-6DA6-A6CB-3A48F0506DB6}"/>
              </a:ext>
            </a:extLst>
          </p:cNvPr>
          <p:cNvSpPr>
            <a:spLocks noGrp="1"/>
          </p:cNvSpPr>
          <p:nvPr>
            <p:ph idx="1"/>
          </p:nvPr>
        </p:nvSpPr>
        <p:spPr>
          <a:xfrm>
            <a:off x="350201" y="825043"/>
            <a:ext cx="8439238" cy="3357062"/>
          </a:xfrm>
        </p:spPr>
        <p:txBody>
          <a:bodyPr>
            <a:normAutofit fontScale="85000" lnSpcReduction="20000"/>
          </a:bodyPr>
          <a:lstStyle/>
          <a:p>
            <a:pPr marL="0" indent="0">
              <a:buNone/>
            </a:pPr>
            <a:endParaRPr lang="en-US" sz="2800" b="1" dirty="0"/>
          </a:p>
          <a:p>
            <a:pPr marL="0" indent="0">
              <a:buNone/>
            </a:pPr>
            <a:r>
              <a:rPr lang="en-US" sz="2800" b="1" dirty="0"/>
              <a:t>Imagine that your NREN disappears. Gone. What breaks first? </a:t>
            </a:r>
          </a:p>
          <a:p>
            <a:pPr marL="0" indent="0">
              <a:buNone/>
            </a:pPr>
            <a:r>
              <a:rPr lang="en-US" sz="2800" dirty="0"/>
              <a:t>Immediate reactions </a:t>
            </a:r>
          </a:p>
          <a:p>
            <a:pPr marL="0" indent="0">
              <a:buNone/>
            </a:pPr>
            <a:endParaRPr lang="en-US" sz="2800" dirty="0"/>
          </a:p>
          <a:p>
            <a:pPr marL="0" indent="0">
              <a:buNone/>
            </a:pPr>
            <a:r>
              <a:rPr lang="en-US" sz="2800" b="1" i="1" dirty="0"/>
              <a:t>Moderated group activity</a:t>
            </a:r>
          </a:p>
          <a:p>
            <a:pPr marL="0" indent="0">
              <a:lnSpc>
                <a:spcPct val="120000"/>
              </a:lnSpc>
              <a:buNone/>
            </a:pPr>
            <a:r>
              <a:rPr lang="en-GB" sz="2800" dirty="0"/>
              <a:t>Develop one concrete story or persona (</a:t>
            </a:r>
            <a:r>
              <a:rPr lang="en-US" sz="2800" dirty="0"/>
              <a:t>e.g. PhD student, researcher, cross boarder research scientist, professor)</a:t>
            </a:r>
            <a:endParaRPr lang="en-GB" sz="2800" dirty="0"/>
          </a:p>
          <a:p>
            <a:pPr marL="0" indent="0">
              <a:lnSpc>
                <a:spcPct val="120000"/>
              </a:lnSpc>
              <a:buNone/>
            </a:pPr>
            <a:r>
              <a:rPr lang="en-GB" sz="2800" b="1" dirty="0"/>
              <a:t>What happens to them without an NREN?</a:t>
            </a:r>
            <a:endParaRPr lang="en-US" sz="2800" b="1" dirty="0"/>
          </a:p>
          <a:p>
            <a:pPr marL="0" indent="0">
              <a:buNone/>
            </a:pPr>
            <a:endParaRPr lang="en-US" dirty="0"/>
          </a:p>
        </p:txBody>
      </p:sp>
      <p:sp>
        <p:nvSpPr>
          <p:cNvPr id="4" name="Slide Number Placeholder 3">
            <a:extLst>
              <a:ext uri="{FF2B5EF4-FFF2-40B4-BE49-F238E27FC236}">
                <a16:creationId xmlns:a16="http://schemas.microsoft.com/office/drawing/2014/main" id="{EF7AEC4B-5D81-E559-1300-078721AEB87B}"/>
              </a:ext>
            </a:extLst>
          </p:cNvPr>
          <p:cNvSpPr>
            <a:spLocks noGrp="1"/>
          </p:cNvSpPr>
          <p:nvPr>
            <p:ph type="sldNum" sz="quarter" idx="4"/>
          </p:nvPr>
        </p:nvSpPr>
        <p:spPr/>
        <p:txBody>
          <a:bodyPr/>
          <a:lstStyle/>
          <a:p>
            <a:fld id="{9E7CA0F2-EE66-4F60-8C00-E0BE38E7AEC5}" type="slidenum">
              <a:rPr lang="en-GB" smtClean="0"/>
              <a:pPr/>
              <a:t>2</a:t>
            </a:fld>
            <a:endParaRPr lang="en-GB" dirty="0"/>
          </a:p>
        </p:txBody>
      </p:sp>
      <p:sp>
        <p:nvSpPr>
          <p:cNvPr id="5" name="Title 4">
            <a:extLst>
              <a:ext uri="{FF2B5EF4-FFF2-40B4-BE49-F238E27FC236}">
                <a16:creationId xmlns:a16="http://schemas.microsoft.com/office/drawing/2014/main" id="{48E9FEAB-52C2-294E-9837-BB5ADC8BADAC}"/>
              </a:ext>
            </a:extLst>
          </p:cNvPr>
          <p:cNvSpPr>
            <a:spLocks noGrp="1"/>
          </p:cNvSpPr>
          <p:nvPr>
            <p:ph type="title"/>
          </p:nvPr>
        </p:nvSpPr>
        <p:spPr/>
        <p:txBody>
          <a:bodyPr>
            <a:normAutofit/>
          </a:bodyPr>
          <a:lstStyle/>
          <a:p>
            <a:r>
              <a:rPr lang="en-US" sz="3200" dirty="0"/>
              <a:t>Exercise 1 </a:t>
            </a:r>
            <a:r>
              <a:rPr lang="en-US" sz="3200" dirty="0">
                <a:solidFill>
                  <a:srgbClr val="FF0000"/>
                </a:solidFill>
              </a:rPr>
              <a:t>(15 minutes)</a:t>
            </a:r>
            <a:endParaRPr lang="en-US" sz="3200" dirty="0"/>
          </a:p>
        </p:txBody>
      </p:sp>
    </p:spTree>
    <p:extLst>
      <p:ext uri="{BB962C8B-B14F-4D97-AF65-F5344CB8AC3E}">
        <p14:creationId xmlns:p14="http://schemas.microsoft.com/office/powerpoint/2010/main" val="3859676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DD64D6C-9FD4-5A6C-32A3-75B514A54810}"/>
              </a:ext>
            </a:extLst>
          </p:cNvPr>
          <p:cNvSpPr>
            <a:spLocks noGrp="1"/>
          </p:cNvSpPr>
          <p:nvPr>
            <p:ph type="sldNum" sz="quarter" idx="4"/>
          </p:nvPr>
        </p:nvSpPr>
        <p:spPr/>
        <p:txBody>
          <a:bodyPr/>
          <a:lstStyle/>
          <a:p>
            <a:fld id="{9E7CA0F2-EE66-4F60-8C00-E0BE38E7AEC5}" type="slidenum">
              <a:rPr lang="en-GB" smtClean="0"/>
              <a:pPr/>
              <a:t>3</a:t>
            </a:fld>
            <a:endParaRPr lang="en-GB" dirty="0"/>
          </a:p>
        </p:txBody>
      </p:sp>
      <p:sp>
        <p:nvSpPr>
          <p:cNvPr id="5" name="TextBox 4">
            <a:extLst>
              <a:ext uri="{FF2B5EF4-FFF2-40B4-BE49-F238E27FC236}">
                <a16:creationId xmlns:a16="http://schemas.microsoft.com/office/drawing/2014/main" id="{9120DAED-111A-774E-D60E-6E95E37C627F}"/>
              </a:ext>
            </a:extLst>
          </p:cNvPr>
          <p:cNvSpPr txBox="1"/>
          <p:nvPr/>
        </p:nvSpPr>
        <p:spPr>
          <a:xfrm>
            <a:off x="559839" y="1069098"/>
            <a:ext cx="7200900" cy="3385542"/>
          </a:xfrm>
          <a:prstGeom prst="rect">
            <a:avLst/>
          </a:prstGeom>
          <a:noFill/>
        </p:spPr>
        <p:txBody>
          <a:bodyPr wrap="square">
            <a:spAutoFit/>
          </a:bodyPr>
          <a:lstStyle/>
          <a:p>
            <a:pPr marL="0" indent="0">
              <a:buNone/>
            </a:pPr>
            <a:r>
              <a:rPr lang="en-US" sz="2800" b="1" dirty="0">
                <a:solidFill>
                  <a:srgbClr val="1C2C4F"/>
                </a:solidFill>
                <a:ea typeface="Verdana" panose="020B0604030504040204" pitchFamily="34" charset="0"/>
                <a:cs typeface="Arial" panose="020B0604020202020204" pitchFamily="34" charset="0"/>
              </a:rPr>
              <a:t>The hard question </a:t>
            </a:r>
          </a:p>
          <a:p>
            <a:pPr marL="0" indent="0">
              <a:buNone/>
            </a:pPr>
            <a:endParaRPr lang="en-GB" sz="2800" b="1" dirty="0">
              <a:solidFill>
                <a:srgbClr val="1C2C4F"/>
              </a:solidFill>
              <a:ea typeface="Verdana" panose="020B0604030504040204" pitchFamily="34" charset="0"/>
              <a:cs typeface="Arial" panose="020B0604020202020204" pitchFamily="34" charset="0"/>
            </a:endParaRPr>
          </a:p>
          <a:p>
            <a:pPr marL="0" indent="0">
              <a:buNone/>
            </a:pPr>
            <a:r>
              <a:rPr lang="en-GB" sz="2800" dirty="0">
                <a:solidFill>
                  <a:srgbClr val="1C2C4F"/>
                </a:solidFill>
                <a:ea typeface="Verdana" panose="020B0604030504040204" pitchFamily="34" charset="0"/>
                <a:cs typeface="Arial" panose="020B0604020202020204" pitchFamily="34" charset="0"/>
              </a:rPr>
              <a:t>How can we overcome the challenge to explain NRENs to funders, ministries, and leadership?</a:t>
            </a:r>
          </a:p>
          <a:p>
            <a:pPr marL="0" indent="0">
              <a:buNone/>
            </a:pPr>
            <a:endParaRPr lang="en-GB" sz="2800" b="1" dirty="0">
              <a:solidFill>
                <a:srgbClr val="1C2C4F"/>
              </a:solidFill>
              <a:ea typeface="Verdana" panose="020B0604030504040204" pitchFamily="34" charset="0"/>
              <a:cs typeface="Arial" panose="020B0604020202020204" pitchFamily="34" charset="0"/>
            </a:endParaRPr>
          </a:p>
          <a:p>
            <a:pPr marL="0" indent="0">
              <a:buNone/>
            </a:pPr>
            <a:endParaRPr lang="en-GB" sz="2800" b="1" dirty="0">
              <a:solidFill>
                <a:srgbClr val="1C2C4F"/>
              </a:solidFill>
              <a:ea typeface="Verdana" panose="020B0604030504040204" pitchFamily="34" charset="0"/>
              <a:cs typeface="Arial" panose="020B0604020202020204" pitchFamily="34" charset="0"/>
            </a:endParaRPr>
          </a:p>
          <a:p>
            <a:pPr marL="0" indent="0">
              <a:buNone/>
            </a:pPr>
            <a:r>
              <a:rPr lang="en-GB" sz="2800" b="1" i="1" dirty="0">
                <a:solidFill>
                  <a:srgbClr val="1C2C4F"/>
                </a:solidFill>
                <a:ea typeface="Verdana" panose="020B0604030504040204" pitchFamily="34" charset="0"/>
                <a:cs typeface="Arial" panose="020B0604020202020204" pitchFamily="34" charset="0"/>
              </a:rPr>
              <a:t>Moderated group activity</a:t>
            </a:r>
          </a:p>
          <a:p>
            <a:pPr lvl="0"/>
            <a:endParaRPr lang="en-GB" sz="1800" dirty="0">
              <a:solidFill>
                <a:srgbClr val="1C2C4F"/>
              </a:solidFill>
              <a:ea typeface="Verdana" panose="020B0604030504040204" pitchFamily="34" charset="0"/>
              <a:cs typeface="Arial" panose="020B0604020202020204" pitchFamily="34" charset="0"/>
            </a:endParaRPr>
          </a:p>
        </p:txBody>
      </p:sp>
      <p:sp>
        <p:nvSpPr>
          <p:cNvPr id="7" name="TextBox 6">
            <a:extLst>
              <a:ext uri="{FF2B5EF4-FFF2-40B4-BE49-F238E27FC236}">
                <a16:creationId xmlns:a16="http://schemas.microsoft.com/office/drawing/2014/main" id="{A8A94424-10CD-DF9B-8C14-D410A3D5F22C}"/>
              </a:ext>
            </a:extLst>
          </p:cNvPr>
          <p:cNvSpPr txBox="1"/>
          <p:nvPr/>
        </p:nvSpPr>
        <p:spPr>
          <a:xfrm>
            <a:off x="544606" y="404651"/>
            <a:ext cx="4572000" cy="584775"/>
          </a:xfrm>
          <a:prstGeom prst="rect">
            <a:avLst/>
          </a:prstGeom>
          <a:noFill/>
        </p:spPr>
        <p:txBody>
          <a:bodyPr wrap="square">
            <a:spAutoFit/>
          </a:bodyPr>
          <a:lstStyle/>
          <a:p>
            <a:r>
              <a:rPr lang="en-US" sz="3200" b="1" dirty="0">
                <a:solidFill>
                  <a:srgbClr val="037C3F"/>
                </a:solidFill>
                <a:ea typeface="Verdana" panose="020B0604030504040204" pitchFamily="34" charset="0"/>
                <a:cs typeface="Arial" panose="020B0604020202020204" pitchFamily="34" charset="0"/>
              </a:rPr>
              <a:t>Exercise</a:t>
            </a:r>
            <a:r>
              <a:rPr lang="en-US" sz="3200" dirty="0"/>
              <a:t> </a:t>
            </a:r>
            <a:r>
              <a:rPr lang="en-US" sz="3200" b="1" dirty="0">
                <a:solidFill>
                  <a:srgbClr val="037C3F"/>
                </a:solidFill>
                <a:ea typeface="Verdana" panose="020B0604030504040204" pitchFamily="34" charset="0"/>
                <a:cs typeface="Arial" panose="020B0604020202020204" pitchFamily="34" charset="0"/>
              </a:rPr>
              <a:t>2</a:t>
            </a:r>
            <a:r>
              <a:rPr lang="en-US" sz="3200" b="1" dirty="0"/>
              <a:t>  </a:t>
            </a:r>
            <a:r>
              <a:rPr lang="en-US" sz="3200" b="1" dirty="0">
                <a:solidFill>
                  <a:srgbClr val="FF0000"/>
                </a:solidFill>
              </a:rPr>
              <a:t>(15 minutes)</a:t>
            </a:r>
          </a:p>
        </p:txBody>
      </p:sp>
    </p:spTree>
    <p:extLst>
      <p:ext uri="{BB962C8B-B14F-4D97-AF65-F5344CB8AC3E}">
        <p14:creationId xmlns:p14="http://schemas.microsoft.com/office/powerpoint/2010/main" val="2395728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D137BD8-E637-7B0C-CE05-E0A19134D273}"/>
              </a:ext>
            </a:extLst>
          </p:cNvPr>
          <p:cNvSpPr>
            <a:spLocks noGrp="1"/>
          </p:cNvSpPr>
          <p:nvPr>
            <p:ph idx="1"/>
          </p:nvPr>
        </p:nvSpPr>
        <p:spPr>
          <a:xfrm>
            <a:off x="350201" y="964417"/>
            <a:ext cx="8439238" cy="3167316"/>
          </a:xfrm>
        </p:spPr>
        <p:txBody>
          <a:bodyPr/>
          <a:lstStyle/>
          <a:p>
            <a:pPr marL="0" indent="0">
              <a:buNone/>
            </a:pPr>
            <a:r>
              <a:rPr lang="en-US" b="1" dirty="0"/>
              <a:t> </a:t>
            </a:r>
          </a:p>
          <a:p>
            <a:pPr marL="0" indent="0">
              <a:buNone/>
            </a:pPr>
            <a:endParaRPr lang="en-US" b="1" dirty="0"/>
          </a:p>
          <a:p>
            <a:pPr marL="0" indent="0">
              <a:buNone/>
            </a:pPr>
            <a:r>
              <a:rPr lang="en-GB" sz="4000" b="1" dirty="0"/>
              <a:t>“An NREN is essential because _____.”</a:t>
            </a:r>
          </a:p>
          <a:p>
            <a:endParaRPr lang="en-GB" dirty="0"/>
          </a:p>
          <a:p>
            <a:endParaRPr lang="en-US" dirty="0"/>
          </a:p>
        </p:txBody>
      </p:sp>
      <p:sp>
        <p:nvSpPr>
          <p:cNvPr id="3" name="Title 2">
            <a:extLst>
              <a:ext uri="{FF2B5EF4-FFF2-40B4-BE49-F238E27FC236}">
                <a16:creationId xmlns:a16="http://schemas.microsoft.com/office/drawing/2014/main" id="{48DDE867-D5D1-9AA4-506C-C9A07281F84F}"/>
              </a:ext>
            </a:extLst>
          </p:cNvPr>
          <p:cNvSpPr>
            <a:spLocks noGrp="1"/>
          </p:cNvSpPr>
          <p:nvPr>
            <p:ph type="title"/>
          </p:nvPr>
        </p:nvSpPr>
        <p:spPr/>
        <p:txBody>
          <a:bodyPr>
            <a:normAutofit/>
          </a:bodyPr>
          <a:lstStyle/>
          <a:p>
            <a:r>
              <a:rPr lang="en-US" sz="3200" dirty="0"/>
              <a:t>Exercise 3 </a:t>
            </a:r>
            <a:r>
              <a:rPr lang="en-GB" sz="3200" dirty="0">
                <a:solidFill>
                  <a:srgbClr val="FF0000"/>
                </a:solidFill>
              </a:rPr>
              <a:t>(15 minutes)</a:t>
            </a:r>
            <a:endParaRPr lang="en-US" sz="3200" dirty="0"/>
          </a:p>
        </p:txBody>
      </p:sp>
      <p:sp>
        <p:nvSpPr>
          <p:cNvPr id="4" name="Slide Number Placeholder 3">
            <a:extLst>
              <a:ext uri="{FF2B5EF4-FFF2-40B4-BE49-F238E27FC236}">
                <a16:creationId xmlns:a16="http://schemas.microsoft.com/office/drawing/2014/main" id="{B97F0ED6-F0FB-EA81-6405-4B3FE7DEFA87}"/>
              </a:ext>
            </a:extLst>
          </p:cNvPr>
          <p:cNvSpPr>
            <a:spLocks noGrp="1"/>
          </p:cNvSpPr>
          <p:nvPr>
            <p:ph type="sldNum" sz="quarter" idx="4"/>
          </p:nvPr>
        </p:nvSpPr>
        <p:spPr/>
        <p:txBody>
          <a:bodyPr/>
          <a:lstStyle/>
          <a:p>
            <a:fld id="{9E7CA0F2-EE66-4F60-8C00-E0BE38E7AEC5}" type="slidenum">
              <a:rPr lang="en-GB" smtClean="0"/>
              <a:pPr/>
              <a:t>4</a:t>
            </a:fld>
            <a:endParaRPr lang="en-GB" dirty="0"/>
          </a:p>
        </p:txBody>
      </p:sp>
    </p:spTree>
    <p:extLst>
      <p:ext uri="{BB962C8B-B14F-4D97-AF65-F5344CB8AC3E}">
        <p14:creationId xmlns:p14="http://schemas.microsoft.com/office/powerpoint/2010/main" val="3356155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Content Placeholder 4">
                <a:extLst>
                  <a:ext uri="{FF2B5EF4-FFF2-40B4-BE49-F238E27FC236}">
                    <a16:creationId xmlns:a16="http://schemas.microsoft.com/office/drawing/2014/main" id="{EFB82463-EFF5-1485-8910-9B7BD072FA9B}"/>
                  </a:ext>
                </a:extLst>
              </p:cNvPr>
              <p:cNvGraphicFramePr>
                <a:graphicFrameLocks noGrp="1"/>
              </p:cNvGraphicFramePr>
              <p:nvPr>
                <p:ph idx="1"/>
                <p:extLst>
                  <p:ext uri="{D42A27DB-BD31-4B8C-83A1-F6EECF244321}">
                    <p14:modId xmlns:p14="http://schemas.microsoft.com/office/powerpoint/2010/main" val="1535496029"/>
                  </p:ext>
                </p:extLst>
              </p:nvPr>
            </p:nvGraphicFramePr>
            <p:xfrm>
              <a:off x="134470" y="127746"/>
              <a:ext cx="8713695" cy="4491319"/>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5" name="Content Placeholder 4">
                <a:extLst>
                  <a:ext uri="{FF2B5EF4-FFF2-40B4-BE49-F238E27FC236}">
                    <a16:creationId xmlns:a16="http://schemas.microsoft.com/office/drawing/2014/main" id="{EFB82463-EFF5-1485-8910-9B7BD072FA9B}"/>
                  </a:ext>
                </a:extLst>
              </p:cNvPr>
              <p:cNvPicPr>
                <a:picLocks noGrp="1" noRot="1" noChangeAspect="1" noMove="1" noResize="1" noEditPoints="1" noAdjustHandles="1" noChangeArrowheads="1" noChangeShapeType="1"/>
              </p:cNvPicPr>
              <p:nvPr/>
            </p:nvPicPr>
            <p:blipFill>
              <a:blip r:embed="rId4"/>
              <a:stretch>
                <a:fillRect/>
              </a:stretch>
            </p:blipFill>
            <p:spPr>
              <a:xfrm>
                <a:off x="134470" y="127746"/>
                <a:ext cx="8713695" cy="4491319"/>
              </a:xfrm>
              <a:prstGeom prst="rect">
                <a:avLst/>
              </a:prstGeom>
            </p:spPr>
          </p:pic>
        </mc:Fallback>
      </mc:AlternateContent>
      <p:sp>
        <p:nvSpPr>
          <p:cNvPr id="4" name="Slide Number Placeholder 3">
            <a:extLst>
              <a:ext uri="{FF2B5EF4-FFF2-40B4-BE49-F238E27FC236}">
                <a16:creationId xmlns:a16="http://schemas.microsoft.com/office/drawing/2014/main" id="{F96929A3-C1BE-4617-6960-98DF06DF18BC}"/>
              </a:ext>
            </a:extLst>
          </p:cNvPr>
          <p:cNvSpPr>
            <a:spLocks noGrp="1"/>
          </p:cNvSpPr>
          <p:nvPr>
            <p:ph type="sldNum" sz="quarter" idx="4"/>
          </p:nvPr>
        </p:nvSpPr>
        <p:spPr/>
        <p:txBody>
          <a:bodyPr/>
          <a:lstStyle/>
          <a:p>
            <a:fld id="{9E7CA0F2-EE66-4F60-8C00-E0BE38E7AEC5}" type="slidenum">
              <a:rPr lang="en-GB" smtClean="0"/>
              <a:pPr/>
              <a:t>5</a:t>
            </a:fld>
            <a:endParaRPr lang="en-GB" dirty="0"/>
          </a:p>
        </p:txBody>
      </p:sp>
    </p:spTree>
    <p:extLst>
      <p:ext uri="{BB962C8B-B14F-4D97-AF65-F5344CB8AC3E}">
        <p14:creationId xmlns:p14="http://schemas.microsoft.com/office/powerpoint/2010/main" val="33908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7">
            <a:extLst>
              <a:ext uri="{FF2B5EF4-FFF2-40B4-BE49-F238E27FC236}">
                <a16:creationId xmlns:a16="http://schemas.microsoft.com/office/drawing/2014/main" id="{43B8BB45-E3F1-32ED-85AB-7EE6933C41C3}"/>
              </a:ext>
            </a:extLst>
          </p:cNvPr>
          <p:cNvSpPr txBox="1">
            <a:spLocks/>
          </p:cNvSpPr>
          <p:nvPr/>
        </p:nvSpPr>
        <p:spPr>
          <a:xfrm>
            <a:off x="448092" y="1405656"/>
            <a:ext cx="5793498" cy="426330"/>
          </a:xfrm>
          <a:prstGeom prst="rect">
            <a:avLst/>
          </a:prstGeom>
        </p:spPr>
        <p:txBody>
          <a:bodyPr anchor="ctr"/>
          <a:lstStyle>
            <a:lvl1pPr marL="0" indent="0" algn="l" defTabSz="685800" rtl="0" eaLnBrk="1" latinLnBrk="0" hangingPunct="1">
              <a:lnSpc>
                <a:spcPct val="90000"/>
              </a:lnSpc>
              <a:spcBef>
                <a:spcPts val="750"/>
              </a:spcBef>
              <a:buFont typeface="Arial" panose="020B0604020202020204" pitchFamily="34" charset="0"/>
              <a:buNone/>
              <a:defRPr sz="1600" kern="1200">
                <a:solidFill>
                  <a:srgbClr val="414140"/>
                </a:solidFill>
                <a:latin typeface="Arial" panose="020B0604020202020204" pitchFamily="34" charset="0"/>
                <a:ea typeface="Verdana" panose="020B060403050404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400" kern="1200">
                <a:solidFill>
                  <a:srgbClr val="414140"/>
                </a:solidFill>
                <a:latin typeface="Arial" panose="020B0604020202020204" pitchFamily="34" charset="0"/>
                <a:ea typeface="Verdana" panose="020B060403050404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200" kern="1200">
                <a:solidFill>
                  <a:srgbClr val="414140"/>
                </a:solidFill>
                <a:latin typeface="Arial" panose="020B0604020202020204" pitchFamily="34" charset="0"/>
                <a:ea typeface="Verdana" panose="020B060403050404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rgbClr val="414140"/>
                </a:solidFill>
                <a:latin typeface="Arial" panose="020B0604020202020204" pitchFamily="34" charset="0"/>
                <a:ea typeface="Verdana" panose="020B0604030504040204"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rgbClr val="414140"/>
                </a:solidFill>
                <a:latin typeface="Arial" panose="020B0604020202020204" pitchFamily="34" charset="0"/>
                <a:ea typeface="Verdana" panose="020B0604030504040204"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2400" dirty="0">
                <a:solidFill>
                  <a:srgbClr val="037C3F"/>
                </a:solidFill>
                <a:latin typeface="+mn-lt"/>
              </a:rPr>
              <a:t>Any questions?</a:t>
            </a:r>
          </a:p>
        </p:txBody>
      </p:sp>
      <p:sp>
        <p:nvSpPr>
          <p:cNvPr id="6" name="Text Placeholder 6">
            <a:extLst>
              <a:ext uri="{FF2B5EF4-FFF2-40B4-BE49-F238E27FC236}">
                <a16:creationId xmlns:a16="http://schemas.microsoft.com/office/drawing/2014/main" id="{45F73542-302F-E941-8625-6F10E4188B6E}"/>
              </a:ext>
            </a:extLst>
          </p:cNvPr>
          <p:cNvSpPr txBox="1">
            <a:spLocks/>
          </p:cNvSpPr>
          <p:nvPr/>
        </p:nvSpPr>
        <p:spPr>
          <a:xfrm>
            <a:off x="392390" y="793291"/>
            <a:ext cx="5981102" cy="765524"/>
          </a:xfrm>
          <a:prstGeom prst="rect">
            <a:avLst/>
          </a:prstGeom>
        </p:spPr>
        <p:txBody>
          <a:bodyPr/>
          <a:lstStyle>
            <a:lvl1pPr marL="0" indent="0" algn="l" defTabSz="685800" rtl="0" eaLnBrk="1" latinLnBrk="0" hangingPunct="1">
              <a:lnSpc>
                <a:spcPct val="90000"/>
              </a:lnSpc>
              <a:spcBef>
                <a:spcPts val="750"/>
              </a:spcBef>
              <a:buFont typeface="Arial" panose="020B0604020202020204" pitchFamily="34" charset="0"/>
              <a:buNone/>
              <a:defRPr sz="1600" kern="1200">
                <a:solidFill>
                  <a:srgbClr val="414140"/>
                </a:solidFill>
                <a:latin typeface="Arial" panose="020B0604020202020204" pitchFamily="34" charset="0"/>
                <a:ea typeface="Verdana" panose="020B060403050404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400" kern="1200">
                <a:solidFill>
                  <a:srgbClr val="414140"/>
                </a:solidFill>
                <a:latin typeface="Arial" panose="020B0604020202020204" pitchFamily="34" charset="0"/>
                <a:ea typeface="Verdana" panose="020B060403050404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200" kern="1200">
                <a:solidFill>
                  <a:srgbClr val="414140"/>
                </a:solidFill>
                <a:latin typeface="Arial" panose="020B0604020202020204" pitchFamily="34" charset="0"/>
                <a:ea typeface="Verdana" panose="020B060403050404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rgbClr val="414140"/>
                </a:solidFill>
                <a:latin typeface="Arial" panose="020B0604020202020204" pitchFamily="34" charset="0"/>
                <a:ea typeface="Verdana" panose="020B0604030504040204"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rgbClr val="414140"/>
                </a:solidFill>
                <a:latin typeface="Arial" panose="020B0604020202020204" pitchFamily="34" charset="0"/>
                <a:ea typeface="Verdana" panose="020B0604030504040204"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4000" b="1" dirty="0">
                <a:solidFill>
                  <a:srgbClr val="1C305D"/>
                </a:solidFill>
                <a:latin typeface="+mn-lt"/>
              </a:rPr>
              <a:t>Thank you</a:t>
            </a:r>
          </a:p>
        </p:txBody>
      </p:sp>
      <p:sp>
        <p:nvSpPr>
          <p:cNvPr id="7" name="Text Placeholder 4">
            <a:extLst>
              <a:ext uri="{FF2B5EF4-FFF2-40B4-BE49-F238E27FC236}">
                <a16:creationId xmlns:a16="http://schemas.microsoft.com/office/drawing/2014/main" id="{DF5BAE8E-0358-9233-9689-1375818E8E29}"/>
              </a:ext>
            </a:extLst>
          </p:cNvPr>
          <p:cNvSpPr txBox="1">
            <a:spLocks/>
          </p:cNvSpPr>
          <p:nvPr/>
        </p:nvSpPr>
        <p:spPr>
          <a:xfrm>
            <a:off x="448092" y="2016878"/>
            <a:ext cx="3795964" cy="263127"/>
          </a:xfrm>
          <a:prstGeom prst="rect">
            <a:avLst/>
          </a:prstGeom>
        </p:spPr>
        <p:txBody>
          <a:bodyPr>
            <a:noAutofit/>
          </a:bodyPr>
          <a:lstStyle>
            <a:lvl1pPr marL="0" indent="0" algn="l" defTabSz="685800" rtl="0" eaLnBrk="1" latinLnBrk="0" hangingPunct="1">
              <a:lnSpc>
                <a:spcPct val="90000"/>
              </a:lnSpc>
              <a:spcBef>
                <a:spcPts val="750"/>
              </a:spcBef>
              <a:buFont typeface="Arial" panose="020B0604020202020204" pitchFamily="34" charset="0"/>
              <a:buNone/>
              <a:defRPr sz="1400" b="0" kern="1200" baseline="0">
                <a:solidFill>
                  <a:srgbClr val="E3B400"/>
                </a:solidFill>
                <a:latin typeface="Arial" panose="020B0604020202020204" pitchFamily="34" charset="0"/>
                <a:ea typeface="Verdana" panose="020B060403050404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400" kern="1200">
                <a:solidFill>
                  <a:srgbClr val="18355E"/>
                </a:solidFill>
                <a:latin typeface="Arial" panose="020B0604020202020204" pitchFamily="34" charset="0"/>
                <a:ea typeface="Verdana" panose="020B060403050404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200" kern="1200">
                <a:solidFill>
                  <a:srgbClr val="18355E"/>
                </a:solidFill>
                <a:latin typeface="Arial" panose="020B0604020202020204" pitchFamily="34" charset="0"/>
                <a:ea typeface="Verdana" panose="020B060403050404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rgbClr val="18355E"/>
                </a:solidFill>
                <a:latin typeface="Arial" panose="020B0604020202020204" pitchFamily="34" charset="0"/>
                <a:ea typeface="Verdana" panose="020B0604030504040204"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rgbClr val="18355E"/>
                </a:solidFill>
                <a:latin typeface="Arial" panose="020B0604020202020204" pitchFamily="34" charset="0"/>
                <a:ea typeface="Verdana" panose="020B0604030504040204"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sz="1800" dirty="0">
                <a:solidFill>
                  <a:srgbClr val="1C305D"/>
                </a:solidFill>
                <a:latin typeface="+mn-lt"/>
              </a:rPr>
              <a:t>Presenter email</a:t>
            </a:r>
          </a:p>
        </p:txBody>
      </p:sp>
    </p:spTree>
    <p:extLst>
      <p:ext uri="{BB962C8B-B14F-4D97-AF65-F5344CB8AC3E}">
        <p14:creationId xmlns:p14="http://schemas.microsoft.com/office/powerpoint/2010/main" val="16597758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ENTIMETER_SERIES_ID_KEY" val="alscimjswqichtkvkxucq3mvqdjjdo7u"/>
  <p:tag name="MENTI_PPT_SLIDE_MAP" val="{&quot;307&quot;:&quot;4d6ozr6eejdw&quot;}"/>
</p:tagLst>
</file>

<file path=ppt/theme/theme1.xml><?xml version="1.0" encoding="utf-8"?>
<a:theme xmlns:a="http://schemas.openxmlformats.org/drawingml/2006/main" name="GEANT Associ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0D0992E-CCCF-45DB-AB26-A4F50B75E4D6}" vid="{C2252C9B-28CB-4431-8278-C26B15A769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_rels/webextension2.xml.rels><?xml version="1.0" encoding="UTF-8" standalone="yes"?>
<Relationships xmlns="http://schemas.openxmlformats.org/package/2006/relationships"><Relationship Id="rId1" Type="http://schemas.openxmlformats.org/officeDocument/2006/relationships/image" Target="../media/image6.png"/></Relationships>
</file>

<file path=ppt/webextensions/taskpanes.xml><?xml version="1.0" encoding="utf-8"?>
<wetp:taskpanes xmlns:wetp="http://schemas.microsoft.com/office/webextensions/taskpanes/2010/11">
  <wetp:taskpane dockstate="right" visibility="0" width="350"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91519BB-064E-479F-8044-F19F642CE01D}">
  <we:reference id="wa200006038" version="1.0.0.5" store="en-US" storeType="OMEX"/>
  <we:alternateReferences>
    <we:reference id="wa200006038" version="1.0.0.5" store="wa200006038" storeType="OMEX"/>
  </we:alternateReferences>
  <we:properties>
    <we:property name="pptx_export_from_biorender" value="false"/>
  </we:properties>
  <we:bindings/>
  <we:snapshot xmlns:r="http://schemas.openxmlformats.org/officeDocument/2006/relationships"/>
  <we:extLst>
    <a:ext xmlns:a="http://schemas.openxmlformats.org/drawingml/2006/main" uri="{0858819E-0033-43BF-8937-05EC82904868}">
      <we:backgroundApp state="1" runtimeId="Taskpane.Url"/>
    </a:ext>
  </we:extLst>
</we:webextension>
</file>

<file path=ppt/webextensions/webextension2.xml><?xml version="1.0" encoding="utf-8"?>
<we:webextension xmlns:we="http://schemas.microsoft.com/office/webextensions/webextension/2010/11" id="{9196FB7A-3F9A-40BB-BFF4-7D6F9E9177BC}">
  <we:reference id="wa104379261" version="4.3.0.0" store="en-US" storeType="OMEX"/>
  <we:alternateReferences>
    <we:reference id="WA104379261" version="4.3.0.0" store="WA104379261" storeType="OMEX"/>
  </we:alternateReferences>
  <we:properties>
    <we:property name="MENTIMETER_QUESTION_ID_KEY" value="&quot;4d6ozr6eejdw&quot;"/>
  </we:properties>
  <we:bindings/>
  <we:snapshot xmlns:r="http://schemas.openxmlformats.org/officeDocument/2006/relationships" r:embed="rId1"/>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C14C35B6BD02428EFDFCF6B38DCCFF" ma:contentTypeVersion="3" ma:contentTypeDescription="Create a new document." ma:contentTypeScope="" ma:versionID="cb80918fe4a605eb18370ba55c5d957b">
  <xsd:schema xmlns:xsd="http://www.w3.org/2001/XMLSchema" xmlns:xs="http://www.w3.org/2001/XMLSchema" xmlns:p="http://schemas.microsoft.com/office/2006/metadata/properties" xmlns:ns1="http://schemas.microsoft.com/sharepoint/v3" xmlns:ns2="e7019c98-23ef-46f8-8434-cfd3a3bc7393" targetNamespace="http://schemas.microsoft.com/office/2006/metadata/properties" ma:root="true" ma:fieldsID="19d4d48c21c094bbdb8e7cf95f595ca6" ns1:_="" ns2:_="">
    <xsd:import namespace="http://schemas.microsoft.com/sharepoint/v3"/>
    <xsd:import namespace="e7019c98-23ef-46f8-8434-cfd3a3bc7393"/>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7019c98-23ef-46f8-8434-cfd3a3bc7393" elementFormDefault="qualified">
    <xsd:import namespace="http://schemas.microsoft.com/office/2006/documentManagement/types"/>
    <xsd:import namespace="http://schemas.microsoft.com/office/infopath/2007/PartnerControls"/>
    <xsd:element name="_dlc_DocId" ma:index="11" nillable="true" ma:displayName="Document ID Value" ma:description="The value of the document ID assigned to this item." ma:internalName="_dlc_DocId" ma:readOnly="true">
      <xsd:simpleType>
        <xsd:restriction base="dms:Text"/>
      </xsd:simpleType>
    </xsd:element>
    <xsd:element name="_dlc_DocIdUrl" ma:index="1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10"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e7019c98-23ef-46f8-8434-cfd3a3bc7393">GN4PROJ-13-16</_dlc_DocId>
    <_dlc_DocIdUrl xmlns="e7019c98-23ef-46f8-8434-cfd3a3bc7393">
      <Url>https://intranet.geant.org/help-and-support/_layouts/15/DocIdRedir.aspx?ID=GN4PROJ-13-16</Url>
      <Description>GN4PROJ-13-16</Description>
    </_dlc_DocIdUrl>
  </documentManagement>
</p:properties>
</file>

<file path=customXml/itemProps1.xml><?xml version="1.0" encoding="utf-8"?>
<ds:datastoreItem xmlns:ds="http://schemas.openxmlformats.org/officeDocument/2006/customXml" ds:itemID="{F2E35BE0-4019-4082-B1C6-2E4ACDDEA2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7019c98-23ef-46f8-8434-cfd3a3bc73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54E8D75-8AF6-4906-9862-16846F3CF792}">
  <ds:schemaRefs>
    <ds:schemaRef ds:uri="http://schemas.microsoft.com/sharepoint/events"/>
  </ds:schemaRefs>
</ds:datastoreItem>
</file>

<file path=customXml/itemProps3.xml><?xml version="1.0" encoding="utf-8"?>
<ds:datastoreItem xmlns:ds="http://schemas.openxmlformats.org/officeDocument/2006/customXml" ds:itemID="{22C07721-32FF-48B6-9D36-E09F4CC3A69A}">
  <ds:schemaRefs>
    <ds:schemaRef ds:uri="http://schemas.microsoft.com/sharepoint/v3/contenttype/forms"/>
  </ds:schemaRefs>
</ds:datastoreItem>
</file>

<file path=customXml/itemProps4.xml><?xml version="1.0" encoding="utf-8"?>
<ds:datastoreItem xmlns:ds="http://schemas.openxmlformats.org/officeDocument/2006/customXml" ds:itemID="{59AA3960-760A-4B61-8C8B-DBF90F37C8C8}">
  <ds:schemaRefs>
    <ds:schemaRef ds:uri="e7019c98-23ef-46f8-8434-cfd3a3bc7393"/>
    <ds:schemaRef ds:uri="http://purl.org/dc/terms/"/>
    <ds:schemaRef ds:uri="http://purl.org/dc/dcmitype/"/>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schemas.microsoft.com/office/infopath/2007/PartnerControls"/>
    <ds:schemaRef ds:uri="http://schemas.microsoft.com/sharepoint/v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Final GEANT Association template 16 9 widescreen</Template>
  <TotalTime>18659</TotalTime>
  <Words>736</Words>
  <Application>Microsoft Office PowerPoint</Application>
  <PresentationFormat>On-screen Show (16:9)</PresentationFormat>
  <Paragraphs>56</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Verdana</vt:lpstr>
      <vt:lpstr>GEANT Association</vt:lpstr>
      <vt:lpstr>PowerPoint Presentation</vt:lpstr>
      <vt:lpstr>Exercise 1 (15 minutes)</vt:lpstr>
      <vt:lpstr>PowerPoint Presentation</vt:lpstr>
      <vt:lpstr>Exercise 3 (15 minutes)</vt:lpstr>
      <vt:lpstr>PowerPoint Presentation</vt:lpstr>
      <vt:lpstr>PowerPoint Presentation</vt:lpstr>
    </vt:vector>
  </TitlesOfParts>
  <Company>DANTE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Karl Meyer</dc:creator>
  <cp:keywords/>
  <dc:description>change to funding information Nov 2015</dc:description>
  <cp:lastModifiedBy>Rosanna Norman</cp:lastModifiedBy>
  <cp:revision>178</cp:revision>
  <dcterms:created xsi:type="dcterms:W3CDTF">2015-04-29T14:13:57Z</dcterms:created>
  <dcterms:modified xsi:type="dcterms:W3CDTF">2026-06-03T14:43:00Z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0x010100EFC14C35B6BD02428EFDFCF6B38DCCFF</vt:lpwstr>
  </property>
  <property fmtid="{D5CDD505-2E9C-101B-9397-08002B2CF9AE}" pid="3" name="_dlc_DocIdItemGuid">
    <vt:lpwstr>44859268-e552-4f71-81b4-ca39bd175d99</vt:lpwstr>
  </property>
</Properties>
</file>