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8" r:id="rId7"/>
    <p:sldId id="264" r:id="rId8"/>
    <p:sldId id="271" r:id="rId9"/>
    <p:sldId id="266" r:id="rId10"/>
    <p:sldId id="273" r:id="rId11"/>
    <p:sldId id="267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/>
    <p:restoredTop sz="84955"/>
  </p:normalViewPr>
  <p:slideViewPr>
    <p:cSldViewPr snapToGrid="0" snapToObjects="1">
      <p:cViewPr varScale="1">
        <p:scale>
          <a:sx n="145" d="100"/>
          <a:sy n="145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8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4D007D-3AE5-D2EE-3E5B-EAB2B714B299}"/>
              </a:ext>
            </a:extLst>
          </p:cNvPr>
          <p:cNvSpPr/>
          <p:nvPr/>
        </p:nvSpPr>
        <p:spPr>
          <a:xfrm>
            <a:off x="0" y="0"/>
            <a:ext cx="9144000" cy="10572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P" dirty="0"/>
          </a:p>
        </p:txBody>
      </p:sp>
      <p:sp>
        <p:nvSpPr>
          <p:cNvPr id="5" name="Shape 3"/>
          <p:cNvSpPr/>
          <p:nvPr/>
        </p:nvSpPr>
        <p:spPr>
          <a:xfrm>
            <a:off x="0" y="4773169"/>
            <a:ext cx="9144000" cy="347471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 dirty="0"/>
          </a:p>
        </p:txBody>
      </p:sp>
      <p:sp>
        <p:nvSpPr>
          <p:cNvPr id="6" name="Shape 4"/>
          <p:cNvSpPr/>
          <p:nvPr/>
        </p:nvSpPr>
        <p:spPr>
          <a:xfrm>
            <a:off x="502920" y="1422049"/>
            <a:ext cx="2103120" cy="347472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7" name="Text 5"/>
          <p:cNvSpPr/>
          <p:nvPr/>
        </p:nvSpPr>
        <p:spPr>
          <a:xfrm>
            <a:off x="424714" y="1433035"/>
            <a:ext cx="2259531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GÉANT Twinning </a:t>
            </a:r>
            <a:r>
              <a:rPr lang="en-US" sz="1200" b="1" dirty="0">
                <a:solidFill>
                  <a:srgbClr val="FFFFFF"/>
                </a:solidFill>
              </a:rPr>
              <a:t>Programme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502920" y="1845927"/>
            <a:ext cx="777240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Collaborative Capacity Building</a:t>
            </a:r>
            <a:endParaRPr lang="en-US" sz="2400" dirty="0"/>
          </a:p>
          <a:p>
            <a:pPr marL="0" indent="0" algn="l">
              <a:lnSpc>
                <a:spcPct val="115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between NREN Nepal &amp; CSC/FUNET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502920" y="3062445"/>
            <a:ext cx="7315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Activities and Progress · TNC26, Helsinki, Finland</a:t>
            </a:r>
          </a:p>
        </p:txBody>
      </p:sp>
      <p:sp>
        <p:nvSpPr>
          <p:cNvPr id="10" name="Shape 8"/>
          <p:cNvSpPr/>
          <p:nvPr/>
        </p:nvSpPr>
        <p:spPr>
          <a:xfrm>
            <a:off x="502920" y="3691287"/>
            <a:ext cx="6858000" cy="36576"/>
          </a:xfrm>
          <a:prstGeom prst="rect">
            <a:avLst/>
          </a:prstGeom>
          <a:solidFill>
            <a:srgbClr val="006778">
              <a:alpha val="50000"/>
            </a:srgbClr>
          </a:solidFill>
          <a:ln w="12700">
            <a:solidFill>
              <a:srgbClr val="006778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1" name="Text 9"/>
          <p:cNvSpPr/>
          <p:nvPr/>
        </p:nvSpPr>
        <p:spPr>
          <a:xfrm>
            <a:off x="502920" y="3975473"/>
            <a:ext cx="5486400" cy="543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00" dirty="0">
                <a:solidFill>
                  <a:srgbClr val="00B0F0"/>
                </a:solidFill>
              </a:rPr>
              <a:t>Rajan Parajuli and Harri Kussisto  · Tuesday, 09 June 2026  ·  Helsinki, Finland</a:t>
            </a:r>
          </a:p>
        </p:txBody>
      </p:sp>
      <p:sp>
        <p:nvSpPr>
          <p:cNvPr id="16" name="Text 12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90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602" y="242795"/>
            <a:ext cx="1554480" cy="694944"/>
          </a:xfrm>
          <a:prstGeom prst="rect">
            <a:avLst/>
          </a:prstGeom>
        </p:spPr>
      </p:pic>
      <p:pic>
        <p:nvPicPr>
          <p:cNvPr id="13" name="Picture 4" descr="nren-logo.jpg">
            <a:extLst>
              <a:ext uri="{FF2B5EF4-FFF2-40B4-BE49-F238E27FC236}">
                <a16:creationId xmlns:a16="http://schemas.microsoft.com/office/drawing/2014/main" id="{95B32C76-3879-42A7-3FE1-9D92FF3D9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04827"/>
            <a:ext cx="1891867" cy="81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A3A9D4-F9BD-06ED-BB32-A6B59E9B5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147" y="327915"/>
            <a:ext cx="2438400" cy="635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911926-F5A0-DD23-3B2B-3CA92B689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807" y="23846"/>
            <a:ext cx="1891867" cy="8986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D4860B"/>
          </a:solidFill>
          <a:ln w="12700">
            <a:solidFill>
              <a:srgbClr val="D4860B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507492" y="155448"/>
            <a:ext cx="6858000" cy="521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Trebuchet MS" panose="020B0703020202090204" pitchFamily="34" charset="0"/>
                <a:ea typeface="Calibri" pitchFamily="34" charset="-122"/>
                <a:cs typeface="Calibri" pitchFamily="34" charset="-120"/>
              </a:rPr>
              <a:t>Key Insights</a:t>
            </a:r>
            <a:endParaRPr lang="en-US" sz="2500" dirty="0">
              <a:solidFill>
                <a:srgbClr val="002060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150608" y="100584"/>
            <a:ext cx="1901952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CSC/FUNET ↔ NREN Nepal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411480" y="749808"/>
            <a:ext cx="8321040" cy="0"/>
          </a:xfrm>
          <a:prstGeom prst="line">
            <a:avLst/>
          </a:prstGeom>
          <a:noFill/>
          <a:ln w="12700">
            <a:solidFill>
              <a:srgbClr val="C8D3E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7" name="Text 5"/>
          <p:cNvSpPr/>
          <p:nvPr/>
        </p:nvSpPr>
        <p:spPr>
          <a:xfrm>
            <a:off x="411480" y="968420"/>
            <a:ext cx="37490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180" dirty="0">
                <a:solidFill>
                  <a:srgbClr val="007B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LEARNINGS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475286" y="1031288"/>
            <a:ext cx="41148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180" dirty="0">
                <a:solidFill>
                  <a:srgbClr val="007B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NREN VALUE PYRAMID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475488" y="1341287"/>
            <a:ext cx="3794760" cy="749808"/>
          </a:xfrm>
          <a:prstGeom prst="rect">
            <a:avLst/>
          </a:prstGeom>
          <a:solidFill>
            <a:srgbClr val="EAF4F7"/>
          </a:solidFill>
          <a:ln w="22860">
            <a:solidFill>
              <a:srgbClr val="007B8A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0" name="Shape 8"/>
          <p:cNvSpPr/>
          <p:nvPr/>
        </p:nvSpPr>
        <p:spPr>
          <a:xfrm>
            <a:off x="475488" y="1341287"/>
            <a:ext cx="64008" cy="749808"/>
          </a:xfrm>
          <a:prstGeom prst="rect">
            <a:avLst/>
          </a:prstGeom>
          <a:solidFill>
            <a:srgbClr val="007B8A"/>
          </a:solidFill>
          <a:ln w="12700">
            <a:solidFill>
              <a:srgbClr val="007B8A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1" name="Text 9"/>
          <p:cNvSpPr/>
          <p:nvPr/>
        </p:nvSpPr>
        <p:spPr>
          <a:xfrm>
            <a:off x="640080" y="1341287"/>
            <a:ext cx="3575304" cy="7498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i="1" dirty="0">
                <a:latin typeface="Georgia" pitchFamily="34" charset="0"/>
                <a:ea typeface="Georgia" pitchFamily="34" charset="-122"/>
                <a:cs typeface="Georgia" pitchFamily="34" charset="-120"/>
              </a:rPr>
              <a:t>Both NRENs are facing similar challenges — but the severity is different.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75488" y="2157983"/>
            <a:ext cx="3794760" cy="1005840"/>
          </a:xfrm>
          <a:prstGeom prst="rect">
            <a:avLst/>
          </a:prstGeom>
          <a:solidFill>
            <a:srgbClr val="FFFFFF"/>
          </a:solidFill>
          <a:ln w="22860">
            <a:solidFill>
              <a:srgbClr val="007B8A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3" name="Shape 11"/>
          <p:cNvSpPr/>
          <p:nvPr/>
        </p:nvSpPr>
        <p:spPr>
          <a:xfrm>
            <a:off x="475488" y="2157983"/>
            <a:ext cx="64008" cy="1005840"/>
          </a:xfrm>
          <a:prstGeom prst="rect">
            <a:avLst/>
          </a:prstGeom>
          <a:solidFill>
            <a:srgbClr val="007B8A"/>
          </a:solidFill>
          <a:ln w="12700">
            <a:solidFill>
              <a:srgbClr val="007B8A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4" name="Text 12"/>
          <p:cNvSpPr/>
          <p:nvPr/>
        </p:nvSpPr>
        <p:spPr>
          <a:xfrm>
            <a:off x="640080" y="2157983"/>
            <a:ext cx="3575304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i="1" dirty="0">
                <a:latin typeface="Georgia" pitchFamily="34" charset="0"/>
                <a:ea typeface="Georgia" pitchFamily="34" charset="-122"/>
                <a:cs typeface="Georgia" pitchFamily="34" charset="-120"/>
              </a:rPr>
              <a:t>Connectivity is the foundation — the ultimate goal is providing R&amp;E services to foster research collaboration and a thriving innovation ecosystem.</a:t>
            </a:r>
            <a:endParaRPr lang="en-US" sz="900" b="1" dirty="0"/>
          </a:p>
        </p:txBody>
      </p:sp>
      <p:sp>
        <p:nvSpPr>
          <p:cNvPr id="15" name="Shape 13"/>
          <p:cNvSpPr/>
          <p:nvPr/>
        </p:nvSpPr>
        <p:spPr>
          <a:xfrm>
            <a:off x="475488" y="3255263"/>
            <a:ext cx="3794760" cy="873981"/>
          </a:xfrm>
          <a:prstGeom prst="rect">
            <a:avLst/>
          </a:prstGeom>
          <a:solidFill>
            <a:srgbClr val="FFFFFF"/>
          </a:solidFill>
          <a:ln w="22860">
            <a:solidFill>
              <a:srgbClr val="D4860B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6" name="Shape 14"/>
          <p:cNvSpPr/>
          <p:nvPr/>
        </p:nvSpPr>
        <p:spPr>
          <a:xfrm>
            <a:off x="475488" y="3255263"/>
            <a:ext cx="109728" cy="873981"/>
          </a:xfrm>
          <a:prstGeom prst="rect">
            <a:avLst/>
          </a:prstGeom>
          <a:solidFill>
            <a:srgbClr val="D4860B"/>
          </a:solidFill>
          <a:ln w="12700">
            <a:solidFill>
              <a:srgbClr val="D4860B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7" name="Text 15"/>
          <p:cNvSpPr/>
          <p:nvPr/>
        </p:nvSpPr>
        <p:spPr>
          <a:xfrm>
            <a:off x="640080" y="3255263"/>
            <a:ext cx="3575304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latin typeface="Georgia" panose="02040502050405020303" pitchFamily="18" charset="0"/>
                <a:ea typeface="Calibri" pitchFamily="34" charset="-122"/>
                <a:cs typeface="Calibri" pitchFamily="34" charset="-120"/>
              </a:rPr>
              <a:t>Awareness, training, and community engagement matter as much as infrastructure.</a:t>
            </a:r>
            <a:endParaRPr lang="en-US" sz="900" b="1" dirty="0">
              <a:latin typeface="Georgia" panose="02040502050405020303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4563208" y="1412864"/>
            <a:ext cx="4251960" cy="667513"/>
          </a:xfrm>
          <a:prstGeom prst="rect">
            <a:avLst/>
          </a:prstGeom>
          <a:solidFill>
            <a:srgbClr val="1A2B5E"/>
          </a:solidFill>
          <a:ln w="12700">
            <a:solidFill>
              <a:srgbClr val="1A2B5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9" name="Text 17"/>
          <p:cNvSpPr/>
          <p:nvPr/>
        </p:nvSpPr>
        <p:spPr>
          <a:xfrm>
            <a:off x="4654648" y="1114160"/>
            <a:ext cx="4069080" cy="1249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 Ecosystem</a:t>
            </a:r>
            <a:endParaRPr lang="en-US" sz="1400" dirty="0"/>
          </a:p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Cross-border collaboration &amp; innovation culture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4837528" y="2083457"/>
            <a:ext cx="3703320" cy="659975"/>
          </a:xfrm>
          <a:prstGeom prst="rect">
            <a:avLst/>
          </a:prstGeom>
          <a:solidFill>
            <a:srgbClr val="007B8A"/>
          </a:solidFill>
          <a:ln w="12700">
            <a:solidFill>
              <a:srgbClr val="007B8A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1" name="Text 19"/>
          <p:cNvSpPr/>
          <p:nvPr/>
        </p:nvSpPr>
        <p:spPr>
          <a:xfrm>
            <a:off x="4928968" y="1809105"/>
            <a:ext cx="3520440" cy="1249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R&amp;E Applications &amp; Services</a:t>
            </a:r>
            <a:endParaRPr lang="en-US" sz="1400" dirty="0"/>
          </a:p>
        </p:txBody>
      </p:sp>
      <p:sp>
        <p:nvSpPr>
          <p:cNvPr id="22" name="Shape 20"/>
          <p:cNvSpPr/>
          <p:nvPr/>
        </p:nvSpPr>
        <p:spPr>
          <a:xfrm>
            <a:off x="5111848" y="2742960"/>
            <a:ext cx="3154680" cy="676308"/>
          </a:xfrm>
          <a:prstGeom prst="rect">
            <a:avLst/>
          </a:prstGeom>
          <a:solidFill>
            <a:srgbClr val="D4860B"/>
          </a:solidFill>
          <a:ln w="12700">
            <a:solidFill>
              <a:srgbClr val="D4860B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3" name="Text 21"/>
          <p:cNvSpPr/>
          <p:nvPr/>
        </p:nvSpPr>
        <p:spPr>
          <a:xfrm>
            <a:off x="5203288" y="2728241"/>
            <a:ext cx="2971800" cy="64120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A2B5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Connectivity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4663440" y="4736592"/>
            <a:ext cx="0" cy="0"/>
          </a:xfrm>
          <a:prstGeom prst="line">
            <a:avLst/>
          </a:prstGeom>
          <a:noFill/>
          <a:ln w="19050">
            <a:solidFill>
              <a:srgbClr val="C8D3E0"/>
            </a:solidFill>
            <a:prstDash val="solid"/>
            <a:tailEnd type="arrow"/>
          </a:ln>
        </p:spPr>
        <p:txBody>
          <a:bodyPr/>
          <a:lstStyle/>
          <a:p>
            <a:endParaRPr lang="en-NP"/>
          </a:p>
        </p:txBody>
      </p:sp>
      <p:sp>
        <p:nvSpPr>
          <p:cNvPr id="25" name="Shape 23"/>
          <p:cNvSpPr/>
          <p:nvPr/>
        </p:nvSpPr>
        <p:spPr>
          <a:xfrm>
            <a:off x="0" y="4873752"/>
            <a:ext cx="9144000" cy="269748"/>
          </a:xfrm>
          <a:prstGeom prst="rect">
            <a:avLst/>
          </a:prstGeom>
          <a:solidFill>
            <a:srgbClr val="1A2B5E"/>
          </a:solidFill>
          <a:ln w="12700">
            <a:solidFill>
              <a:srgbClr val="1A2B5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6" name="Text 24"/>
          <p:cNvSpPr/>
          <p:nvPr/>
        </p:nvSpPr>
        <p:spPr>
          <a:xfrm>
            <a:off x="411480" y="4873752"/>
            <a:ext cx="8321040" cy="2697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GÉANT Twinning  ·  TNC26  ·  Helsinki  ·  09 June 2026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457200" y="164592"/>
            <a:ext cx="82296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Team Members of the Twinning Activities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457200" y="694944"/>
            <a:ext cx="8229600" cy="36576"/>
          </a:xfrm>
          <a:prstGeom prst="rect">
            <a:avLst/>
          </a:prstGeom>
          <a:solidFill>
            <a:srgbClr val="CBD5E1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5" name="Shape 3"/>
          <p:cNvSpPr/>
          <p:nvPr/>
        </p:nvSpPr>
        <p:spPr>
          <a:xfrm>
            <a:off x="365760" y="841248"/>
            <a:ext cx="4069080" cy="3968496"/>
          </a:xfrm>
          <a:prstGeom prst="rect">
            <a:avLst/>
          </a:prstGeom>
          <a:solidFill>
            <a:srgbClr val="E8F4F6"/>
          </a:solidFill>
          <a:ln w="12700">
            <a:solidFill>
              <a:srgbClr val="006778">
                <a:alpha val="40000"/>
              </a:srgbClr>
            </a:solidFill>
            <a:prstDash val="solid"/>
          </a:ln>
          <a:effectLst>
            <a:outerShdw blurRad="101600" dist="381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NP"/>
          </a:p>
        </p:txBody>
      </p:sp>
      <p:sp>
        <p:nvSpPr>
          <p:cNvPr id="6" name="Shape 4"/>
          <p:cNvSpPr/>
          <p:nvPr/>
        </p:nvSpPr>
        <p:spPr>
          <a:xfrm>
            <a:off x="365760" y="841248"/>
            <a:ext cx="4069080" cy="512064"/>
          </a:xfrm>
          <a:prstGeom prst="rect">
            <a:avLst/>
          </a:prstGeom>
          <a:solidFill>
            <a:srgbClr val="00B0F0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827731"/>
            <a:ext cx="1280160" cy="47548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874520" y="886968"/>
            <a:ext cx="2468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</a:rPr>
              <a:t>🇳🇵  NREN Nepal — Team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548640" y="1517904"/>
            <a:ext cx="347472" cy="347472"/>
          </a:xfrm>
          <a:prstGeom prst="ellipse">
            <a:avLst/>
          </a:prstGeom>
          <a:solidFill>
            <a:srgbClr val="006778">
              <a:alpha val="60000"/>
            </a:srgbClr>
          </a:solidFill>
          <a:ln w="12700">
            <a:solidFill>
              <a:srgbClr val="00677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0" name="Text 7"/>
          <p:cNvSpPr/>
          <p:nvPr/>
        </p:nvSpPr>
        <p:spPr>
          <a:xfrm>
            <a:off x="548640" y="151790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06778"/>
                </a:solidFill>
              </a:rPr>
              <a:t>R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1024128" y="149961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Rajan Parajuli, PhD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1024128" y="173736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Project Lead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548640" y="2066544"/>
            <a:ext cx="347472" cy="347472"/>
          </a:xfrm>
          <a:prstGeom prst="ellipse">
            <a:avLst/>
          </a:prstGeom>
          <a:solidFill>
            <a:srgbClr val="006778">
              <a:alpha val="60000"/>
            </a:srgbClr>
          </a:solidFill>
          <a:ln w="12700">
            <a:solidFill>
              <a:srgbClr val="00677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4" name="Text 11"/>
          <p:cNvSpPr/>
          <p:nvPr/>
        </p:nvSpPr>
        <p:spPr>
          <a:xfrm>
            <a:off x="548640" y="206654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06778"/>
                </a:solidFill>
              </a:rPr>
              <a:t>I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1024128" y="204825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Indiver Badal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1024128" y="228600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Technical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548640" y="2615184"/>
            <a:ext cx="347472" cy="347472"/>
          </a:xfrm>
          <a:prstGeom prst="ellipse">
            <a:avLst/>
          </a:prstGeom>
          <a:solidFill>
            <a:srgbClr val="006778">
              <a:alpha val="60000"/>
            </a:srgbClr>
          </a:solidFill>
          <a:ln w="12700">
            <a:solidFill>
              <a:srgbClr val="00677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8" name="Text 15"/>
          <p:cNvSpPr/>
          <p:nvPr/>
        </p:nvSpPr>
        <p:spPr>
          <a:xfrm>
            <a:off x="548640" y="261518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06778"/>
                </a:solidFill>
              </a:rPr>
              <a:t>N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1024128" y="259689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Nirajan Parajuli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1024128" y="283464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Technical</a:t>
            </a:r>
            <a:endParaRPr lang="en-US" sz="1050" dirty="0"/>
          </a:p>
        </p:txBody>
      </p:sp>
      <p:sp>
        <p:nvSpPr>
          <p:cNvPr id="21" name="Shape 18"/>
          <p:cNvSpPr/>
          <p:nvPr/>
        </p:nvSpPr>
        <p:spPr>
          <a:xfrm>
            <a:off x="548640" y="3163824"/>
            <a:ext cx="347472" cy="347472"/>
          </a:xfrm>
          <a:prstGeom prst="ellipse">
            <a:avLst/>
          </a:prstGeom>
          <a:solidFill>
            <a:srgbClr val="006778">
              <a:alpha val="60000"/>
            </a:srgbClr>
          </a:solidFill>
          <a:ln w="12700">
            <a:solidFill>
              <a:srgbClr val="00677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2" name="Text 19"/>
          <p:cNvSpPr/>
          <p:nvPr/>
        </p:nvSpPr>
        <p:spPr>
          <a:xfrm>
            <a:off x="548640" y="316382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06778"/>
                </a:solidFill>
              </a:rPr>
              <a:t>N</a:t>
            </a:r>
            <a:endParaRPr lang="en-US" sz="1300" dirty="0"/>
          </a:p>
        </p:txBody>
      </p:sp>
      <p:sp>
        <p:nvSpPr>
          <p:cNvPr id="23" name="Text 20"/>
          <p:cNvSpPr/>
          <p:nvPr/>
        </p:nvSpPr>
        <p:spPr>
          <a:xfrm>
            <a:off x="1024128" y="314553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Niraj Acharya</a:t>
            </a:r>
            <a:endParaRPr lang="en-US" sz="1300" dirty="0"/>
          </a:p>
        </p:txBody>
      </p:sp>
      <p:sp>
        <p:nvSpPr>
          <p:cNvPr id="24" name="Text 21"/>
          <p:cNvSpPr/>
          <p:nvPr/>
        </p:nvSpPr>
        <p:spPr>
          <a:xfrm>
            <a:off x="1024128" y="338328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Technical</a:t>
            </a:r>
            <a:endParaRPr lang="en-US" sz="1050" dirty="0"/>
          </a:p>
        </p:txBody>
      </p:sp>
      <p:sp>
        <p:nvSpPr>
          <p:cNvPr id="25" name="Shape 22"/>
          <p:cNvSpPr/>
          <p:nvPr/>
        </p:nvSpPr>
        <p:spPr>
          <a:xfrm>
            <a:off x="548640" y="3712464"/>
            <a:ext cx="347472" cy="347472"/>
          </a:xfrm>
          <a:prstGeom prst="ellipse">
            <a:avLst/>
          </a:prstGeom>
          <a:solidFill>
            <a:srgbClr val="006778">
              <a:alpha val="60000"/>
            </a:srgbClr>
          </a:solidFill>
          <a:ln w="12700">
            <a:solidFill>
              <a:srgbClr val="00677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6" name="Text 23"/>
          <p:cNvSpPr/>
          <p:nvPr/>
        </p:nvSpPr>
        <p:spPr>
          <a:xfrm>
            <a:off x="548640" y="371246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06778"/>
                </a:solidFill>
              </a:rPr>
              <a:t>A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1024128" y="369417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Aryan Joshi</a:t>
            </a:r>
            <a:endParaRPr lang="en-US" sz="1300" dirty="0"/>
          </a:p>
        </p:txBody>
      </p:sp>
      <p:sp>
        <p:nvSpPr>
          <p:cNvPr id="28" name="Text 25"/>
          <p:cNvSpPr/>
          <p:nvPr/>
        </p:nvSpPr>
        <p:spPr>
          <a:xfrm>
            <a:off x="1024128" y="393192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Technical</a:t>
            </a:r>
            <a:endParaRPr lang="en-US" sz="1050" dirty="0"/>
          </a:p>
        </p:txBody>
      </p:sp>
      <p:sp>
        <p:nvSpPr>
          <p:cNvPr id="29" name="Shape 26"/>
          <p:cNvSpPr/>
          <p:nvPr/>
        </p:nvSpPr>
        <p:spPr>
          <a:xfrm>
            <a:off x="4709160" y="841248"/>
            <a:ext cx="4069080" cy="3968496"/>
          </a:xfrm>
          <a:prstGeom prst="rect">
            <a:avLst/>
          </a:prstGeom>
          <a:solidFill>
            <a:srgbClr val="E8F4F6"/>
          </a:solidFill>
          <a:ln w="12700">
            <a:solidFill>
              <a:srgbClr val="830051">
                <a:alpha val="40000"/>
              </a:srgbClr>
            </a:solidFill>
            <a:prstDash val="solid"/>
          </a:ln>
          <a:effectLst>
            <a:outerShdw blurRad="101600" dist="381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NP"/>
          </a:p>
        </p:txBody>
      </p:sp>
      <p:sp>
        <p:nvSpPr>
          <p:cNvPr id="30" name="Shape 27"/>
          <p:cNvSpPr/>
          <p:nvPr/>
        </p:nvSpPr>
        <p:spPr>
          <a:xfrm>
            <a:off x="4709160" y="841248"/>
            <a:ext cx="4069080" cy="512064"/>
          </a:xfrm>
          <a:prstGeom prst="rect">
            <a:avLst/>
          </a:prstGeom>
          <a:solidFill>
            <a:srgbClr val="00B0F0"/>
          </a:solidFill>
          <a:ln w="12700">
            <a:solidFill>
              <a:srgbClr val="830051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3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14400"/>
            <a:ext cx="914400" cy="402336"/>
          </a:xfrm>
          <a:prstGeom prst="rect">
            <a:avLst/>
          </a:prstGeom>
        </p:spPr>
      </p:pic>
      <p:sp>
        <p:nvSpPr>
          <p:cNvPr id="32" name="Text 28"/>
          <p:cNvSpPr/>
          <p:nvPr/>
        </p:nvSpPr>
        <p:spPr>
          <a:xfrm>
            <a:off x="5806440" y="886968"/>
            <a:ext cx="2834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</a:rPr>
              <a:t>🇫🇮  CSC/FUNET — Team</a:t>
            </a:r>
            <a:endParaRPr lang="en-US" sz="1400" dirty="0"/>
          </a:p>
        </p:txBody>
      </p:sp>
      <p:sp>
        <p:nvSpPr>
          <p:cNvPr id="33" name="Shape 29"/>
          <p:cNvSpPr/>
          <p:nvPr/>
        </p:nvSpPr>
        <p:spPr>
          <a:xfrm>
            <a:off x="4892040" y="1517904"/>
            <a:ext cx="347472" cy="347472"/>
          </a:xfrm>
          <a:prstGeom prst="ellipse">
            <a:avLst/>
          </a:prstGeom>
          <a:solidFill>
            <a:srgbClr val="830051">
              <a:alpha val="60000"/>
            </a:srgbClr>
          </a:solidFill>
          <a:ln w="12700">
            <a:solidFill>
              <a:srgbClr val="830051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4" name="Text 30"/>
          <p:cNvSpPr/>
          <p:nvPr/>
        </p:nvSpPr>
        <p:spPr>
          <a:xfrm>
            <a:off x="4892040" y="151790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830051"/>
                </a:solidFill>
              </a:rPr>
              <a:t>H</a:t>
            </a:r>
            <a:endParaRPr lang="en-US" sz="1300" dirty="0"/>
          </a:p>
        </p:txBody>
      </p:sp>
      <p:sp>
        <p:nvSpPr>
          <p:cNvPr id="35" name="Text 31"/>
          <p:cNvSpPr/>
          <p:nvPr/>
        </p:nvSpPr>
        <p:spPr>
          <a:xfrm>
            <a:off x="5367528" y="149961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Harri Kuusisto</a:t>
            </a:r>
            <a:endParaRPr lang="en-US" sz="1300" dirty="0"/>
          </a:p>
        </p:txBody>
      </p:sp>
      <p:sp>
        <p:nvSpPr>
          <p:cNvPr id="36" name="Text 32"/>
          <p:cNvSpPr/>
          <p:nvPr/>
        </p:nvSpPr>
        <p:spPr>
          <a:xfrm>
            <a:off x="5367528" y="173736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Project Lead</a:t>
            </a:r>
            <a:endParaRPr lang="en-US" sz="1050" dirty="0"/>
          </a:p>
        </p:txBody>
      </p:sp>
      <p:sp>
        <p:nvSpPr>
          <p:cNvPr id="37" name="Shape 33"/>
          <p:cNvSpPr/>
          <p:nvPr/>
        </p:nvSpPr>
        <p:spPr>
          <a:xfrm>
            <a:off x="4892040" y="2066544"/>
            <a:ext cx="347472" cy="347472"/>
          </a:xfrm>
          <a:prstGeom prst="ellipse">
            <a:avLst/>
          </a:prstGeom>
          <a:solidFill>
            <a:srgbClr val="830051">
              <a:alpha val="60000"/>
            </a:srgbClr>
          </a:solidFill>
          <a:ln w="12700">
            <a:solidFill>
              <a:srgbClr val="830051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8" name="Text 34"/>
          <p:cNvSpPr/>
          <p:nvPr/>
        </p:nvSpPr>
        <p:spPr>
          <a:xfrm>
            <a:off x="4892040" y="206654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830051"/>
                </a:solidFill>
              </a:rPr>
              <a:t>J</a:t>
            </a:r>
            <a:endParaRPr lang="en-US" sz="1300" dirty="0"/>
          </a:p>
        </p:txBody>
      </p:sp>
      <p:sp>
        <p:nvSpPr>
          <p:cNvPr id="39" name="Text 35"/>
          <p:cNvSpPr/>
          <p:nvPr/>
        </p:nvSpPr>
        <p:spPr>
          <a:xfrm>
            <a:off x="5367528" y="204825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Janne Oksanen</a:t>
            </a:r>
            <a:endParaRPr lang="en-US" sz="1300" dirty="0"/>
          </a:p>
        </p:txBody>
      </p:sp>
      <p:sp>
        <p:nvSpPr>
          <p:cNvPr id="40" name="Text 36"/>
          <p:cNvSpPr/>
          <p:nvPr/>
        </p:nvSpPr>
        <p:spPr>
          <a:xfrm>
            <a:off x="5367528" y="228600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Technical</a:t>
            </a:r>
            <a:endParaRPr lang="en-US" sz="1050" dirty="0"/>
          </a:p>
        </p:txBody>
      </p:sp>
      <p:sp>
        <p:nvSpPr>
          <p:cNvPr id="41" name="Shape 37"/>
          <p:cNvSpPr/>
          <p:nvPr/>
        </p:nvSpPr>
        <p:spPr>
          <a:xfrm>
            <a:off x="4892040" y="2615184"/>
            <a:ext cx="347472" cy="347472"/>
          </a:xfrm>
          <a:prstGeom prst="ellipse">
            <a:avLst/>
          </a:prstGeom>
          <a:solidFill>
            <a:srgbClr val="830051">
              <a:alpha val="60000"/>
            </a:srgbClr>
          </a:solidFill>
          <a:ln w="12700">
            <a:solidFill>
              <a:srgbClr val="830051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2" name="Text 38"/>
          <p:cNvSpPr/>
          <p:nvPr/>
        </p:nvSpPr>
        <p:spPr>
          <a:xfrm>
            <a:off x="4892040" y="261518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830051"/>
                </a:solidFill>
              </a:rPr>
              <a:t>W</a:t>
            </a:r>
            <a:endParaRPr lang="en-US" sz="1300" dirty="0"/>
          </a:p>
        </p:txBody>
      </p:sp>
      <p:sp>
        <p:nvSpPr>
          <p:cNvPr id="43" name="Text 39"/>
          <p:cNvSpPr/>
          <p:nvPr/>
        </p:nvSpPr>
        <p:spPr>
          <a:xfrm>
            <a:off x="5367528" y="2596896"/>
            <a:ext cx="32004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C2340"/>
                </a:solidFill>
              </a:rPr>
              <a:t>Wenche Backman-Kamila</a:t>
            </a:r>
            <a:endParaRPr lang="en-US" sz="1300" dirty="0"/>
          </a:p>
        </p:txBody>
      </p:sp>
      <p:sp>
        <p:nvSpPr>
          <p:cNvPr id="44" name="Text 40"/>
          <p:cNvSpPr/>
          <p:nvPr/>
        </p:nvSpPr>
        <p:spPr>
          <a:xfrm>
            <a:off x="5367528" y="2834640"/>
            <a:ext cx="32004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</a:rPr>
              <a:t>Technical</a:t>
            </a:r>
            <a:endParaRPr lang="en-US" sz="1050" dirty="0"/>
          </a:p>
        </p:txBody>
      </p:sp>
      <p:sp>
        <p:nvSpPr>
          <p:cNvPr id="45" name="Shape 41"/>
          <p:cNvSpPr/>
          <p:nvPr/>
        </p:nvSpPr>
        <p:spPr>
          <a:xfrm>
            <a:off x="365760" y="4315968"/>
            <a:ext cx="8412480" cy="512064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6" name="Text 42"/>
          <p:cNvSpPr/>
          <p:nvPr/>
        </p:nvSpPr>
        <p:spPr>
          <a:xfrm>
            <a:off x="365760" y="431596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</a:rPr>
              <a:t>Thank you for joining us at TNC26 · Questions welcome</a:t>
            </a:r>
            <a:endParaRPr lang="en-US" sz="1400" dirty="0"/>
          </a:p>
        </p:txBody>
      </p:sp>
      <p:sp>
        <p:nvSpPr>
          <p:cNvPr id="47" name="Shape 4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50" name="Text 44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7A9AB0"/>
                </a:solidFill>
              </a:rPr>
              <a:t>GÉANT Twinning · TNC26 · Helsinki · 09 June 2026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457200" y="164592"/>
            <a:ext cx="82296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About the Twinning NRENs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457200" y="694944"/>
            <a:ext cx="8229600" cy="36576"/>
          </a:xfrm>
          <a:prstGeom prst="rect">
            <a:avLst/>
          </a:prstGeom>
          <a:solidFill>
            <a:srgbClr val="CBD5E1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5" name="Shape 3"/>
          <p:cNvSpPr/>
          <p:nvPr/>
        </p:nvSpPr>
        <p:spPr>
          <a:xfrm>
            <a:off x="365760" y="841248"/>
            <a:ext cx="4069080" cy="3968496"/>
          </a:xfrm>
          <a:prstGeom prst="rect">
            <a:avLst/>
          </a:prstGeom>
          <a:solidFill>
            <a:srgbClr val="E8F4F6"/>
          </a:solidFill>
          <a:ln w="12700">
            <a:solidFill>
              <a:srgbClr val="006778">
                <a:alpha val="40000"/>
              </a:srgbClr>
            </a:solidFill>
            <a:prstDash val="solid"/>
          </a:ln>
          <a:effectLst>
            <a:outerShdw blurRad="101600" dist="381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NP"/>
          </a:p>
        </p:txBody>
      </p:sp>
      <p:sp>
        <p:nvSpPr>
          <p:cNvPr id="6" name="Shape 4"/>
          <p:cNvSpPr/>
          <p:nvPr/>
        </p:nvSpPr>
        <p:spPr>
          <a:xfrm>
            <a:off x="365760" y="841248"/>
            <a:ext cx="4069080" cy="640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1280160" cy="56692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920240" y="950976"/>
            <a:ext cx="22860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C2340"/>
                </a:solidFill>
              </a:rPr>
              <a:t>🇳🇵  NREN Nepal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48640" y="1536192"/>
            <a:ext cx="37490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40+ member institutions</a:t>
            </a:r>
            <a:endParaRPr lang="en-US" sz="12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Universities, medical schools &amp; research centers</a:t>
            </a:r>
            <a:endParaRPr lang="en-US" sz="12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Connected to Asi@Connect &amp; global R&amp;E networks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48640" y="2377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06778"/>
                </a:solidFill>
              </a:rPr>
              <a:t>Key Services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548640" y="2670048"/>
            <a:ext cx="365760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R&amp;E network Connection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eduroam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FileSender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Zoom Meeting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Moodle based LMS Implementation Support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Technical Training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Campus Network Design Advisory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4709160" y="841248"/>
            <a:ext cx="4069080" cy="3968496"/>
          </a:xfrm>
          <a:prstGeom prst="rect">
            <a:avLst/>
          </a:prstGeom>
          <a:solidFill>
            <a:srgbClr val="E8F4F6"/>
          </a:solidFill>
          <a:ln w="12700">
            <a:solidFill>
              <a:srgbClr val="830051">
                <a:alpha val="40000"/>
              </a:srgbClr>
            </a:solidFill>
            <a:prstDash val="solid"/>
          </a:ln>
          <a:effectLst>
            <a:outerShdw blurRad="101600" dist="38100" dir="8100000" algn="bl" rotWithShape="0">
              <a:srgbClr val="000000">
                <a:alpha val="7000"/>
              </a:srgbClr>
            </a:outerShdw>
          </a:effectLst>
        </p:spPr>
        <p:txBody>
          <a:bodyPr/>
          <a:lstStyle/>
          <a:p>
            <a:endParaRPr lang="en-NP"/>
          </a:p>
        </p:txBody>
      </p:sp>
      <p:sp>
        <p:nvSpPr>
          <p:cNvPr id="13" name="Shape 10"/>
          <p:cNvSpPr/>
          <p:nvPr/>
        </p:nvSpPr>
        <p:spPr>
          <a:xfrm>
            <a:off x="4709160" y="841248"/>
            <a:ext cx="4069080" cy="64008"/>
          </a:xfrm>
          <a:prstGeom prst="rect">
            <a:avLst/>
          </a:prstGeom>
          <a:solidFill>
            <a:srgbClr val="830051"/>
          </a:solidFill>
          <a:ln w="12700">
            <a:solidFill>
              <a:srgbClr val="830051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50976"/>
            <a:ext cx="1005840" cy="47548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897880" y="950976"/>
            <a:ext cx="2743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C2340"/>
                </a:solidFill>
              </a:rPr>
              <a:t>🇫🇮  CSC/FUNET Finland</a:t>
            </a:r>
            <a:endParaRPr lang="en-US" sz="1500" dirty="0"/>
          </a:p>
        </p:txBody>
      </p:sp>
      <p:sp>
        <p:nvSpPr>
          <p:cNvPr id="16" name="Text 12"/>
          <p:cNvSpPr/>
          <p:nvPr/>
        </p:nvSpPr>
        <p:spPr>
          <a:xfrm>
            <a:off x="4892040" y="1536192"/>
            <a:ext cx="37490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About 80 member institutions</a:t>
            </a:r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Universities and Research </a:t>
            </a:r>
            <a:r>
              <a:rPr lang="en-US" sz="1200" dirty="0" err="1">
                <a:solidFill>
                  <a:srgbClr val="1A1A2E"/>
                </a:solidFill>
              </a:rPr>
              <a:t>Insitutions</a:t>
            </a:r>
            <a:endParaRPr lang="en-US" sz="12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Connected with </a:t>
            </a:r>
            <a:r>
              <a:rPr lang="en-US" sz="1200" dirty="0"/>
              <a:t>GÉANT</a:t>
            </a:r>
            <a:r>
              <a:rPr lang="en-US" dirty="0"/>
              <a:t> </a:t>
            </a:r>
            <a:r>
              <a:rPr lang="en-US" sz="1200" dirty="0">
                <a:solidFill>
                  <a:srgbClr val="1A1A2E"/>
                </a:solidFill>
              </a:rPr>
              <a:t>and </a:t>
            </a:r>
            <a:r>
              <a:rPr lang="en-US" sz="1200" dirty="0" err="1">
                <a:solidFill>
                  <a:srgbClr val="1A1A2E"/>
                </a:solidFill>
              </a:rPr>
              <a:t>NORDUnet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4892040" y="2377440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830051"/>
                </a:solidFill>
              </a:rPr>
              <a:t>Key Services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4892040" y="2670048"/>
            <a:ext cx="365760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R&amp;E network Connection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Supercomputing access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HAKA identity federation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Research support services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eduroam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FileSender</a:t>
            </a:r>
            <a:endParaRPr lang="en-US" sz="12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Cloud services</a:t>
            </a: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</a:rPr>
              <a:t>Security services, and etc.</a:t>
            </a:r>
          </a:p>
        </p:txBody>
      </p:sp>
      <p:sp>
        <p:nvSpPr>
          <p:cNvPr id="19" name="Shape 15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" y="4946904"/>
            <a:ext cx="640080" cy="182880"/>
          </a:xfrm>
          <a:prstGeom prst="rect">
            <a:avLst/>
          </a:prstGeom>
        </p:spPr>
      </p:pic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" y="4946904"/>
            <a:ext cx="457200" cy="18288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7A9AB0"/>
                </a:solidFill>
              </a:rPr>
              <a:t>GÉANT Twinning · TNC26 · Helsinki · 09 June 2026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457200" y="164592"/>
            <a:ext cx="82296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Twinning Programme Overview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457200" y="694944"/>
            <a:ext cx="8229600" cy="36576"/>
          </a:xfrm>
          <a:prstGeom prst="rect">
            <a:avLst/>
          </a:prstGeom>
          <a:solidFill>
            <a:srgbClr val="CBD5E1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5" name="Shape 3"/>
          <p:cNvSpPr/>
          <p:nvPr/>
        </p:nvSpPr>
        <p:spPr>
          <a:xfrm>
            <a:off x="365760" y="822960"/>
            <a:ext cx="8412480" cy="914400"/>
          </a:xfrm>
          <a:prstGeom prst="rect">
            <a:avLst/>
          </a:prstGeom>
          <a:solidFill>
            <a:srgbClr val="006778">
              <a:alpha val="8000"/>
            </a:srgbClr>
          </a:solidFill>
          <a:ln w="12700">
            <a:solidFill>
              <a:srgbClr val="00677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6" name="Shape 4"/>
          <p:cNvSpPr/>
          <p:nvPr/>
        </p:nvSpPr>
        <p:spPr>
          <a:xfrm>
            <a:off x="365760" y="822960"/>
            <a:ext cx="64008" cy="91440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7" name="Text 5"/>
          <p:cNvSpPr/>
          <p:nvPr/>
        </p:nvSpPr>
        <p:spPr>
          <a:xfrm>
            <a:off x="548640" y="859536"/>
            <a:ext cx="2286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06778"/>
                </a:solidFill>
              </a:rPr>
              <a:t>Overall Objective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48640" y="1115568"/>
            <a:ext cx="804672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A1A2E"/>
                </a:solidFill>
              </a:rPr>
              <a:t>Forge collaboration by leveraging the respective strengths and experiences of both NRENs in NREN operation, R&amp;E application and services handling, and supporting research communities.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365760" y="1920240"/>
            <a:ext cx="2651760" cy="2670048"/>
          </a:xfrm>
          <a:prstGeom prst="rect">
            <a:avLst/>
          </a:prstGeom>
          <a:solidFill>
            <a:srgbClr val="006778">
              <a:alpha val="7000"/>
            </a:srgbClr>
          </a:solidFill>
          <a:ln w="12700">
            <a:solidFill>
              <a:srgbClr val="006778">
                <a:alpha val="50000"/>
              </a:srgbClr>
            </a:solidFill>
            <a:prstDash val="solid"/>
          </a:ln>
          <a:effectLst>
            <a:outerShdw blurRad="762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NP"/>
          </a:p>
        </p:txBody>
      </p:sp>
      <p:sp>
        <p:nvSpPr>
          <p:cNvPr id="10" name="Shape 8"/>
          <p:cNvSpPr/>
          <p:nvPr/>
        </p:nvSpPr>
        <p:spPr>
          <a:xfrm>
            <a:off x="548640" y="2029968"/>
            <a:ext cx="475488" cy="475488"/>
          </a:xfrm>
          <a:prstGeom prst="ellipse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1" name="Text 9"/>
          <p:cNvSpPr/>
          <p:nvPr/>
        </p:nvSpPr>
        <p:spPr>
          <a:xfrm>
            <a:off x="548640" y="2029968"/>
            <a:ext cx="47548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</a:rPr>
              <a:t>01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484632" y="2414016"/>
            <a:ext cx="2532888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6778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eduroam Service Enhancement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484632" y="3419856"/>
            <a:ext cx="2377440" cy="12435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eduroam policies development for providers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eduroam CAT deployment and uses of </a:t>
            </a:r>
            <a:r>
              <a:rPr lang="en-US" sz="1100" dirty="0" err="1"/>
              <a:t>geteduroam</a:t>
            </a:r>
            <a:r>
              <a:rPr lang="en-US" sz="1100" dirty="0"/>
              <a:t>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eduroam user dashboard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eduroam Visitor Access (</a:t>
            </a:r>
            <a:r>
              <a:rPr lang="en-US" sz="1100" dirty="0" err="1"/>
              <a:t>eVA</a:t>
            </a:r>
            <a:r>
              <a:rPr lang="en-US" sz="1100" dirty="0"/>
              <a:t>) 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eduroam troubleshooting guide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pPr marL="0" indent="0">
              <a:buNone/>
            </a:pP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3200400" y="1920240"/>
            <a:ext cx="2651760" cy="2670048"/>
          </a:xfrm>
          <a:prstGeom prst="rect">
            <a:avLst/>
          </a:prstGeom>
          <a:solidFill>
            <a:srgbClr val="006050">
              <a:alpha val="7000"/>
            </a:srgbClr>
          </a:solidFill>
          <a:ln w="12700">
            <a:solidFill>
              <a:srgbClr val="006050">
                <a:alpha val="50000"/>
              </a:srgbClr>
            </a:solidFill>
            <a:prstDash val="solid"/>
          </a:ln>
          <a:effectLst>
            <a:outerShdw blurRad="762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NP"/>
          </a:p>
        </p:txBody>
      </p:sp>
      <p:sp>
        <p:nvSpPr>
          <p:cNvPr id="15" name="Shape 13"/>
          <p:cNvSpPr/>
          <p:nvPr/>
        </p:nvSpPr>
        <p:spPr>
          <a:xfrm>
            <a:off x="3383280" y="2029968"/>
            <a:ext cx="475488" cy="475488"/>
          </a:xfrm>
          <a:prstGeom prst="ellipse">
            <a:avLst/>
          </a:prstGeom>
          <a:solidFill>
            <a:srgbClr val="006050"/>
          </a:solidFill>
          <a:ln w="12700">
            <a:solidFill>
              <a:srgbClr val="00605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6" name="Text 14"/>
          <p:cNvSpPr/>
          <p:nvPr/>
        </p:nvSpPr>
        <p:spPr>
          <a:xfrm>
            <a:off x="3383280" y="2029968"/>
            <a:ext cx="47548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</a:rPr>
              <a:t>02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3337560" y="2578608"/>
            <a:ext cx="23774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605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Weekly Meetings &amp; Exchange Visits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3337560" y="2873678"/>
            <a:ext cx="2377440" cy="12435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/>
              <a:t>Mutual learning and sharing through weekly online meeting and reciprocal in-person exchange visits</a:t>
            </a:r>
          </a:p>
        </p:txBody>
      </p:sp>
      <p:sp>
        <p:nvSpPr>
          <p:cNvPr id="19" name="Shape 17"/>
          <p:cNvSpPr/>
          <p:nvPr/>
        </p:nvSpPr>
        <p:spPr>
          <a:xfrm>
            <a:off x="6035040" y="1920240"/>
            <a:ext cx="2651760" cy="2670048"/>
          </a:xfrm>
          <a:prstGeom prst="rect">
            <a:avLst/>
          </a:prstGeom>
          <a:solidFill>
            <a:srgbClr val="830051">
              <a:alpha val="7000"/>
            </a:srgbClr>
          </a:solidFill>
          <a:ln w="12700">
            <a:solidFill>
              <a:srgbClr val="830051">
                <a:alpha val="50000"/>
              </a:srgbClr>
            </a:solidFill>
            <a:prstDash val="solid"/>
          </a:ln>
          <a:effectLst>
            <a:outerShdw blurRad="76200" dist="25400" dir="8100000" algn="bl" rotWithShape="0">
              <a:srgbClr val="000000">
                <a:alpha val="6000"/>
              </a:srgbClr>
            </a:outerShdw>
          </a:effectLst>
        </p:spPr>
        <p:txBody>
          <a:bodyPr/>
          <a:lstStyle/>
          <a:p>
            <a:endParaRPr lang="en-NP" dirty="0"/>
          </a:p>
        </p:txBody>
      </p:sp>
      <p:sp>
        <p:nvSpPr>
          <p:cNvPr id="20" name="Shape 18"/>
          <p:cNvSpPr/>
          <p:nvPr/>
        </p:nvSpPr>
        <p:spPr>
          <a:xfrm>
            <a:off x="6217920" y="2029968"/>
            <a:ext cx="475488" cy="475488"/>
          </a:xfrm>
          <a:prstGeom prst="ellipse">
            <a:avLst/>
          </a:prstGeom>
          <a:solidFill>
            <a:srgbClr val="830051"/>
          </a:solidFill>
          <a:ln w="12700">
            <a:solidFill>
              <a:srgbClr val="830051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1" name="Text 19"/>
          <p:cNvSpPr/>
          <p:nvPr/>
        </p:nvSpPr>
        <p:spPr>
          <a:xfrm>
            <a:off x="6217920" y="2029968"/>
            <a:ext cx="47548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</a:rPr>
              <a:t>03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6201039" y="2460088"/>
            <a:ext cx="23774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83005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Supporting REN awareness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6172200" y="3136744"/>
            <a:ext cx="2487168" cy="13803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/>
              <a:t>Sharing existing awareness materials of both NREN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/>
              <a:t>Revisit existing sensitization materials and also develop new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/>
              <a:t>Organize a few meeting with relevant government bodies and share FUNET supports to R&amp;E communities in Finland</a:t>
            </a:r>
          </a:p>
        </p:txBody>
      </p:sp>
      <p:sp>
        <p:nvSpPr>
          <p:cNvPr id="24" name="Shape 22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7" name="Text 23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7A9AB0"/>
                </a:solidFill>
              </a:rPr>
              <a:t>GÉANT Twinning · TNC26 · Helsinki · 09 June 2026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457200" y="484632"/>
            <a:ext cx="8229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Timeline of the Activities Accomplished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640080" y="2697480"/>
            <a:ext cx="7863840" cy="54864"/>
          </a:xfrm>
          <a:prstGeom prst="rect">
            <a:avLst/>
          </a:prstGeom>
          <a:solidFill>
            <a:srgbClr val="3399AA">
              <a:alpha val="60000"/>
            </a:srgbClr>
          </a:solidFill>
          <a:ln w="12700">
            <a:solidFill>
              <a:srgbClr val="3399AA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6" name="Shape 4"/>
          <p:cNvSpPr/>
          <p:nvPr/>
        </p:nvSpPr>
        <p:spPr>
          <a:xfrm>
            <a:off x="502920" y="2560320"/>
            <a:ext cx="274320" cy="274320"/>
          </a:xfrm>
          <a:prstGeom prst="ellipse">
            <a:avLst/>
          </a:prstGeom>
          <a:solidFill>
            <a:srgbClr val="F0A500"/>
          </a:solidFill>
          <a:ln w="12700">
            <a:solidFill>
              <a:srgbClr val="F0A50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7" name="Shape 5"/>
          <p:cNvSpPr/>
          <p:nvPr/>
        </p:nvSpPr>
        <p:spPr>
          <a:xfrm>
            <a:off x="640080" y="2560320"/>
            <a:ext cx="0" cy="0"/>
          </a:xfrm>
          <a:prstGeom prst="line">
            <a:avLst/>
          </a:prstGeom>
          <a:noFill/>
          <a:ln w="12700">
            <a:solidFill>
              <a:srgbClr val="F0A500"/>
            </a:solidFill>
            <a:prstDash val="dash"/>
          </a:ln>
        </p:spPr>
        <p:txBody>
          <a:bodyPr/>
          <a:lstStyle/>
          <a:p>
            <a:endParaRPr lang="en-NP"/>
          </a:p>
        </p:txBody>
      </p:sp>
      <p:sp>
        <p:nvSpPr>
          <p:cNvPr id="8" name="Text 6"/>
          <p:cNvSpPr/>
          <p:nvPr/>
        </p:nvSpPr>
        <p:spPr>
          <a:xfrm>
            <a:off x="210136" y="1642033"/>
            <a:ext cx="1188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3399AA"/>
                </a:solidFill>
              </a:rPr>
              <a:t>19 Feb 2026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37160" y="1947672"/>
            <a:ext cx="1188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Project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Kick-off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2423160" y="2560320"/>
            <a:ext cx="274320" cy="274320"/>
          </a:xfrm>
          <a:prstGeom prst="ellipse">
            <a:avLst/>
          </a:prstGeom>
          <a:solidFill>
            <a:srgbClr val="F0A500"/>
          </a:solidFill>
          <a:ln w="12700">
            <a:solidFill>
              <a:srgbClr val="F0A50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1" name="Shape 9"/>
          <p:cNvSpPr/>
          <p:nvPr/>
        </p:nvSpPr>
        <p:spPr>
          <a:xfrm>
            <a:off x="2560320" y="2834640"/>
            <a:ext cx="0" cy="1188720"/>
          </a:xfrm>
          <a:prstGeom prst="line">
            <a:avLst/>
          </a:prstGeom>
          <a:noFill/>
          <a:ln w="12700">
            <a:solidFill>
              <a:srgbClr val="F0A500"/>
            </a:solidFill>
            <a:prstDash val="dash"/>
          </a:ln>
        </p:spPr>
        <p:txBody>
          <a:bodyPr/>
          <a:lstStyle/>
          <a:p>
            <a:endParaRPr lang="en-NP"/>
          </a:p>
        </p:txBody>
      </p:sp>
      <p:sp>
        <p:nvSpPr>
          <p:cNvPr id="12" name="Text 10"/>
          <p:cNvSpPr/>
          <p:nvPr/>
        </p:nvSpPr>
        <p:spPr>
          <a:xfrm>
            <a:off x="1965960" y="1996761"/>
            <a:ext cx="1188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eduroam CAT deployment and get eduroam awareness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2043332" y="1621154"/>
            <a:ext cx="1188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3399AA"/>
                </a:solidFill>
              </a:rPr>
              <a:t>Mar 2026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3977640" y="2560320"/>
            <a:ext cx="274320" cy="274320"/>
          </a:xfrm>
          <a:prstGeom prst="ellipse">
            <a:avLst/>
          </a:prstGeom>
          <a:solidFill>
            <a:srgbClr val="F0A500"/>
          </a:solidFill>
          <a:ln w="12700">
            <a:solidFill>
              <a:srgbClr val="F0A50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5" name="Shape 13"/>
          <p:cNvSpPr/>
          <p:nvPr/>
        </p:nvSpPr>
        <p:spPr>
          <a:xfrm>
            <a:off x="4114800" y="2560320"/>
            <a:ext cx="0" cy="0"/>
          </a:xfrm>
          <a:prstGeom prst="line">
            <a:avLst/>
          </a:prstGeom>
          <a:noFill/>
          <a:ln w="12700">
            <a:solidFill>
              <a:srgbClr val="F0A500"/>
            </a:solidFill>
            <a:prstDash val="dash"/>
          </a:ln>
        </p:spPr>
        <p:txBody>
          <a:bodyPr/>
          <a:lstStyle/>
          <a:p>
            <a:endParaRPr lang="en-NP"/>
          </a:p>
        </p:txBody>
      </p:sp>
      <p:sp>
        <p:nvSpPr>
          <p:cNvPr id="16" name="Text 14"/>
          <p:cNvSpPr/>
          <p:nvPr/>
        </p:nvSpPr>
        <p:spPr>
          <a:xfrm>
            <a:off x="3520440" y="1631482"/>
            <a:ext cx="1188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3399AA"/>
                </a:solidFill>
              </a:rPr>
              <a:t>Apr 2026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3522846" y="1956816"/>
            <a:ext cx="1188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Eduroam policy development for eduroam providers</a:t>
            </a:r>
            <a:endParaRPr lang="en-US" sz="1000" dirty="0"/>
          </a:p>
        </p:txBody>
      </p:sp>
      <p:sp>
        <p:nvSpPr>
          <p:cNvPr id="18" name="Shape 16"/>
          <p:cNvSpPr/>
          <p:nvPr/>
        </p:nvSpPr>
        <p:spPr>
          <a:xfrm>
            <a:off x="5623560" y="2560320"/>
            <a:ext cx="274320" cy="274320"/>
          </a:xfrm>
          <a:prstGeom prst="ellipse">
            <a:avLst/>
          </a:prstGeom>
          <a:solidFill>
            <a:srgbClr val="F0A500"/>
          </a:solidFill>
          <a:ln w="12700">
            <a:solidFill>
              <a:srgbClr val="F0A50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9" name="Shape 17"/>
          <p:cNvSpPr/>
          <p:nvPr/>
        </p:nvSpPr>
        <p:spPr>
          <a:xfrm>
            <a:off x="5760720" y="2834640"/>
            <a:ext cx="0" cy="1188720"/>
          </a:xfrm>
          <a:prstGeom prst="line">
            <a:avLst/>
          </a:prstGeom>
          <a:noFill/>
          <a:ln w="12700">
            <a:solidFill>
              <a:srgbClr val="F0A500"/>
            </a:solidFill>
            <a:prstDash val="dash"/>
          </a:ln>
        </p:spPr>
        <p:txBody>
          <a:bodyPr/>
          <a:lstStyle/>
          <a:p>
            <a:endParaRPr lang="en-NP"/>
          </a:p>
        </p:txBody>
      </p:sp>
      <p:sp>
        <p:nvSpPr>
          <p:cNvPr id="20" name="Text 18"/>
          <p:cNvSpPr/>
          <p:nvPr/>
        </p:nvSpPr>
        <p:spPr>
          <a:xfrm>
            <a:off x="5166360" y="2015530"/>
            <a:ext cx="1371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Eduroam dashboard development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Mid-Term</a:t>
            </a:r>
            <a:r>
              <a:rPr lang="en-US" sz="1000" dirty="0"/>
              <a:t> </a:t>
            </a:r>
            <a:r>
              <a:rPr lang="en-US" sz="1000" dirty="0">
                <a:solidFill>
                  <a:srgbClr val="FFFFFF"/>
                </a:solidFill>
              </a:rPr>
              <a:t>Review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5166360" y="1623481"/>
            <a:ext cx="1188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3399AA"/>
                </a:solidFill>
              </a:rPr>
              <a:t> May 2026</a:t>
            </a:r>
            <a:endParaRPr lang="en-US" sz="1400" dirty="0"/>
          </a:p>
        </p:txBody>
      </p:sp>
      <p:sp>
        <p:nvSpPr>
          <p:cNvPr id="22" name="Shape 20"/>
          <p:cNvSpPr/>
          <p:nvPr/>
        </p:nvSpPr>
        <p:spPr>
          <a:xfrm>
            <a:off x="6995160" y="2560320"/>
            <a:ext cx="274320" cy="274320"/>
          </a:xfrm>
          <a:prstGeom prst="ellipse">
            <a:avLst/>
          </a:prstGeom>
          <a:solidFill>
            <a:srgbClr val="F0A500"/>
          </a:solidFill>
          <a:ln w="12700">
            <a:solidFill>
              <a:srgbClr val="F0A50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3" name="Shape 21"/>
          <p:cNvSpPr/>
          <p:nvPr/>
        </p:nvSpPr>
        <p:spPr>
          <a:xfrm>
            <a:off x="7132320" y="2560320"/>
            <a:ext cx="0" cy="0"/>
          </a:xfrm>
          <a:prstGeom prst="line">
            <a:avLst/>
          </a:prstGeom>
          <a:noFill/>
          <a:ln w="12700">
            <a:solidFill>
              <a:srgbClr val="F0A500"/>
            </a:solidFill>
            <a:prstDash val="dash"/>
          </a:ln>
        </p:spPr>
        <p:txBody>
          <a:bodyPr/>
          <a:lstStyle/>
          <a:p>
            <a:endParaRPr lang="en-NP"/>
          </a:p>
        </p:txBody>
      </p:sp>
      <p:sp>
        <p:nvSpPr>
          <p:cNvPr id="24" name="Text 22"/>
          <p:cNvSpPr/>
          <p:nvPr/>
        </p:nvSpPr>
        <p:spPr>
          <a:xfrm>
            <a:off x="6537960" y="1623546"/>
            <a:ext cx="1188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3399AA"/>
                </a:solidFill>
              </a:rPr>
              <a:t>3–5 Jun 2026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6537960" y="1986173"/>
            <a:ext cx="1188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NREN Visit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Helsinki</a:t>
            </a:r>
            <a:endParaRPr lang="en-US" sz="1000" dirty="0"/>
          </a:p>
        </p:txBody>
      </p:sp>
      <p:sp>
        <p:nvSpPr>
          <p:cNvPr id="26" name="Shape 24"/>
          <p:cNvSpPr/>
          <p:nvPr/>
        </p:nvSpPr>
        <p:spPr>
          <a:xfrm>
            <a:off x="8183880" y="2560320"/>
            <a:ext cx="274320" cy="274320"/>
          </a:xfrm>
          <a:prstGeom prst="ellipse">
            <a:avLst/>
          </a:prstGeom>
          <a:solidFill>
            <a:srgbClr val="3399AA"/>
          </a:solidFill>
          <a:ln w="12700">
            <a:solidFill>
              <a:srgbClr val="3399AA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7" name="Shape 25"/>
          <p:cNvSpPr/>
          <p:nvPr/>
        </p:nvSpPr>
        <p:spPr>
          <a:xfrm>
            <a:off x="8321040" y="2834640"/>
            <a:ext cx="0" cy="1188720"/>
          </a:xfrm>
          <a:prstGeom prst="line">
            <a:avLst/>
          </a:prstGeom>
          <a:noFill/>
          <a:ln w="12700">
            <a:solidFill>
              <a:srgbClr val="3399AA"/>
            </a:solidFill>
            <a:prstDash val="dash"/>
          </a:ln>
        </p:spPr>
        <p:txBody>
          <a:bodyPr/>
          <a:lstStyle/>
          <a:p>
            <a:endParaRPr lang="en-NP"/>
          </a:p>
        </p:txBody>
      </p:sp>
      <p:sp>
        <p:nvSpPr>
          <p:cNvPr id="28" name="Text 26"/>
          <p:cNvSpPr/>
          <p:nvPr/>
        </p:nvSpPr>
        <p:spPr>
          <a:xfrm>
            <a:off x="7726680" y="2023110"/>
            <a:ext cx="1188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TNC26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</a:rPr>
              <a:t>Presentation</a:t>
            </a:r>
            <a:endParaRPr lang="en-US" sz="1000" dirty="0"/>
          </a:p>
        </p:txBody>
      </p:sp>
      <p:sp>
        <p:nvSpPr>
          <p:cNvPr id="29" name="Text 27"/>
          <p:cNvSpPr/>
          <p:nvPr/>
        </p:nvSpPr>
        <p:spPr>
          <a:xfrm>
            <a:off x="7763608" y="1625957"/>
            <a:ext cx="1188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3399AA"/>
                </a:solidFill>
              </a:rPr>
              <a:t>9 Jun 2026</a:t>
            </a:r>
            <a:endParaRPr lang="en-US" sz="1400" dirty="0"/>
          </a:p>
        </p:txBody>
      </p:sp>
      <p:sp>
        <p:nvSpPr>
          <p:cNvPr id="30" name="Shape 28"/>
          <p:cNvSpPr/>
          <p:nvPr/>
        </p:nvSpPr>
        <p:spPr>
          <a:xfrm>
            <a:off x="365760" y="3977640"/>
            <a:ext cx="8412480" cy="804672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1" name="Text 29"/>
          <p:cNvSpPr/>
          <p:nvPr/>
        </p:nvSpPr>
        <p:spPr>
          <a:xfrm>
            <a:off x="1097280" y="4023360"/>
            <a:ext cx="1097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0A500"/>
                </a:solidFill>
              </a:rPr>
              <a:t>7</a:t>
            </a:r>
            <a:endParaRPr lang="en-US" sz="2400" dirty="0"/>
          </a:p>
        </p:txBody>
      </p:sp>
      <p:sp>
        <p:nvSpPr>
          <p:cNvPr id="32" name="Text 30"/>
          <p:cNvSpPr/>
          <p:nvPr/>
        </p:nvSpPr>
        <p:spPr>
          <a:xfrm>
            <a:off x="640081" y="4407408"/>
            <a:ext cx="19202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Weekly Knowledge exchange meetings</a:t>
            </a:r>
            <a:endParaRPr lang="en-US" sz="950" dirty="0"/>
          </a:p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Completed, expecting a total of 15 meetings</a:t>
            </a:r>
            <a:endParaRPr lang="en-US" sz="950" dirty="0"/>
          </a:p>
        </p:txBody>
      </p:sp>
      <p:sp>
        <p:nvSpPr>
          <p:cNvPr id="33" name="Text 31"/>
          <p:cNvSpPr/>
          <p:nvPr/>
        </p:nvSpPr>
        <p:spPr>
          <a:xfrm>
            <a:off x="3200400" y="4023360"/>
            <a:ext cx="1097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0A500"/>
                </a:solidFill>
              </a:rPr>
              <a:t>1</a:t>
            </a:r>
            <a:endParaRPr lang="en-US" sz="2400" dirty="0"/>
          </a:p>
        </p:txBody>
      </p:sp>
      <p:sp>
        <p:nvSpPr>
          <p:cNvPr id="34" name="Text 32"/>
          <p:cNvSpPr/>
          <p:nvPr/>
        </p:nvSpPr>
        <p:spPr>
          <a:xfrm>
            <a:off x="3200400" y="4407408"/>
            <a:ext cx="10972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Mid-term review</a:t>
            </a:r>
            <a:endParaRPr lang="en-US" sz="950" dirty="0"/>
          </a:p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held</a:t>
            </a:r>
            <a:endParaRPr lang="en-US" sz="950" dirty="0"/>
          </a:p>
        </p:txBody>
      </p:sp>
      <p:sp>
        <p:nvSpPr>
          <p:cNvPr id="35" name="Text 33"/>
          <p:cNvSpPr/>
          <p:nvPr/>
        </p:nvSpPr>
        <p:spPr>
          <a:xfrm>
            <a:off x="5303520" y="4023360"/>
            <a:ext cx="1097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0A500"/>
                </a:solidFill>
              </a:rPr>
              <a:t>3</a:t>
            </a:r>
            <a:endParaRPr lang="en-US" sz="2400" dirty="0"/>
          </a:p>
        </p:txBody>
      </p:sp>
      <p:sp>
        <p:nvSpPr>
          <p:cNvPr id="36" name="Text 34"/>
          <p:cNvSpPr/>
          <p:nvPr/>
        </p:nvSpPr>
        <p:spPr>
          <a:xfrm>
            <a:off x="5303520" y="4407408"/>
            <a:ext cx="10972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Focus areas</a:t>
            </a:r>
            <a:endParaRPr lang="en-US" sz="950" dirty="0"/>
          </a:p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in progress</a:t>
            </a:r>
            <a:endParaRPr lang="en-US" sz="950" dirty="0"/>
          </a:p>
        </p:txBody>
      </p:sp>
      <p:sp>
        <p:nvSpPr>
          <p:cNvPr id="37" name="Text 35"/>
          <p:cNvSpPr/>
          <p:nvPr/>
        </p:nvSpPr>
        <p:spPr>
          <a:xfrm>
            <a:off x="6720840" y="4065563"/>
            <a:ext cx="196596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0A500"/>
                </a:solidFill>
              </a:rPr>
              <a:t>26 September</a:t>
            </a:r>
            <a:endParaRPr lang="en-US" sz="2000" dirty="0"/>
          </a:p>
        </p:txBody>
      </p:sp>
      <p:sp>
        <p:nvSpPr>
          <p:cNvPr id="38" name="Text 36"/>
          <p:cNvSpPr/>
          <p:nvPr/>
        </p:nvSpPr>
        <p:spPr>
          <a:xfrm>
            <a:off x="7406640" y="4407408"/>
            <a:ext cx="10972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Programme</a:t>
            </a:r>
            <a:endParaRPr lang="en-US" sz="950" dirty="0"/>
          </a:p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</a:rPr>
              <a:t>end date</a:t>
            </a:r>
            <a:endParaRPr lang="en-US" sz="950" dirty="0"/>
          </a:p>
        </p:txBody>
      </p:sp>
      <p:sp>
        <p:nvSpPr>
          <p:cNvPr id="39" name="Shape 37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2" name="Text 38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7A9AB0"/>
                </a:solidFill>
              </a:rPr>
              <a:t>GÉANT Twinning · TNC26 · Helsinki · 09 June 2026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457200" y="225786"/>
            <a:ext cx="82296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Key Progress Achieved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457200" y="694944"/>
            <a:ext cx="8229600" cy="36576"/>
          </a:xfrm>
          <a:prstGeom prst="rect">
            <a:avLst/>
          </a:prstGeom>
          <a:solidFill>
            <a:srgbClr val="CBD5E1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6" name="Shape 4"/>
          <p:cNvSpPr/>
          <p:nvPr/>
        </p:nvSpPr>
        <p:spPr>
          <a:xfrm>
            <a:off x="972430" y="905256"/>
            <a:ext cx="6817798" cy="310896"/>
          </a:xfrm>
          <a:prstGeom prst="rect">
            <a:avLst/>
          </a:prstGeom>
          <a:solidFill>
            <a:srgbClr val="DCFCE7"/>
          </a:solidFill>
          <a:ln w="12700">
            <a:solidFill>
              <a:srgbClr val="16A34A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7" name="Shape 5"/>
          <p:cNvSpPr/>
          <p:nvPr/>
        </p:nvSpPr>
        <p:spPr>
          <a:xfrm flipH="1">
            <a:off x="6356841" y="908838"/>
            <a:ext cx="1257300" cy="274320"/>
          </a:xfrm>
          <a:prstGeom prst="rect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8" name="Text 6"/>
          <p:cNvSpPr/>
          <p:nvPr/>
        </p:nvSpPr>
        <p:spPr>
          <a:xfrm flipH="1">
            <a:off x="6356841" y="924342"/>
            <a:ext cx="12573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FFFFFF"/>
                </a:solidFill>
              </a:rPr>
              <a:t>✅  Done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1073014" y="923192"/>
            <a:ext cx="251963" cy="310896"/>
          </a:xfrm>
          <a:prstGeom prst="ellipse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0" name="Text 8"/>
          <p:cNvSpPr/>
          <p:nvPr/>
        </p:nvSpPr>
        <p:spPr>
          <a:xfrm>
            <a:off x="1073014" y="903314"/>
            <a:ext cx="251963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✓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1484495" y="913055"/>
            <a:ext cx="503924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A1A2E"/>
                </a:solidFill>
              </a:rPr>
              <a:t>All member institutions enabled for eduroam CAT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972430" y="1354110"/>
            <a:ext cx="6817798" cy="365760"/>
          </a:xfrm>
          <a:prstGeom prst="rect">
            <a:avLst/>
          </a:prstGeom>
          <a:solidFill>
            <a:srgbClr val="DCFCE7"/>
          </a:solidFill>
          <a:ln w="12700">
            <a:solidFill>
              <a:srgbClr val="16A34A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3" name="Shape 11"/>
          <p:cNvSpPr/>
          <p:nvPr/>
        </p:nvSpPr>
        <p:spPr>
          <a:xfrm flipH="1">
            <a:off x="6356841" y="1410963"/>
            <a:ext cx="1257300" cy="274320"/>
          </a:xfrm>
          <a:prstGeom prst="rect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4" name="Text 12"/>
          <p:cNvSpPr/>
          <p:nvPr/>
        </p:nvSpPr>
        <p:spPr>
          <a:xfrm flipH="1">
            <a:off x="6356841" y="1436010"/>
            <a:ext cx="12573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FFFFFF"/>
                </a:solidFill>
              </a:rPr>
              <a:t>✅  Done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1082158" y="1412553"/>
            <a:ext cx="251963" cy="310896"/>
          </a:xfrm>
          <a:prstGeom prst="ellipse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6" name="Text 14"/>
          <p:cNvSpPr/>
          <p:nvPr/>
        </p:nvSpPr>
        <p:spPr>
          <a:xfrm>
            <a:off x="1082158" y="1422492"/>
            <a:ext cx="251963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✓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1521071" y="1385916"/>
            <a:ext cx="503924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A1A2E"/>
                </a:solidFill>
              </a:rPr>
              <a:t>geteduroam application support available to all institutions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972430" y="1945055"/>
            <a:ext cx="6817798" cy="352267"/>
          </a:xfrm>
          <a:prstGeom prst="rect">
            <a:avLst/>
          </a:prstGeom>
          <a:solidFill>
            <a:srgbClr val="DCFCE7"/>
          </a:solidFill>
          <a:ln w="12700">
            <a:solidFill>
              <a:srgbClr val="16A34A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9" name="Shape 17"/>
          <p:cNvSpPr/>
          <p:nvPr/>
        </p:nvSpPr>
        <p:spPr>
          <a:xfrm flipH="1">
            <a:off x="6356841" y="1985107"/>
            <a:ext cx="1257300" cy="274320"/>
          </a:xfrm>
          <a:prstGeom prst="rect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0" name="Text 18"/>
          <p:cNvSpPr/>
          <p:nvPr/>
        </p:nvSpPr>
        <p:spPr>
          <a:xfrm flipH="1">
            <a:off x="6410220" y="1992438"/>
            <a:ext cx="12573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FFFFFF"/>
                </a:solidFill>
              </a:rPr>
              <a:t>✅  Done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1073014" y="1969279"/>
            <a:ext cx="251963" cy="310896"/>
          </a:xfrm>
          <a:prstGeom prst="ellipse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2" name="Text 20"/>
          <p:cNvSpPr/>
          <p:nvPr/>
        </p:nvSpPr>
        <p:spPr>
          <a:xfrm>
            <a:off x="1073014" y="1976037"/>
            <a:ext cx="251963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✓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1521071" y="1984650"/>
            <a:ext cx="503924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A1A2E"/>
                </a:solidFill>
              </a:rPr>
              <a:t>eduroam dashboards developed for member institutions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996145" y="2455104"/>
            <a:ext cx="6817798" cy="376556"/>
          </a:xfrm>
          <a:prstGeom prst="rect">
            <a:avLst/>
          </a:prstGeom>
          <a:solidFill>
            <a:srgbClr val="DCFCE7"/>
          </a:solidFill>
          <a:ln w="12700">
            <a:solidFill>
              <a:srgbClr val="16A34A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5" name="Shape 23"/>
          <p:cNvSpPr/>
          <p:nvPr/>
        </p:nvSpPr>
        <p:spPr>
          <a:xfrm flipH="1">
            <a:off x="6356841" y="2485696"/>
            <a:ext cx="1257300" cy="274320"/>
          </a:xfrm>
          <a:prstGeom prst="rect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6" name="Text 24"/>
          <p:cNvSpPr/>
          <p:nvPr/>
        </p:nvSpPr>
        <p:spPr>
          <a:xfrm flipH="1">
            <a:off x="6391294" y="2485696"/>
            <a:ext cx="12573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FFFFFF"/>
                </a:solidFill>
              </a:rPr>
              <a:t>✅  Done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1046237" y="2482205"/>
            <a:ext cx="251963" cy="310896"/>
          </a:xfrm>
          <a:prstGeom prst="ellipse">
            <a:avLst/>
          </a:prstGeom>
          <a:solidFill>
            <a:srgbClr val="166534"/>
          </a:solidFill>
          <a:ln w="12700">
            <a:solidFill>
              <a:srgbClr val="166534"/>
            </a:solidFill>
            <a:prstDash val="solid"/>
          </a:ln>
        </p:spPr>
        <p:txBody>
          <a:bodyPr/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✓</a:t>
            </a:r>
            <a:endParaRPr lang="en-US" sz="1200" dirty="0"/>
          </a:p>
        </p:txBody>
      </p:sp>
      <p:sp>
        <p:nvSpPr>
          <p:cNvPr id="28" name="Text 26"/>
          <p:cNvSpPr/>
          <p:nvPr/>
        </p:nvSpPr>
        <p:spPr>
          <a:xfrm>
            <a:off x="1082158" y="2619960"/>
            <a:ext cx="251963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29" name="Text 27"/>
          <p:cNvSpPr/>
          <p:nvPr/>
        </p:nvSpPr>
        <p:spPr>
          <a:xfrm>
            <a:off x="1484495" y="2432937"/>
            <a:ext cx="503924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A1A2E"/>
                </a:solidFill>
              </a:rPr>
              <a:t>eduroam policy developed for eduroam providers</a:t>
            </a:r>
            <a:endParaRPr lang="en-US" sz="1300" dirty="0"/>
          </a:p>
        </p:txBody>
      </p:sp>
      <p:sp>
        <p:nvSpPr>
          <p:cNvPr id="30" name="Shape 28"/>
          <p:cNvSpPr/>
          <p:nvPr/>
        </p:nvSpPr>
        <p:spPr>
          <a:xfrm>
            <a:off x="972430" y="2940927"/>
            <a:ext cx="6817798" cy="438912"/>
          </a:xfrm>
          <a:prstGeom prst="rect">
            <a:avLst/>
          </a:prstGeom>
          <a:solidFill>
            <a:srgbClr val="FEF3C7"/>
          </a:solidFill>
          <a:ln w="12700">
            <a:solidFill>
              <a:srgbClr val="D97706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1" name="Shape 29"/>
          <p:cNvSpPr/>
          <p:nvPr/>
        </p:nvSpPr>
        <p:spPr>
          <a:xfrm flipH="1">
            <a:off x="6356841" y="3044469"/>
            <a:ext cx="1257300" cy="274320"/>
          </a:xfrm>
          <a:prstGeom prst="rect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2" name="Text 30"/>
          <p:cNvSpPr/>
          <p:nvPr/>
        </p:nvSpPr>
        <p:spPr>
          <a:xfrm flipH="1">
            <a:off x="6356841" y="3045860"/>
            <a:ext cx="12573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FFFFFF"/>
                </a:solidFill>
              </a:rPr>
              <a:t>🔄  In Progress</a:t>
            </a:r>
            <a:endParaRPr lang="en-US" sz="950" dirty="0"/>
          </a:p>
        </p:txBody>
      </p:sp>
      <p:sp>
        <p:nvSpPr>
          <p:cNvPr id="33" name="Shape 31"/>
          <p:cNvSpPr/>
          <p:nvPr/>
        </p:nvSpPr>
        <p:spPr>
          <a:xfrm>
            <a:off x="1082158" y="3033558"/>
            <a:ext cx="251963" cy="310896"/>
          </a:xfrm>
          <a:prstGeom prst="ellipse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4" name="Text 32"/>
          <p:cNvSpPr/>
          <p:nvPr/>
        </p:nvSpPr>
        <p:spPr>
          <a:xfrm>
            <a:off x="1082158" y="2940390"/>
            <a:ext cx="251963" cy="5068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→</a:t>
            </a:r>
            <a:endParaRPr lang="en-US" sz="1100" dirty="0"/>
          </a:p>
        </p:txBody>
      </p:sp>
      <p:sp>
        <p:nvSpPr>
          <p:cNvPr id="35" name="Text 33"/>
          <p:cNvSpPr/>
          <p:nvPr/>
        </p:nvSpPr>
        <p:spPr>
          <a:xfrm>
            <a:off x="1521071" y="3016860"/>
            <a:ext cx="503924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A1A2E"/>
                </a:solidFill>
              </a:rPr>
              <a:t>Local </a:t>
            </a:r>
            <a:r>
              <a:rPr lang="en-US" sz="1300" dirty="0" err="1">
                <a:solidFill>
                  <a:srgbClr val="1A1A2E"/>
                </a:solidFill>
              </a:rPr>
              <a:t>eVA</a:t>
            </a:r>
            <a:r>
              <a:rPr lang="en-US" sz="1300" dirty="0">
                <a:solidFill>
                  <a:srgbClr val="1A1A2E"/>
                </a:solidFill>
              </a:rPr>
              <a:t> deployment initiated with support from FUNET and SURF</a:t>
            </a:r>
            <a:endParaRPr lang="en-US" sz="1300" dirty="0"/>
          </a:p>
        </p:txBody>
      </p:sp>
      <p:sp>
        <p:nvSpPr>
          <p:cNvPr id="36" name="Shape 34"/>
          <p:cNvSpPr/>
          <p:nvPr/>
        </p:nvSpPr>
        <p:spPr>
          <a:xfrm>
            <a:off x="972430" y="3534093"/>
            <a:ext cx="6817798" cy="457200"/>
          </a:xfrm>
          <a:prstGeom prst="rect">
            <a:avLst/>
          </a:prstGeom>
          <a:solidFill>
            <a:srgbClr val="FEF3C7"/>
          </a:solidFill>
          <a:ln w="12700">
            <a:solidFill>
              <a:srgbClr val="D97706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7" name="Shape 35"/>
          <p:cNvSpPr/>
          <p:nvPr/>
        </p:nvSpPr>
        <p:spPr>
          <a:xfrm flipH="1">
            <a:off x="6480304" y="3585935"/>
            <a:ext cx="1257300" cy="274320"/>
          </a:xfrm>
          <a:prstGeom prst="rect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8" name="Text 36"/>
          <p:cNvSpPr/>
          <p:nvPr/>
        </p:nvSpPr>
        <p:spPr>
          <a:xfrm flipH="1">
            <a:off x="6356841" y="3596869"/>
            <a:ext cx="12573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FFFFFF"/>
                </a:solidFill>
              </a:rPr>
              <a:t>🔄  In Progress</a:t>
            </a:r>
            <a:endParaRPr lang="en-US" sz="950" dirty="0"/>
          </a:p>
        </p:txBody>
      </p:sp>
      <p:sp>
        <p:nvSpPr>
          <p:cNvPr id="39" name="Shape 37"/>
          <p:cNvSpPr/>
          <p:nvPr/>
        </p:nvSpPr>
        <p:spPr>
          <a:xfrm>
            <a:off x="1082158" y="3562717"/>
            <a:ext cx="251963" cy="310896"/>
          </a:xfrm>
          <a:prstGeom prst="ellipse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0" name="Text 38"/>
          <p:cNvSpPr/>
          <p:nvPr/>
        </p:nvSpPr>
        <p:spPr>
          <a:xfrm>
            <a:off x="1073014" y="3569475"/>
            <a:ext cx="251963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→</a:t>
            </a:r>
            <a:endParaRPr lang="en-US" sz="1100" dirty="0"/>
          </a:p>
        </p:txBody>
      </p:sp>
      <p:sp>
        <p:nvSpPr>
          <p:cNvPr id="41" name="Text 39"/>
          <p:cNvSpPr/>
          <p:nvPr/>
        </p:nvSpPr>
        <p:spPr>
          <a:xfrm>
            <a:off x="1521071" y="3555960"/>
            <a:ext cx="503924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00" dirty="0">
                <a:solidFill>
                  <a:srgbClr val="1A1A2E"/>
                </a:solidFill>
              </a:rPr>
              <a:t>eduroam troubleshooting guide for identification of eduroam connection issues</a:t>
            </a:r>
            <a:endParaRPr lang="en-US" sz="1300" dirty="0"/>
          </a:p>
        </p:txBody>
      </p:sp>
      <p:sp>
        <p:nvSpPr>
          <p:cNvPr id="42" name="Shape 40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5" name="Text 41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7A9AB0"/>
                </a:solidFill>
              </a:rPr>
              <a:t>GÉANT Twinning · TNC26 · Helsinki · 09 June 2026</a:t>
            </a:r>
            <a:endParaRPr lang="en-US" sz="900" dirty="0"/>
          </a:p>
        </p:txBody>
      </p:sp>
      <p:sp>
        <p:nvSpPr>
          <p:cNvPr id="46" name="Shape 34">
            <a:extLst>
              <a:ext uri="{FF2B5EF4-FFF2-40B4-BE49-F238E27FC236}">
                <a16:creationId xmlns:a16="http://schemas.microsoft.com/office/drawing/2014/main" id="{1B35E57F-286A-9A8B-B352-E8DD2ADF1906}"/>
              </a:ext>
            </a:extLst>
          </p:cNvPr>
          <p:cNvSpPr/>
          <p:nvPr/>
        </p:nvSpPr>
        <p:spPr>
          <a:xfrm>
            <a:off x="975745" y="4103936"/>
            <a:ext cx="6817798" cy="457200"/>
          </a:xfrm>
          <a:prstGeom prst="rect">
            <a:avLst/>
          </a:prstGeom>
          <a:solidFill>
            <a:srgbClr val="FEF3C7"/>
          </a:solidFill>
          <a:ln w="12700">
            <a:solidFill>
              <a:srgbClr val="D97706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9" name="Text 39">
            <a:extLst>
              <a:ext uri="{FF2B5EF4-FFF2-40B4-BE49-F238E27FC236}">
                <a16:creationId xmlns:a16="http://schemas.microsoft.com/office/drawing/2014/main" id="{C904DECF-75C4-9974-8226-4F6DB347035A}"/>
              </a:ext>
            </a:extLst>
          </p:cNvPr>
          <p:cNvSpPr/>
          <p:nvPr/>
        </p:nvSpPr>
        <p:spPr>
          <a:xfrm>
            <a:off x="1524386" y="4125803"/>
            <a:ext cx="503924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00" dirty="0"/>
              <a:t>Revisit existing sensitization materials and also develop new materials</a:t>
            </a:r>
          </a:p>
        </p:txBody>
      </p:sp>
      <p:sp>
        <p:nvSpPr>
          <p:cNvPr id="52" name="Shape 37">
            <a:extLst>
              <a:ext uri="{FF2B5EF4-FFF2-40B4-BE49-F238E27FC236}">
                <a16:creationId xmlns:a16="http://schemas.microsoft.com/office/drawing/2014/main" id="{4B524A2B-F237-EA8C-8C86-84AEBD8F7E93}"/>
              </a:ext>
            </a:extLst>
          </p:cNvPr>
          <p:cNvSpPr/>
          <p:nvPr/>
        </p:nvSpPr>
        <p:spPr>
          <a:xfrm>
            <a:off x="1073014" y="4127253"/>
            <a:ext cx="251963" cy="310896"/>
          </a:xfrm>
          <a:prstGeom prst="ellipse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→</a:t>
            </a:r>
            <a:endParaRPr lang="en-US" sz="1200" dirty="0"/>
          </a:p>
        </p:txBody>
      </p:sp>
      <p:sp>
        <p:nvSpPr>
          <p:cNvPr id="53" name="Shape 35">
            <a:extLst>
              <a:ext uri="{FF2B5EF4-FFF2-40B4-BE49-F238E27FC236}">
                <a16:creationId xmlns:a16="http://schemas.microsoft.com/office/drawing/2014/main" id="{05AAC31C-CB77-897C-9732-3CC0E27523A1}"/>
              </a:ext>
            </a:extLst>
          </p:cNvPr>
          <p:cNvSpPr/>
          <p:nvPr/>
        </p:nvSpPr>
        <p:spPr>
          <a:xfrm flipH="1">
            <a:off x="6472762" y="4177515"/>
            <a:ext cx="1257300" cy="274320"/>
          </a:xfrm>
          <a:prstGeom prst="rect">
            <a:avLst/>
          </a:prstGeom>
          <a:solidFill>
            <a:srgbClr val="D97706"/>
          </a:solidFill>
          <a:ln w="12700">
            <a:solidFill>
              <a:srgbClr val="D97706"/>
            </a:solidFill>
            <a:prstDash val="solid"/>
          </a:ln>
        </p:spPr>
        <p:txBody>
          <a:bodyPr/>
          <a:lstStyle/>
          <a:p>
            <a:pPr algn="ctr"/>
            <a:r>
              <a:rPr lang="en-US" sz="900" b="1" dirty="0">
                <a:solidFill>
                  <a:srgbClr val="FFFFFF"/>
                </a:solidFill>
              </a:rPr>
              <a:t>🔄  In Progress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972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365760" y="164592"/>
            <a:ext cx="84124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Knowledge Exchange through Weekly Online Meetings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365760" y="694944"/>
            <a:ext cx="1417320" cy="256032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5" name="Text 3"/>
          <p:cNvSpPr/>
          <p:nvPr/>
        </p:nvSpPr>
        <p:spPr>
          <a:xfrm>
            <a:off x="365760" y="694944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Thursday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920240" y="694944"/>
            <a:ext cx="5029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Topics covered in weekly meetings and during the visit at CSC/FUNET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65760" y="1014984"/>
            <a:ext cx="8412480" cy="0"/>
          </a:xfrm>
          <a:prstGeom prst="line">
            <a:avLst/>
          </a:prstGeom>
          <a:noFill/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8" name="Shape 6"/>
          <p:cNvSpPr/>
          <p:nvPr/>
        </p:nvSpPr>
        <p:spPr>
          <a:xfrm>
            <a:off x="365760" y="1115568"/>
            <a:ext cx="2397486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9" name="Shape 7"/>
          <p:cNvSpPr/>
          <p:nvPr/>
        </p:nvSpPr>
        <p:spPr>
          <a:xfrm>
            <a:off x="365760" y="1115568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1234440"/>
            <a:ext cx="274320" cy="27432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41248" y="1170432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Policy Framework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841248" y="1444752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Participation policies &amp; agreements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3172968" y="1115568"/>
            <a:ext cx="2167128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4" name="Shape 11"/>
          <p:cNvSpPr/>
          <p:nvPr/>
        </p:nvSpPr>
        <p:spPr>
          <a:xfrm>
            <a:off x="3172968" y="1115568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984" y="1234440"/>
            <a:ext cx="274320" cy="27432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3648456" y="1170432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eduroam Dashboard</a:t>
            </a:r>
            <a:endParaRPr lang="en-US" sz="1000" dirty="0"/>
          </a:p>
        </p:txBody>
      </p:sp>
      <p:sp>
        <p:nvSpPr>
          <p:cNvPr id="17" name="Text 13"/>
          <p:cNvSpPr/>
          <p:nvPr/>
        </p:nvSpPr>
        <p:spPr>
          <a:xfrm>
            <a:off x="3648456" y="1444752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Analytics &amp; outage detection</a:t>
            </a:r>
            <a:endParaRPr lang="en-US" sz="850" dirty="0"/>
          </a:p>
        </p:txBody>
      </p:sp>
      <p:sp>
        <p:nvSpPr>
          <p:cNvPr id="18" name="Shape 14"/>
          <p:cNvSpPr/>
          <p:nvPr/>
        </p:nvSpPr>
        <p:spPr>
          <a:xfrm>
            <a:off x="3172968" y="3401568"/>
            <a:ext cx="2184009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9" name="Shape 15"/>
          <p:cNvSpPr/>
          <p:nvPr/>
        </p:nvSpPr>
        <p:spPr>
          <a:xfrm>
            <a:off x="3172968" y="3401568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984" y="3520440"/>
            <a:ext cx="274320" cy="274320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3648456" y="3456432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R&amp;E Services &amp; Applications</a:t>
            </a:r>
            <a:endParaRPr lang="en-US" sz="1000" dirty="0"/>
          </a:p>
        </p:txBody>
      </p:sp>
      <p:sp>
        <p:nvSpPr>
          <p:cNvPr id="22" name="Text 17"/>
          <p:cNvSpPr/>
          <p:nvPr/>
        </p:nvSpPr>
        <p:spPr>
          <a:xfrm>
            <a:off x="3525012" y="3785616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 &amp; education network services</a:t>
            </a:r>
            <a:endParaRPr lang="en-US" sz="850" dirty="0"/>
          </a:p>
        </p:txBody>
      </p:sp>
      <p:sp>
        <p:nvSpPr>
          <p:cNvPr id="23" name="Shape 18"/>
          <p:cNvSpPr/>
          <p:nvPr/>
        </p:nvSpPr>
        <p:spPr>
          <a:xfrm>
            <a:off x="365760" y="1883664"/>
            <a:ext cx="2397486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4" name="Shape 19"/>
          <p:cNvSpPr/>
          <p:nvPr/>
        </p:nvSpPr>
        <p:spPr>
          <a:xfrm>
            <a:off x="365760" y="1883664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6" y="2002536"/>
            <a:ext cx="274320" cy="274320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841248" y="1938528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eVA Deployment</a:t>
            </a:r>
            <a:endParaRPr lang="en-US" sz="1000" dirty="0"/>
          </a:p>
        </p:txBody>
      </p:sp>
      <p:sp>
        <p:nvSpPr>
          <p:cNvPr id="27" name="Text 21"/>
          <p:cNvSpPr/>
          <p:nvPr/>
        </p:nvSpPr>
        <p:spPr>
          <a:xfrm>
            <a:off x="841248" y="2212848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Visitor access with SURF &amp; FUNET</a:t>
            </a:r>
            <a:endParaRPr lang="en-US" sz="850" dirty="0"/>
          </a:p>
        </p:txBody>
      </p:sp>
      <p:sp>
        <p:nvSpPr>
          <p:cNvPr id="28" name="Shape 22"/>
          <p:cNvSpPr/>
          <p:nvPr/>
        </p:nvSpPr>
        <p:spPr>
          <a:xfrm>
            <a:off x="3172968" y="1883664"/>
            <a:ext cx="2167128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9" name="Shape 23"/>
          <p:cNvSpPr/>
          <p:nvPr/>
        </p:nvSpPr>
        <p:spPr>
          <a:xfrm>
            <a:off x="3172968" y="1883664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984" y="2002536"/>
            <a:ext cx="274320" cy="274320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3648456" y="1938528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eduroam in Finland</a:t>
            </a:r>
            <a:endParaRPr lang="en-US" sz="1000" dirty="0"/>
          </a:p>
        </p:txBody>
      </p:sp>
      <p:sp>
        <p:nvSpPr>
          <p:cNvPr id="32" name="Text 25"/>
          <p:cNvSpPr/>
          <p:nvPr/>
        </p:nvSpPr>
        <p:spPr>
          <a:xfrm>
            <a:off x="3648456" y="2212848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CSC/FUNET operates nationally</a:t>
            </a:r>
            <a:endParaRPr lang="en-US" sz="850" dirty="0"/>
          </a:p>
        </p:txBody>
      </p:sp>
      <p:sp>
        <p:nvSpPr>
          <p:cNvPr id="33" name="Shape 26"/>
          <p:cNvSpPr/>
          <p:nvPr/>
        </p:nvSpPr>
        <p:spPr>
          <a:xfrm>
            <a:off x="355738" y="3429703"/>
            <a:ext cx="2407508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4" name="Shape 27"/>
          <p:cNvSpPr/>
          <p:nvPr/>
        </p:nvSpPr>
        <p:spPr>
          <a:xfrm>
            <a:off x="355738" y="3419153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3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754" y="3538025"/>
            <a:ext cx="274320" cy="274320"/>
          </a:xfrm>
          <a:prstGeom prst="rect">
            <a:avLst/>
          </a:prstGeom>
        </p:spPr>
      </p:pic>
      <p:sp>
        <p:nvSpPr>
          <p:cNvPr id="36" name="Text 28"/>
          <p:cNvSpPr/>
          <p:nvPr/>
        </p:nvSpPr>
        <p:spPr>
          <a:xfrm>
            <a:off x="831226" y="3474017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Troubleshooting Guide</a:t>
            </a:r>
            <a:endParaRPr lang="en-US" sz="1000" dirty="0"/>
          </a:p>
        </p:txBody>
      </p:sp>
      <p:sp>
        <p:nvSpPr>
          <p:cNvPr id="37" name="Text 29"/>
          <p:cNvSpPr/>
          <p:nvPr/>
        </p:nvSpPr>
        <p:spPr>
          <a:xfrm>
            <a:off x="831226" y="3748337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eduroam issue resolution</a:t>
            </a:r>
            <a:endParaRPr lang="en-US" sz="850" dirty="0"/>
          </a:p>
        </p:txBody>
      </p:sp>
      <p:sp>
        <p:nvSpPr>
          <p:cNvPr id="38" name="Shape 30"/>
          <p:cNvSpPr/>
          <p:nvPr/>
        </p:nvSpPr>
        <p:spPr>
          <a:xfrm>
            <a:off x="365760" y="2651760"/>
            <a:ext cx="2397486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9" name="Shape 31"/>
          <p:cNvSpPr/>
          <p:nvPr/>
        </p:nvSpPr>
        <p:spPr>
          <a:xfrm>
            <a:off x="365760" y="2651760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4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776" y="2770632"/>
            <a:ext cx="274320" cy="274320"/>
          </a:xfrm>
          <a:prstGeom prst="rect">
            <a:avLst/>
          </a:prstGeom>
        </p:spPr>
      </p:pic>
      <p:sp>
        <p:nvSpPr>
          <p:cNvPr id="41" name="Text 32"/>
          <p:cNvSpPr/>
          <p:nvPr/>
        </p:nvSpPr>
        <p:spPr>
          <a:xfrm>
            <a:off x="841248" y="2706624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eduroam CAT &amp; geteduroam</a:t>
            </a:r>
            <a:endParaRPr lang="en-US" sz="1000" dirty="0"/>
          </a:p>
        </p:txBody>
      </p:sp>
      <p:sp>
        <p:nvSpPr>
          <p:cNvPr id="42" name="Text 33"/>
          <p:cNvSpPr/>
          <p:nvPr/>
        </p:nvSpPr>
        <p:spPr>
          <a:xfrm>
            <a:off x="841248" y="2980944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Configuration &amp; awareness</a:t>
            </a:r>
            <a:endParaRPr lang="en-US" sz="850" dirty="0"/>
          </a:p>
        </p:txBody>
      </p:sp>
      <p:sp>
        <p:nvSpPr>
          <p:cNvPr id="43" name="Shape 34"/>
          <p:cNvSpPr/>
          <p:nvPr/>
        </p:nvSpPr>
        <p:spPr>
          <a:xfrm>
            <a:off x="3172968" y="2651760"/>
            <a:ext cx="2167128" cy="658368"/>
          </a:xfrm>
          <a:prstGeom prst="rect">
            <a:avLst/>
          </a:prstGeom>
          <a:solidFill>
            <a:srgbClr val="FFFFFF"/>
          </a:solidFill>
          <a:ln w="9525">
            <a:solidFill>
              <a:srgbClr val="D0E4DE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4" name="Shape 35"/>
          <p:cNvSpPr/>
          <p:nvPr/>
        </p:nvSpPr>
        <p:spPr>
          <a:xfrm>
            <a:off x="3172968" y="2651760"/>
            <a:ext cx="50292" cy="658368"/>
          </a:xfrm>
          <a:prstGeom prst="rect">
            <a:avLst/>
          </a:prstGeom>
          <a:solidFill>
            <a:srgbClr val="1A6B52"/>
          </a:solidFill>
          <a:ln w="12700">
            <a:solidFill>
              <a:srgbClr val="1A6B52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pic>
        <p:nvPicPr>
          <p:cNvPr id="4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0984" y="2770632"/>
            <a:ext cx="274320" cy="274320"/>
          </a:xfrm>
          <a:prstGeom prst="rect">
            <a:avLst/>
          </a:prstGeom>
        </p:spPr>
      </p:pic>
      <p:sp>
        <p:nvSpPr>
          <p:cNvPr id="46" name="Text 36"/>
          <p:cNvSpPr/>
          <p:nvPr/>
        </p:nvSpPr>
        <p:spPr>
          <a:xfrm>
            <a:off x="3648456" y="2706624"/>
            <a:ext cx="216712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C2B2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REN Awareness Practices</a:t>
            </a:r>
            <a:endParaRPr lang="en-US" sz="1000" dirty="0"/>
          </a:p>
        </p:txBody>
      </p:sp>
      <p:sp>
        <p:nvSpPr>
          <p:cNvPr id="47" name="Text 37"/>
          <p:cNvSpPr/>
          <p:nvPr/>
        </p:nvSpPr>
        <p:spPr>
          <a:xfrm>
            <a:off x="3648456" y="2980944"/>
            <a:ext cx="21671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5A6B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Services portfolio &amp; materials</a:t>
            </a:r>
            <a:endParaRPr lang="en-US" sz="850" dirty="0"/>
          </a:p>
        </p:txBody>
      </p:sp>
      <p:sp>
        <p:nvSpPr>
          <p:cNvPr id="54" name="Shape 44"/>
          <p:cNvSpPr/>
          <p:nvPr/>
        </p:nvSpPr>
        <p:spPr>
          <a:xfrm>
            <a:off x="0" y="4919472"/>
            <a:ext cx="9144000" cy="224028"/>
          </a:xfrm>
          <a:prstGeom prst="rect">
            <a:avLst/>
          </a:prstGeom>
          <a:solidFill>
            <a:srgbClr val="1C2B2A"/>
          </a:solidFill>
          <a:ln w="12700">
            <a:solidFill>
              <a:srgbClr val="1C2B2A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55" name="Text 45"/>
          <p:cNvSpPr/>
          <p:nvPr/>
        </p:nvSpPr>
        <p:spPr>
          <a:xfrm>
            <a:off x="0" y="4919472"/>
            <a:ext cx="9144000" cy="224028"/>
          </a:xfrm>
          <a:prstGeom prst="rect">
            <a:avLst/>
          </a:prstGeom>
          <a:noFill/>
          <a:ln/>
        </p:spPr>
        <p:txBody>
          <a:bodyPr wrap="square" lIns="0" tIns="0" rIns="381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GÉANT Twinning  ·  TNC26  ·  Helsinki  ·  09 June 2026</a:t>
            </a:r>
            <a:endParaRPr lang="en-US" sz="80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1C14D0-F0E7-4CAD-E6B1-2572C0601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235" b="13922"/>
          <a:stretch>
            <a:fillRect/>
          </a:stretch>
        </p:blipFill>
        <p:spPr>
          <a:xfrm>
            <a:off x="5641848" y="3086099"/>
            <a:ext cx="3245344" cy="16881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962DCA8-BB33-3D6D-F9E0-ECD45451D307}"/>
              </a:ext>
            </a:extLst>
          </p:cNvPr>
          <p:cNvGrpSpPr/>
          <p:nvPr/>
        </p:nvGrpSpPr>
        <p:grpSpPr>
          <a:xfrm>
            <a:off x="5577032" y="982588"/>
            <a:ext cx="3315001" cy="1948064"/>
            <a:chOff x="4460126" y="2923759"/>
            <a:chExt cx="3740197" cy="194807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FBED3BF-7AE8-1C16-E89E-597AABA5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86058" t="24176" b="16516"/>
            <a:stretch>
              <a:fillRect/>
            </a:stretch>
          </p:blipFill>
          <p:spPr>
            <a:xfrm>
              <a:off x="7504044" y="2923759"/>
              <a:ext cx="696279" cy="194807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808E3BD-A27E-0FE1-E8DB-35D67AFE5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5408" t="28312" r="22955" b="16516"/>
            <a:stretch>
              <a:fillRect/>
            </a:stretch>
          </p:blipFill>
          <p:spPr>
            <a:xfrm>
              <a:off x="4460126" y="2923759"/>
              <a:ext cx="3043918" cy="19480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457200" y="164592"/>
            <a:ext cx="82296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NREN Visit to CSC/FUNET — Helsinki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694944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3399AA"/>
                </a:solidFill>
              </a:rPr>
              <a:t>Knowledge Exchange Visit  ·  3–5 June 2026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457200" y="969264"/>
            <a:ext cx="8229600" cy="36576"/>
          </a:xfrm>
          <a:prstGeom prst="rect">
            <a:avLst/>
          </a:prstGeom>
          <a:solidFill>
            <a:srgbClr val="006778">
              <a:alpha val="40000"/>
            </a:srgbClr>
          </a:solidFill>
          <a:ln w="12700">
            <a:solidFill>
              <a:srgbClr val="00677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8" name="Text 6"/>
          <p:cNvSpPr/>
          <p:nvPr/>
        </p:nvSpPr>
        <p:spPr>
          <a:xfrm>
            <a:off x="457200" y="1108412"/>
            <a:ext cx="4114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3399A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Topics Discussed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65313" y="1508363"/>
            <a:ext cx="4114800" cy="15361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NREN operations &amp; governance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eduroam services enhancement, hands on demonstration of </a:t>
            </a:r>
            <a:r>
              <a:rPr lang="en-US" sz="1200" dirty="0" err="1">
                <a:solidFill>
                  <a:srgbClr val="FFFFFF"/>
                </a:solidFill>
              </a:rPr>
              <a:t>eVA</a:t>
            </a:r>
            <a:r>
              <a:rPr lang="en-US" sz="1200" dirty="0">
                <a:solidFill>
                  <a:srgbClr val="FFFFFF"/>
                </a:solidFill>
              </a:rPr>
              <a:t>, CAT deployment, etc. 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REN Awareness materials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Research support services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</a:rPr>
              <a:t>Future collaboration opportunities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57200" y="3209941"/>
            <a:ext cx="4114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3399AA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Visit Highlights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765313" y="3621024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FFFFFF"/>
                </a:solidFill>
              </a:rPr>
              <a:t>eduroam technical deep-dive discussions and demonstration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765313" y="4046418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FFFFFF"/>
                </a:solidFill>
              </a:rPr>
              <a:t>CSC facility tours &amp; service demos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7" name="Text 13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7A9AB0"/>
                </a:solidFill>
              </a:rPr>
              <a:t>GÉANT Twinning · TNC26 · Helsinki · 09 June 2026</a:t>
            </a:r>
            <a:endParaRPr lang="en-US" sz="9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4E1E283-7875-31E3-8B80-C81DFA5A2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65" y="1352916"/>
            <a:ext cx="3707635" cy="2867238"/>
          </a:xfrm>
          <a:prstGeom prst="rect">
            <a:avLst/>
          </a:prstGeom>
        </p:spPr>
      </p:pic>
      <p:sp>
        <p:nvSpPr>
          <p:cNvPr id="26" name="Text 9">
            <a:extLst>
              <a:ext uri="{FF2B5EF4-FFF2-40B4-BE49-F238E27FC236}">
                <a16:creationId xmlns:a16="http://schemas.microsoft.com/office/drawing/2014/main" id="{E4CBB0B2-A612-81C1-5CBA-296D800CB509}"/>
              </a:ext>
            </a:extLst>
          </p:cNvPr>
          <p:cNvSpPr/>
          <p:nvPr/>
        </p:nvSpPr>
        <p:spPr>
          <a:xfrm>
            <a:off x="765313" y="4461478"/>
            <a:ext cx="4114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FFFFFF"/>
                </a:solidFill>
              </a:rPr>
              <a:t>Liaising for possible collaboration among member institutions of both NRENs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41272-E159-24E6-DC7E-E2FDE4A0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33" b="-4"/>
          <a:stretch>
            <a:fillRect/>
          </a:stretch>
        </p:blipFill>
        <p:spPr>
          <a:xfrm>
            <a:off x="5845889" y="2629584"/>
            <a:ext cx="3298111" cy="2513916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223A14-1242-6D7D-4A06-866CA94C33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"/>
          <a:stretch>
            <a:fillRect/>
          </a:stretch>
        </p:blipFill>
        <p:spPr>
          <a:xfrm>
            <a:off x="20" y="10"/>
            <a:ext cx="6865999" cy="5147603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4F19D-7977-6962-9A24-A1AADA7C85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12" r="5583" b="-1"/>
          <a:stretch>
            <a:fillRect/>
          </a:stretch>
        </p:blipFill>
        <p:spPr>
          <a:xfrm>
            <a:off x="4626141" y="10"/>
            <a:ext cx="4517859" cy="2509793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242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" name="Text 1"/>
          <p:cNvSpPr/>
          <p:nvPr/>
        </p:nvSpPr>
        <p:spPr>
          <a:xfrm>
            <a:off x="457200" y="164592"/>
            <a:ext cx="8229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Next Steps &amp; Looking Ahead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676656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3399AA"/>
                </a:solidFill>
              </a:rPr>
              <a:t>Remaining programme milestones through September 2026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457200" y="950976"/>
            <a:ext cx="8229600" cy="36576"/>
          </a:xfrm>
          <a:prstGeom prst="rect">
            <a:avLst/>
          </a:prstGeom>
          <a:solidFill>
            <a:srgbClr val="006778">
              <a:alpha val="40000"/>
            </a:srgbClr>
          </a:solidFill>
          <a:ln w="12700">
            <a:solidFill>
              <a:srgbClr val="00677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6" name="Shape 4"/>
          <p:cNvSpPr/>
          <p:nvPr/>
        </p:nvSpPr>
        <p:spPr>
          <a:xfrm>
            <a:off x="365760" y="1078992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7" name="Shape 5"/>
          <p:cNvSpPr/>
          <p:nvPr/>
        </p:nvSpPr>
        <p:spPr>
          <a:xfrm>
            <a:off x="365760" y="1078992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8" name="Text 6"/>
          <p:cNvSpPr/>
          <p:nvPr/>
        </p:nvSpPr>
        <p:spPr>
          <a:xfrm>
            <a:off x="512064" y="113385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Jun–Jul 2026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512064" y="1335024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🔗  Complete </a:t>
            </a:r>
            <a:r>
              <a:rPr lang="en-US" sz="1300" b="1" dirty="0" err="1">
                <a:solidFill>
                  <a:srgbClr val="FFFFFF"/>
                </a:solidFill>
              </a:rPr>
              <a:t>eVA</a:t>
            </a:r>
            <a:r>
              <a:rPr lang="en-US" sz="1300" b="1" dirty="0">
                <a:solidFill>
                  <a:srgbClr val="FFFFFF"/>
                </a:solidFill>
              </a:rPr>
              <a:t> Deployment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12064" y="1572768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Finalize eduroam Visitor Access with SURF support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709160" y="1078992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2" name="Shape 10"/>
          <p:cNvSpPr/>
          <p:nvPr/>
        </p:nvSpPr>
        <p:spPr>
          <a:xfrm>
            <a:off x="4709160" y="1078992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3" name="Text 11"/>
          <p:cNvSpPr/>
          <p:nvPr/>
        </p:nvSpPr>
        <p:spPr>
          <a:xfrm>
            <a:off x="4855464" y="113385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Jun–Jul 2026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4855464" y="1335024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📡  eduroam Monitoring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855464" y="1572768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Finalize remote outage detection &amp; monitoring dashboard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365760" y="1975104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7" name="Shape 15"/>
          <p:cNvSpPr/>
          <p:nvPr/>
        </p:nvSpPr>
        <p:spPr>
          <a:xfrm>
            <a:off x="365760" y="1975104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18" name="Text 16"/>
          <p:cNvSpPr/>
          <p:nvPr/>
        </p:nvSpPr>
        <p:spPr>
          <a:xfrm>
            <a:off x="512064" y="2029968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Jul 2026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512064" y="2231136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👩‍💻  Administrator Training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512064" y="2468880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Online training for ~20 eduroam administrators across NREN institutions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4709160" y="1975104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2" name="Shape 20"/>
          <p:cNvSpPr/>
          <p:nvPr/>
        </p:nvSpPr>
        <p:spPr>
          <a:xfrm>
            <a:off x="4709160" y="1975104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3" name="Text 21"/>
          <p:cNvSpPr/>
          <p:nvPr/>
        </p:nvSpPr>
        <p:spPr>
          <a:xfrm>
            <a:off x="4855464" y="2029968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Jul 2026</a:t>
            </a:r>
            <a:endParaRPr lang="en-US" sz="950" dirty="0"/>
          </a:p>
        </p:txBody>
      </p:sp>
      <p:sp>
        <p:nvSpPr>
          <p:cNvPr id="24" name="Text 22"/>
          <p:cNvSpPr/>
          <p:nvPr/>
        </p:nvSpPr>
        <p:spPr>
          <a:xfrm>
            <a:off x="4855464" y="2231136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📁  Large File Transfer Tests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4855464" y="2468880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Demonstrate REN advantages over commercial networks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365760" y="2871216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7" name="Shape 25"/>
          <p:cNvSpPr/>
          <p:nvPr/>
        </p:nvSpPr>
        <p:spPr>
          <a:xfrm>
            <a:off x="365760" y="2871216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28" name="Text 26"/>
          <p:cNvSpPr/>
          <p:nvPr/>
        </p:nvSpPr>
        <p:spPr>
          <a:xfrm>
            <a:off x="512064" y="2926080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Aug / Sept 2026</a:t>
            </a:r>
            <a:endParaRPr lang="en-US" sz="950" dirty="0"/>
          </a:p>
        </p:txBody>
      </p:sp>
      <p:sp>
        <p:nvSpPr>
          <p:cNvPr id="29" name="Text 27"/>
          <p:cNvSpPr/>
          <p:nvPr/>
        </p:nvSpPr>
        <p:spPr>
          <a:xfrm>
            <a:off x="512064" y="3127248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✈️  FUNET Visit to Nepal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512064" y="3364992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Exchange visit including government &amp; stakeholder meetings</a:t>
            </a:r>
            <a:endParaRPr lang="en-US" sz="1100" dirty="0"/>
          </a:p>
        </p:txBody>
      </p:sp>
      <p:sp>
        <p:nvSpPr>
          <p:cNvPr id="31" name="Shape 29"/>
          <p:cNvSpPr/>
          <p:nvPr/>
        </p:nvSpPr>
        <p:spPr>
          <a:xfrm>
            <a:off x="4709160" y="2871216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2" name="Shape 30"/>
          <p:cNvSpPr/>
          <p:nvPr/>
        </p:nvSpPr>
        <p:spPr>
          <a:xfrm>
            <a:off x="4709160" y="2871216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3" name="Text 31"/>
          <p:cNvSpPr/>
          <p:nvPr/>
        </p:nvSpPr>
        <p:spPr>
          <a:xfrm>
            <a:off x="4855464" y="2926080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Aug 2026</a:t>
            </a:r>
            <a:endParaRPr lang="en-US" sz="950" dirty="0"/>
          </a:p>
        </p:txBody>
      </p:sp>
      <p:sp>
        <p:nvSpPr>
          <p:cNvPr id="34" name="Text 32"/>
          <p:cNvSpPr/>
          <p:nvPr/>
        </p:nvSpPr>
        <p:spPr>
          <a:xfrm>
            <a:off x="4855464" y="3127248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📝  Awareness Materials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4855464" y="3364992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Finalize joint presentation &amp; NREN introductory video</a:t>
            </a:r>
            <a:endParaRPr lang="en-US" sz="1100" dirty="0"/>
          </a:p>
        </p:txBody>
      </p:sp>
      <p:sp>
        <p:nvSpPr>
          <p:cNvPr id="36" name="Shape 34"/>
          <p:cNvSpPr/>
          <p:nvPr/>
        </p:nvSpPr>
        <p:spPr>
          <a:xfrm>
            <a:off x="365760" y="3767328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7" name="Shape 35"/>
          <p:cNvSpPr/>
          <p:nvPr/>
        </p:nvSpPr>
        <p:spPr>
          <a:xfrm>
            <a:off x="365760" y="3767328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38" name="Text 36"/>
          <p:cNvSpPr/>
          <p:nvPr/>
        </p:nvSpPr>
        <p:spPr>
          <a:xfrm>
            <a:off x="512064" y="3822192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Ongoing</a:t>
            </a:r>
            <a:endParaRPr lang="en-US" sz="950" dirty="0"/>
          </a:p>
        </p:txBody>
      </p:sp>
      <p:sp>
        <p:nvSpPr>
          <p:cNvPr id="39" name="Text 37"/>
          <p:cNvSpPr/>
          <p:nvPr/>
        </p:nvSpPr>
        <p:spPr>
          <a:xfrm>
            <a:off x="512064" y="4023360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🔄  Weekly Collaboration</a:t>
            </a:r>
            <a:endParaRPr lang="en-US" sz="1300" dirty="0"/>
          </a:p>
        </p:txBody>
      </p:sp>
      <p:sp>
        <p:nvSpPr>
          <p:cNvPr id="40" name="Text 38"/>
          <p:cNvSpPr/>
          <p:nvPr/>
        </p:nvSpPr>
        <p:spPr>
          <a:xfrm>
            <a:off x="512064" y="4261104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Continue Thursday meetings; share results via GÉANT &amp; APAN62</a:t>
            </a:r>
            <a:endParaRPr lang="en-US" sz="1100" dirty="0"/>
          </a:p>
        </p:txBody>
      </p:sp>
      <p:sp>
        <p:nvSpPr>
          <p:cNvPr id="41" name="Shape 39"/>
          <p:cNvSpPr/>
          <p:nvPr/>
        </p:nvSpPr>
        <p:spPr>
          <a:xfrm>
            <a:off x="4709160" y="3767328"/>
            <a:ext cx="4160520" cy="749808"/>
          </a:xfrm>
          <a:prstGeom prst="rect">
            <a:avLst/>
          </a:prstGeom>
          <a:solidFill>
            <a:srgbClr val="FFFFFF">
              <a:alpha val="8000"/>
            </a:srgbClr>
          </a:solidFill>
          <a:ln w="12700">
            <a:solidFill>
              <a:srgbClr val="3399AA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2" name="Shape 40"/>
          <p:cNvSpPr/>
          <p:nvPr/>
        </p:nvSpPr>
        <p:spPr>
          <a:xfrm>
            <a:off x="4709160" y="3767328"/>
            <a:ext cx="64008" cy="749808"/>
          </a:xfrm>
          <a:prstGeom prst="rect">
            <a:avLst/>
          </a:prstGeom>
          <a:solidFill>
            <a:srgbClr val="006778"/>
          </a:solidFill>
          <a:ln w="12700">
            <a:solidFill>
              <a:srgbClr val="006778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3" name="Text 41"/>
          <p:cNvSpPr/>
          <p:nvPr/>
        </p:nvSpPr>
        <p:spPr>
          <a:xfrm>
            <a:off x="4855464" y="3822192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3399AA"/>
                </a:solidFill>
              </a:rPr>
              <a:t>September 2026</a:t>
            </a:r>
            <a:endParaRPr lang="en-US" sz="950" dirty="0"/>
          </a:p>
        </p:txBody>
      </p:sp>
      <p:sp>
        <p:nvSpPr>
          <p:cNvPr id="44" name="Text 42"/>
          <p:cNvSpPr/>
          <p:nvPr/>
        </p:nvSpPr>
        <p:spPr>
          <a:xfrm>
            <a:off x="4855464" y="4023360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</a:rPr>
              <a:t>📋  Final Report</a:t>
            </a:r>
            <a:endParaRPr lang="en-US" sz="1300" dirty="0"/>
          </a:p>
        </p:txBody>
      </p:sp>
      <p:sp>
        <p:nvSpPr>
          <p:cNvPr id="45" name="Text 43"/>
          <p:cNvSpPr/>
          <p:nvPr/>
        </p:nvSpPr>
        <p:spPr>
          <a:xfrm>
            <a:off x="4855464" y="4261104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0C4D4"/>
                </a:solidFill>
              </a:rPr>
              <a:t>Draft, review &amp; submit final project report to GÉANT</a:t>
            </a:r>
            <a:endParaRPr lang="en-US" sz="1100" dirty="0"/>
          </a:p>
        </p:txBody>
      </p:sp>
      <p:sp>
        <p:nvSpPr>
          <p:cNvPr id="46" name="Shape 44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C2340"/>
          </a:solidFill>
          <a:ln w="12700">
            <a:solidFill>
              <a:srgbClr val="0C2340"/>
            </a:solidFill>
            <a:prstDash val="solid"/>
          </a:ln>
        </p:spPr>
        <p:txBody>
          <a:bodyPr/>
          <a:lstStyle/>
          <a:p>
            <a:endParaRPr lang="en-NP"/>
          </a:p>
        </p:txBody>
      </p:sp>
      <p:sp>
        <p:nvSpPr>
          <p:cNvPr id="49" name="Text 45"/>
          <p:cNvSpPr/>
          <p:nvPr/>
        </p:nvSpPr>
        <p:spPr>
          <a:xfrm>
            <a:off x="0" y="4956048"/>
            <a:ext cx="8961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7A9AB0"/>
                </a:solidFill>
              </a:rPr>
              <a:t>GÉANT Twinning · TNC26 · Helsinki · 09 June 2026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922</Words>
  <Application>Microsoft Macintosh PowerPoint</Application>
  <PresentationFormat>On-screen Show (16:9)</PresentationFormat>
  <Paragraphs>217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Georgia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GÉANT Twinning: NREN Nepal &amp; CSC/FUNET — TNC26</dc:title>
  <dc:subject>PptxGenJS Presentation</dc:subject>
  <dc:creator>PptxGenJS</dc:creator>
  <cp:lastModifiedBy>Rajan</cp:lastModifiedBy>
  <cp:revision>6</cp:revision>
  <dcterms:created xsi:type="dcterms:W3CDTF">2026-06-03T09:12:22Z</dcterms:created>
  <dcterms:modified xsi:type="dcterms:W3CDTF">2026-06-03T21:12:47Z</dcterms:modified>
</cp:coreProperties>
</file>