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3"/>
  </p:notesMasterIdLst>
  <p:sldIdLst>
    <p:sldId id="305" r:id="rId6"/>
    <p:sldId id="303" r:id="rId7"/>
    <p:sldId id="309" r:id="rId8"/>
    <p:sldId id="306" r:id="rId9"/>
    <p:sldId id="307" r:id="rId10"/>
    <p:sldId id="308" r:id="rId11"/>
    <p:sldId id="304" r:id="rId1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05D"/>
    <a:srgbClr val="037C3F"/>
    <a:srgbClr val="20649A"/>
    <a:srgbClr val="42AF8E"/>
    <a:srgbClr val="8DB8D9"/>
    <a:srgbClr val="9DCFF5"/>
    <a:srgbClr val="B7C6D2"/>
    <a:srgbClr val="D1E3EF"/>
    <a:srgbClr val="F0E888"/>
    <a:srgbClr val="FA9E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9" autoAdjust="0"/>
    <p:restoredTop sz="90287" autoAdjust="0"/>
  </p:normalViewPr>
  <p:slideViewPr>
    <p:cSldViewPr snapToGrid="0">
      <p:cViewPr varScale="1">
        <p:scale>
          <a:sx n="117" d="100"/>
          <a:sy n="117" d="100"/>
        </p:scale>
        <p:origin x="610" y="67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D8A83-A817-41E3-A602-3B517E18334E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110B-1C27-4A5B-8007-E6BF4BB6C5F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726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What makes a Twinning partnership truly successful, and how do we sustain its impact beyond the formal project period?</a:t>
            </a:r>
          </a:p>
          <a:p>
            <a:endParaRPr lang="en-GB" dirty="0"/>
          </a:p>
          <a:p>
            <a:r>
              <a:rPr lang="en-GB" dirty="0"/>
              <a:t>How can we strengthen cooperation and knowledge exchange across regions to accelerate NREN development worldwide?</a:t>
            </a:r>
          </a:p>
          <a:p>
            <a:endParaRPr lang="en-GB" dirty="0"/>
          </a:p>
          <a:p>
            <a:r>
              <a:rPr lang="en-GB" dirty="0"/>
              <a:t>Which capabilities are most important for NRENs to develop today, and how can Twinning help accelerate that journey?</a:t>
            </a:r>
          </a:p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BC110B-1C27-4A5B-8007-E6BF4BB6C5F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661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BC110B-1C27-4A5B-8007-E6BF4BB6C5F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473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CD915A-38F9-76AB-8D4A-B5098C4F7ADA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D1E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olorful pattern with different designs&#10;&#10;Description automatically generated with medium confidence">
            <a:extLst>
              <a:ext uri="{FF2B5EF4-FFF2-40B4-BE49-F238E27FC236}">
                <a16:creationId xmlns:a16="http://schemas.microsoft.com/office/drawing/2014/main" id="{54D45984-3213-35B0-C278-58BBA5EB60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12" y="672802"/>
            <a:ext cx="5450987" cy="3507308"/>
          </a:xfrm>
          <a:prstGeom prst="rect">
            <a:avLst/>
          </a:prstGeom>
        </p:spPr>
      </p:pic>
      <p:sp>
        <p:nvSpPr>
          <p:cNvPr id="1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601" y="2664196"/>
            <a:ext cx="3272155" cy="237388"/>
          </a:xfrm>
        </p:spPr>
        <p:txBody>
          <a:bodyPr>
            <a:noAutofit/>
          </a:bodyPr>
          <a:lstStyle>
            <a:lvl1pPr marL="0" indent="0">
              <a:buNone/>
              <a:defRPr sz="1600" b="1" baseline="0">
                <a:solidFill>
                  <a:srgbClr val="037C3F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9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460602" y="1696763"/>
            <a:ext cx="4336866" cy="381445"/>
          </a:xfrm>
        </p:spPr>
        <p:txBody>
          <a:bodyPr wrap="square" anchor="ctr">
            <a:noAutofit/>
          </a:bodyPr>
          <a:lstStyle>
            <a:lvl1pPr marL="0" indent="0">
              <a:lnSpc>
                <a:spcPct val="150000"/>
              </a:lnSpc>
              <a:buNone/>
              <a:defRPr sz="1800" b="0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0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466907" y="591750"/>
            <a:ext cx="4330561" cy="1006505"/>
          </a:xfrm>
        </p:spPr>
        <p:txBody>
          <a:bodyPr wrap="square">
            <a:noAutofit/>
          </a:bodyPr>
          <a:lstStyle>
            <a:lvl1pPr marL="0" indent="0">
              <a:lnSpc>
                <a:spcPts val="3700"/>
              </a:lnSpc>
              <a:spcBef>
                <a:spcPts val="0"/>
              </a:spcBef>
              <a:buNone/>
              <a:defRPr sz="3600" b="1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0601" y="2967104"/>
            <a:ext cx="3272155" cy="229228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400" b="1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Location</a:t>
            </a:r>
            <a:endParaRPr lang="en-GB" dirty="0"/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18" hasCustomPrompt="1"/>
          </p:nvPr>
        </p:nvSpPr>
        <p:spPr>
          <a:xfrm>
            <a:off x="460601" y="3180171"/>
            <a:ext cx="3272155" cy="23738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0"/>
              </a:spcBef>
              <a:buNone/>
              <a:defRPr sz="1400">
                <a:solidFill>
                  <a:srgbClr val="1C305D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Date</a:t>
            </a:r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ED89356-A99C-0128-C97C-A9C0DE1A1246}"/>
              </a:ext>
            </a:extLst>
          </p:cNvPr>
          <p:cNvSpPr/>
          <p:nvPr userDrawn="1"/>
        </p:nvSpPr>
        <p:spPr>
          <a:xfrm>
            <a:off x="0" y="4176990"/>
            <a:ext cx="9143999" cy="966510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2" name="Picture 31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A81CC32-1404-B236-829C-9767BE5F73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3" y="4556393"/>
            <a:ext cx="969200" cy="206456"/>
          </a:xfrm>
          <a:prstGeom prst="rect">
            <a:avLst/>
          </a:prstGeom>
        </p:spPr>
      </p:pic>
      <p:pic>
        <p:nvPicPr>
          <p:cNvPr id="36" name="Picture 35" descr="A black and white logo&#10;&#10;Description automatically generated">
            <a:extLst>
              <a:ext uri="{FF2B5EF4-FFF2-40B4-BE49-F238E27FC236}">
                <a16:creationId xmlns:a16="http://schemas.microsoft.com/office/drawing/2014/main" id="{8F569FCD-16F8-FB2A-B150-0AD701006D7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460601" y="4471738"/>
            <a:ext cx="1082250" cy="3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422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47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01" y="964417"/>
            <a:ext cx="8439238" cy="3357062"/>
          </a:xfrm>
        </p:spPr>
        <p:txBody>
          <a:bodyPr/>
          <a:lstStyle>
            <a:lvl1pPr>
              <a:defRPr sz="18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400"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3pPr>
            <a:lvl4pPr>
              <a:defRPr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4pPr>
            <a:lvl5pPr>
              <a:defRPr>
                <a:solidFill>
                  <a:srgbClr val="1C2C4F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6A8FE16-D059-EE45-A0EF-28AC78058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730188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09B77-3BA4-BCF3-6CA1-68C8CEC6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3993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60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478242A-115F-FAAB-3C19-C8B609AB6C4B}"/>
              </a:ext>
            </a:extLst>
          </p:cNvPr>
          <p:cNvSpPr/>
          <p:nvPr userDrawn="1"/>
        </p:nvSpPr>
        <p:spPr>
          <a:xfrm>
            <a:off x="0" y="4468536"/>
            <a:ext cx="9144000" cy="6958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0407AF-12A6-62EC-ABC1-4EA3D4D52CB5}"/>
              </a:ext>
            </a:extLst>
          </p:cNvPr>
          <p:cNvSpPr/>
          <p:nvPr userDrawn="1"/>
        </p:nvSpPr>
        <p:spPr>
          <a:xfrm>
            <a:off x="0" y="4752968"/>
            <a:ext cx="9144000" cy="415027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01" y="964417"/>
            <a:ext cx="8439238" cy="3601320"/>
          </a:xfrm>
        </p:spPr>
        <p:txBody>
          <a:bodyPr/>
          <a:lstStyle>
            <a:lvl1pPr>
              <a:defRPr sz="18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2pPr>
            <a:lvl3pPr>
              <a:defRPr sz="14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200"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4pPr>
            <a:lvl5pPr>
              <a:defRPr>
                <a:solidFill>
                  <a:srgbClr val="1C305D"/>
                </a:solidFill>
                <a:latin typeface="+mn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D09B77-3BA4-BCF3-6CA1-68C8CEC6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37C3F"/>
                </a:solidFill>
                <a:latin typeface="+mn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6A8FE16-D059-EE45-A0EF-28AC780580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732039" y="4825515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‹Nr.›</a:t>
            </a:fld>
            <a:endParaRPr lang="en-GB" dirty="0"/>
          </a:p>
        </p:txBody>
      </p: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6A479726-8A81-FDC6-43A3-60187EA6B4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350201" y="4824412"/>
            <a:ext cx="819086" cy="2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126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5B780C-839C-6572-D60E-630924414E0D}"/>
              </a:ext>
            </a:extLst>
          </p:cNvPr>
          <p:cNvSpPr/>
          <p:nvPr userDrawn="1"/>
        </p:nvSpPr>
        <p:spPr>
          <a:xfrm>
            <a:off x="0" y="0"/>
            <a:ext cx="9143999" cy="5149763"/>
          </a:xfrm>
          <a:prstGeom prst="rect">
            <a:avLst/>
          </a:prstGeom>
          <a:solidFill>
            <a:srgbClr val="D1E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colorful pattern with different designs&#10;&#10;Description automatically generated with medium confidence">
            <a:extLst>
              <a:ext uri="{FF2B5EF4-FFF2-40B4-BE49-F238E27FC236}">
                <a16:creationId xmlns:a16="http://schemas.microsoft.com/office/drawing/2014/main" id="{BCAE078B-2440-A479-DCE2-4BA7FC0B1B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3012" y="672802"/>
            <a:ext cx="5450987" cy="350730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D3FC31D-BADF-ABB1-084A-FE92AB0256BB}"/>
              </a:ext>
            </a:extLst>
          </p:cNvPr>
          <p:cNvSpPr/>
          <p:nvPr userDrawn="1"/>
        </p:nvSpPr>
        <p:spPr>
          <a:xfrm>
            <a:off x="-2" y="4176990"/>
            <a:ext cx="9144001" cy="966510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BE680B11-5812-E3B8-498E-280E46B41C6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53" y="4556393"/>
            <a:ext cx="969200" cy="206456"/>
          </a:xfrm>
          <a:prstGeom prst="rect">
            <a:avLst/>
          </a:prstGeom>
        </p:spPr>
      </p:pic>
      <p:pic>
        <p:nvPicPr>
          <p:cNvPr id="4" name="Picture 3" descr="A black and white logo&#10;&#10;Description automatically generated">
            <a:extLst>
              <a:ext uri="{FF2B5EF4-FFF2-40B4-BE49-F238E27FC236}">
                <a16:creationId xmlns:a16="http://schemas.microsoft.com/office/drawing/2014/main" id="{763B2D0C-1F91-68C4-470B-3224F289617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460601" y="4471738"/>
            <a:ext cx="1082250" cy="343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516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47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ACE6C16-BE54-BB91-34B0-F8CE4FB37063}"/>
              </a:ext>
            </a:extLst>
          </p:cNvPr>
          <p:cNvSpPr/>
          <p:nvPr userDrawn="1"/>
        </p:nvSpPr>
        <p:spPr>
          <a:xfrm>
            <a:off x="0" y="4503107"/>
            <a:ext cx="9144000" cy="646112"/>
          </a:xfrm>
          <a:prstGeom prst="rect">
            <a:avLst/>
          </a:prstGeom>
          <a:solidFill>
            <a:srgbClr val="2064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201" y="131562"/>
            <a:ext cx="8439238" cy="6958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201" y="964414"/>
            <a:ext cx="8439238" cy="3306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Slide Number Placeholder 4">
            <a:extLst>
              <a:ext uri="{FF2B5EF4-FFF2-40B4-BE49-F238E27FC236}">
                <a16:creationId xmlns:a16="http://schemas.microsoft.com/office/drawing/2014/main" id="{271CF10B-5905-E541-B922-641440E09C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96385" y="4725555"/>
            <a:ext cx="893053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rgbClr val="B4E9E2"/>
                </a:solidFill>
              </a:defRPr>
            </a:lvl1pPr>
          </a:lstStyle>
          <a:p>
            <a:fld id="{9E7CA0F2-EE66-4F60-8C00-E0BE38E7AEC5}" type="slidenum">
              <a:rPr lang="en-GB" smtClean="0"/>
              <a:pPr/>
              <a:t>‹Nr.›</a:t>
            </a:fld>
            <a:endParaRPr lang="en-GB" dirty="0"/>
          </a:p>
        </p:txBody>
      </p: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220E559A-74EA-36CC-6436-1E829EF2DD3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45"/>
          <a:stretch/>
        </p:blipFill>
        <p:spPr>
          <a:xfrm>
            <a:off x="350201" y="4696357"/>
            <a:ext cx="819086" cy="259611"/>
          </a:xfrm>
          <a:prstGeom prst="rect">
            <a:avLst/>
          </a:prstGeom>
        </p:spPr>
      </p:pic>
      <p:pic>
        <p:nvPicPr>
          <p:cNvPr id="12" name="Picture 11" descr="A colorful bird and a bird&#10;&#10;Description automatically generated with medium confidence">
            <a:extLst>
              <a:ext uri="{FF2B5EF4-FFF2-40B4-BE49-F238E27FC236}">
                <a16:creationId xmlns:a16="http://schemas.microsoft.com/office/drawing/2014/main" id="{2A339A96-933A-D718-9ECF-63B0F63F2AB9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7145" y="4554915"/>
            <a:ext cx="3670126" cy="594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3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63" r:id="rId3"/>
    <p:sldLayoutId id="2147483661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037C3F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1C305D"/>
          </a:solidFill>
          <a:latin typeface="+mn-lt"/>
          <a:ea typeface="Verdana" panose="020B0604030504040204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geant.org/x/igA2L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hyperlink" Target="https://connect.geant.org/tag/twinning-programme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627B2D-CE81-EFFA-B2CA-8A60AD1F55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0601" y="2698358"/>
            <a:ext cx="5247868" cy="237388"/>
          </a:xfrm>
        </p:spPr>
        <p:txBody>
          <a:bodyPr/>
          <a:lstStyle/>
          <a:p>
            <a:r>
              <a:rPr lang="en-US" sz="1400" dirty="0"/>
              <a:t>Leonie Schäfer (DFN) - </a:t>
            </a:r>
            <a:r>
              <a:rPr lang="en-GB" sz="1400" dirty="0"/>
              <a:t>GÉANT Twinning Programme Chair</a:t>
            </a: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FB4E49B-95DE-4134-2E99-8FC079023B2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EEF0C68-50D4-7D79-8F6D-909A326903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6907" y="591750"/>
            <a:ext cx="6017020" cy="1006505"/>
          </a:xfrm>
        </p:spPr>
        <p:txBody>
          <a:bodyPr/>
          <a:lstStyle/>
          <a:p>
            <a:r>
              <a:rPr lang="en-US" sz="2400" dirty="0"/>
              <a:t>Twinning for Impact: Building Partnerships Across the Global NREN Community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BC0655-5C96-7997-0418-B8F0E616D5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Community Hub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1917DB0-4ADF-F23A-6EBE-AEA40E0031C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9 June 2026</a:t>
            </a:r>
          </a:p>
        </p:txBody>
      </p:sp>
    </p:spTree>
    <p:extLst>
      <p:ext uri="{BB962C8B-B14F-4D97-AF65-F5344CB8AC3E}">
        <p14:creationId xmlns:p14="http://schemas.microsoft.com/office/powerpoint/2010/main" val="175332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53359F-F231-6DA6-A6CB-3A48F0506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Collaboration between peers, </a:t>
            </a:r>
            <a:r>
              <a:rPr lang="en-GB" dirty="0"/>
              <a:t>not a teacher–student relationship</a:t>
            </a:r>
            <a:endParaRPr lang="en-US" dirty="0"/>
          </a:p>
          <a:p>
            <a:r>
              <a:rPr lang="en-US" dirty="0"/>
              <a:t>Joint projects</a:t>
            </a:r>
          </a:p>
          <a:p>
            <a:r>
              <a:rPr lang="en-US" dirty="0"/>
              <a:t>Exchange visits</a:t>
            </a:r>
          </a:p>
          <a:p>
            <a:r>
              <a:rPr lang="en-US" dirty="0"/>
              <a:t>Tangible Outcomes</a:t>
            </a:r>
          </a:p>
          <a:p>
            <a:r>
              <a:rPr lang="en-US" dirty="0"/>
              <a:t>Long-term partnerships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7AEC4B-5D81-E559-1300-078721AEB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8E9FEAB-52C2-294E-9837-BB5ADC8BA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Twinning?</a:t>
            </a:r>
          </a:p>
        </p:txBody>
      </p:sp>
    </p:spTree>
    <p:extLst>
      <p:ext uri="{BB962C8B-B14F-4D97-AF65-F5344CB8AC3E}">
        <p14:creationId xmlns:p14="http://schemas.microsoft.com/office/powerpoint/2010/main" val="3859676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E8B8AF3-945C-473E-9C50-9B48C19EF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Nepal (NREN) + </a:t>
            </a:r>
            <a:r>
              <a:rPr lang="de-DE" dirty="0" err="1"/>
              <a:t>Finland</a:t>
            </a:r>
            <a:r>
              <a:rPr lang="de-DE" dirty="0"/>
              <a:t> (CSC / FUNET)</a:t>
            </a:r>
          </a:p>
          <a:p>
            <a:r>
              <a:rPr lang="de-DE" dirty="0"/>
              <a:t>Current Twinning Project</a:t>
            </a:r>
          </a:p>
          <a:p>
            <a:r>
              <a:rPr lang="de-DE" dirty="0" err="1"/>
              <a:t>Lessons</a:t>
            </a:r>
            <a:r>
              <a:rPr lang="de-DE" dirty="0"/>
              <a:t> learned and </a:t>
            </a:r>
            <a:r>
              <a:rPr lang="de-DE" dirty="0" err="1"/>
              <a:t>outcomes</a:t>
            </a:r>
            <a:endParaRPr lang="en-GB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2AFDC40-3583-4988-BB75-810B2359F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C1E25943-1178-443D-A320-6B4BDC9B8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Twinning in Action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905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30499C2E-21F0-47EE-8C75-DA4C69FC9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EUMEDplus</a:t>
            </a:r>
            <a:endParaRPr lang="de-DE" dirty="0"/>
          </a:p>
          <a:p>
            <a:r>
              <a:rPr lang="de-DE" dirty="0" err="1"/>
              <a:t>Asi@Connect</a:t>
            </a:r>
            <a:endParaRPr lang="de-DE" dirty="0"/>
          </a:p>
          <a:p>
            <a:r>
              <a:rPr lang="de-DE" dirty="0" err="1"/>
              <a:t>Bangladesh</a:t>
            </a:r>
            <a:r>
              <a:rPr lang="de-DE" dirty="0"/>
              <a:t> (</a:t>
            </a:r>
            <a:r>
              <a:rPr lang="de-DE" dirty="0" err="1"/>
              <a:t>BdREN</a:t>
            </a:r>
            <a:r>
              <a:rPr lang="de-DE" dirty="0"/>
              <a:t>)</a:t>
            </a:r>
            <a:endParaRPr lang="en-GB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F753AB59-029A-446F-8074-1C271E9B8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B2F0729-E03D-4DD3-BF70-886879691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Global </a:t>
            </a:r>
            <a:r>
              <a:rPr lang="de-DE" dirty="0" err="1"/>
              <a:t>Perspectives</a:t>
            </a:r>
            <a:r>
              <a:rPr lang="de-DE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5332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13F944C8-301B-4E5D-8A32-A31C40545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What should the next generation of NREN Twinning look like?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100CCA6A-E1E5-42DF-9AA8-9966D1696C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C19EF5B6-21BC-4D19-9569-271BB0428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Question </a:t>
            </a:r>
            <a:r>
              <a:rPr lang="de-DE" dirty="0" err="1"/>
              <a:t>for</a:t>
            </a:r>
            <a:r>
              <a:rPr lang="de-DE" dirty="0"/>
              <a:t> Discussion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3543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137BD8-E637-7B0C-CE05-E0A19134D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2026 Opportunities: </a:t>
            </a:r>
            <a:r>
              <a:rPr lang="en-GB" dirty="0"/>
              <a:t>One opening still available! </a:t>
            </a:r>
            <a:br>
              <a:rPr lang="en-GB" dirty="0"/>
            </a:br>
            <a:r>
              <a:rPr lang="en-GB" dirty="0"/>
              <a:t>We are operating a rolling submission scheme for the remainder of the year.</a:t>
            </a:r>
          </a:p>
          <a:p>
            <a:pPr marL="0" indent="0">
              <a:buNone/>
            </a:pP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2027 Planning:</a:t>
            </a:r>
            <a:r>
              <a:rPr lang="en-GB" dirty="0"/>
              <a:t> * </a:t>
            </a:r>
            <a:r>
              <a:rPr lang="en-GB" b="1" dirty="0"/>
              <a:t>Submission Deadline:</a:t>
            </a:r>
            <a:r>
              <a:rPr lang="en-GB" dirty="0"/>
              <a:t> End of October 2026.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Project Start:</a:t>
            </a:r>
            <a:r>
              <a:rPr lang="en-GB" dirty="0"/>
              <a:t> January 2027.</a:t>
            </a:r>
          </a:p>
          <a:p>
            <a:endParaRPr lang="en-US" dirty="0"/>
          </a:p>
          <a:p>
            <a:r>
              <a:rPr lang="en-US" dirty="0"/>
              <a:t>Visit our Wiki: </a:t>
            </a:r>
            <a:r>
              <a:rPr lang="en-US" sz="1800" dirty="0">
                <a:hlinkClick r:id="rId3"/>
              </a:rPr>
              <a:t>https://wiki.geant.org/x/igA2Lg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endParaRPr lang="en-GB" sz="1800" dirty="0"/>
          </a:p>
          <a:p>
            <a:r>
              <a:rPr lang="en-US" dirty="0"/>
              <a:t>Follow us on CONNECT: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>
                <a:hlinkClick r:id="rId4"/>
              </a:rPr>
              <a:t>https://connect.geant.org/tag/twinning-programme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DDE867-D5D1-9AA4-506C-C9A07281F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involved 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F0ED6-F0FB-EA81-6405-4B3FE7DEFA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E7CA0F2-EE66-4F60-8C00-E0BE38E7AEC5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642DAFB-E2C8-4E1A-8447-9675BB85A5C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61150" y="2672660"/>
            <a:ext cx="1419408" cy="1419408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868A1382-AA92-4F6E-AEF7-198FFBA69B8E}"/>
              </a:ext>
            </a:extLst>
          </p:cNvPr>
          <p:cNvSpPr txBox="1"/>
          <p:nvPr/>
        </p:nvSpPr>
        <p:spPr>
          <a:xfrm>
            <a:off x="6961150" y="4092068"/>
            <a:ext cx="14921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Scan to go to the GÉANT Twinning Wiki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1BC8EAE-0A22-4B30-A4B3-A8F4407C014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1150" y="286087"/>
            <a:ext cx="1283560" cy="837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241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43B8BB45-E3F1-32ED-85AB-7EE6933C41C3}"/>
              </a:ext>
            </a:extLst>
          </p:cNvPr>
          <p:cNvSpPr txBox="1">
            <a:spLocks/>
          </p:cNvSpPr>
          <p:nvPr/>
        </p:nvSpPr>
        <p:spPr>
          <a:xfrm>
            <a:off x="448092" y="1405656"/>
            <a:ext cx="5793498" cy="426330"/>
          </a:xfrm>
          <a:prstGeom prst="rect">
            <a:avLst/>
          </a:prstGeom>
        </p:spPr>
        <p:txBody>
          <a:bodyPr anchor="ctr"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37C3F"/>
                </a:solidFill>
                <a:latin typeface="+mn-lt"/>
              </a:rPr>
              <a:t>Any questions?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45F73542-302F-E941-8625-6F10E4188B6E}"/>
              </a:ext>
            </a:extLst>
          </p:cNvPr>
          <p:cNvSpPr txBox="1">
            <a:spLocks/>
          </p:cNvSpPr>
          <p:nvPr/>
        </p:nvSpPr>
        <p:spPr>
          <a:xfrm>
            <a:off x="392390" y="793291"/>
            <a:ext cx="5981102" cy="765524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41414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1C305D"/>
                </a:solidFill>
                <a:latin typeface="+mn-lt"/>
              </a:rPr>
              <a:t>Thank you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F5BAE8E-0358-9233-9689-1375818E8E29}"/>
              </a:ext>
            </a:extLst>
          </p:cNvPr>
          <p:cNvSpPr txBox="1">
            <a:spLocks/>
          </p:cNvSpPr>
          <p:nvPr/>
        </p:nvSpPr>
        <p:spPr>
          <a:xfrm>
            <a:off x="448092" y="2016878"/>
            <a:ext cx="3795964" cy="26312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400" b="0" kern="1200" baseline="0">
                <a:solidFill>
                  <a:srgbClr val="E3B4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kern="1200">
                <a:solidFill>
                  <a:srgbClr val="18355E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800" dirty="0">
                <a:solidFill>
                  <a:srgbClr val="1C305D"/>
                </a:solidFill>
                <a:latin typeface="+mn-lt"/>
              </a:rPr>
              <a:t>s</a:t>
            </a:r>
            <a:r>
              <a:rPr lang="en-GB" sz="1800" dirty="0">
                <a:solidFill>
                  <a:srgbClr val="1C305D"/>
                </a:solidFill>
                <a:latin typeface="+mn-lt"/>
              </a:rPr>
              <a:t>chaefer@dfn.de</a:t>
            </a:r>
          </a:p>
        </p:txBody>
      </p:sp>
    </p:spTree>
    <p:extLst>
      <p:ext uri="{BB962C8B-B14F-4D97-AF65-F5344CB8AC3E}">
        <p14:creationId xmlns:p14="http://schemas.microsoft.com/office/powerpoint/2010/main" val="1659775891"/>
      </p:ext>
    </p:extLst>
  </p:cSld>
  <p:clrMapOvr>
    <a:masterClrMapping/>
  </p:clrMapOvr>
</p:sld>
</file>

<file path=ppt/theme/theme1.xml><?xml version="1.0" encoding="utf-8"?>
<a:theme xmlns:a="http://schemas.openxmlformats.org/drawingml/2006/main" name="GEANT Associ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0D0992E-CCCF-45DB-AB26-A4F50B75E4D6}" vid="{C2252C9B-28CB-4431-8278-C26B15A769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C14C35B6BD02428EFDFCF6B38DCCFF" ma:contentTypeVersion="3" ma:contentTypeDescription="Create a new document." ma:contentTypeScope="" ma:versionID="cb80918fe4a605eb18370ba55c5d957b">
  <xsd:schema xmlns:xsd="http://www.w3.org/2001/XMLSchema" xmlns:xs="http://www.w3.org/2001/XMLSchema" xmlns:p="http://schemas.microsoft.com/office/2006/metadata/properties" xmlns:ns1="http://schemas.microsoft.com/sharepoint/v3" xmlns:ns2="e7019c98-23ef-46f8-8434-cfd3a3bc7393" targetNamespace="http://schemas.microsoft.com/office/2006/metadata/properties" ma:root="true" ma:fieldsID="19d4d48c21c094bbdb8e7cf95f595ca6" ns1:_="" ns2:_="">
    <xsd:import namespace="http://schemas.microsoft.com/sharepoint/v3"/>
    <xsd:import namespace="e7019c98-23ef-46f8-8434-cfd3a3bc739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9c98-23ef-46f8-8434-cfd3a3bc7393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10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e7019c98-23ef-46f8-8434-cfd3a3bc7393">GN4PROJ-13-16</_dlc_DocId>
    <_dlc_DocIdUrl xmlns="e7019c98-23ef-46f8-8434-cfd3a3bc7393">
      <Url>https://intranet.geant.org/help-and-support/_layouts/15/DocIdRedir.aspx?ID=GN4PROJ-13-16</Url>
      <Description>GN4PROJ-13-16</Description>
    </_dlc_DocIdUrl>
  </documentManagement>
</p:properties>
</file>

<file path=customXml/itemProps1.xml><?xml version="1.0" encoding="utf-8"?>
<ds:datastoreItem xmlns:ds="http://schemas.openxmlformats.org/officeDocument/2006/customXml" ds:itemID="{F2E35BE0-4019-4082-B1C6-2E4ACDDEA2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7019c98-23ef-46f8-8434-cfd3a3bc73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4E8D75-8AF6-4906-9862-16846F3CF79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22C07721-32FF-48B6-9D36-E09F4CC3A69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9AA3960-760A-4B61-8C8B-DBF90F37C8C8}">
  <ds:schemaRefs>
    <ds:schemaRef ds:uri="e7019c98-23ef-46f8-8434-cfd3a3bc7393"/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Final GEANT Association template 16 9 widescreen</Template>
  <TotalTime>0</TotalTime>
  <Words>252</Words>
  <Application>Microsoft Office PowerPoint</Application>
  <PresentationFormat>Bildschirmpräsentation (16:9)</PresentationFormat>
  <Paragraphs>46</Paragraphs>
  <Slides>7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GEANT Association</vt:lpstr>
      <vt:lpstr>PowerPoint-Präsentation</vt:lpstr>
      <vt:lpstr>What is Twinning?</vt:lpstr>
      <vt:lpstr>Twinning in Action</vt:lpstr>
      <vt:lpstr>Global Perspectives </vt:lpstr>
      <vt:lpstr>Question for Discussion</vt:lpstr>
      <vt:lpstr>Get involved !</vt:lpstr>
      <vt:lpstr>PowerPoint-Präsentation</vt:lpstr>
    </vt:vector>
  </TitlesOfParts>
  <Company>DANTE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Meyer</dc:creator>
  <cp:keywords/>
  <dc:description>change to funding information Nov 2015</dc:description>
  <cp:lastModifiedBy>Leonie Schäfer</cp:lastModifiedBy>
  <cp:revision>186</cp:revision>
  <dcterms:created xsi:type="dcterms:W3CDTF">2015-04-29T14:13:57Z</dcterms:created>
  <dcterms:modified xsi:type="dcterms:W3CDTF">2026-06-04T10:12:17Z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0x010100EFC14C35B6BD02428EFDFCF6B38DCCFF</vt:lpwstr>
  </property>
  <property fmtid="{D5CDD505-2E9C-101B-9397-08002B2CF9AE}" pid="3" name="_dlc_DocIdItemGuid">
    <vt:lpwstr>44859268-e552-4f71-81b4-ca39bd175d99</vt:lpwstr>
  </property>
</Properties>
</file>