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1236" r:id="rId2"/>
  </p:sldIdLst>
  <p:sldSz cx="12192000" cy="6858000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FF6699"/>
    <a:srgbClr val="FFCC00"/>
    <a:srgbClr val="FF9933"/>
    <a:srgbClr val="000099"/>
    <a:srgbClr val="6600CC"/>
    <a:srgbClr val="000066"/>
    <a:srgbClr val="CC66FF"/>
    <a:srgbClr val="9900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A111915-BE36-4E01-A7E5-04B1672EAD32}" styleName="밝은 스타일 2 - 강조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579" autoAdjust="0"/>
    <p:restoredTop sz="68714" autoAdjust="0"/>
  </p:normalViewPr>
  <p:slideViewPr>
    <p:cSldViewPr snapToGrid="0">
      <p:cViewPr varScale="1">
        <p:scale>
          <a:sx n="102" d="100"/>
          <a:sy n="102" d="100"/>
        </p:scale>
        <p:origin x="13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40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5838" y="1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AEAEFA-CA4A-456B-A7DA-F67DD8450A91}" type="datetimeFigureOut">
              <a:rPr lang="ko-KR" altLang="en-US" smtClean="0"/>
              <a:t>2026-06-03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EFCDAF-C00A-4E7C-94D6-CCEC607B314E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305370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75BF00-A819-4715-9117-5534C6EE331B}" type="datetimeFigureOut">
              <a:rPr lang="ko-KR" altLang="en-US" smtClean="0"/>
              <a:t>2026-06-03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D8450-AFAC-45F3-BA4B-54C50948F8C3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49137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Here is the updated topology map as of 30 April. </a:t>
            </a:r>
          </a:p>
          <a:p>
            <a:r>
              <a:rPr lang="en-US" altLang="ko-KR" dirty="0"/>
              <a:t>There has been a change, which is reflected in the next slide.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CD8450-AFAC-45F3-BA4B-54C50948F8C3}" type="slidenum">
              <a:rPr lang="ko-KR" altLang="en-US" smtClean="0"/>
              <a:t>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7657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jp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7FD8-9BE3-4E53-91C9-3693F4BE108B}" type="datetime1">
              <a:rPr lang="ko-KR" altLang="en-US" smtClean="0"/>
              <a:t>2026-06-03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FE50D-FBF1-442F-98D4-EDBACB62C1AA}" type="slidenum">
              <a:rPr lang="ko-KR" altLang="en-US" smtClean="0"/>
              <a:t>‹#›</a:t>
            </a:fld>
            <a:endParaRPr lang="ko-KR" altLang="en-US" dirty="0"/>
          </a:p>
        </p:txBody>
      </p:sp>
      <p:pic>
        <p:nvPicPr>
          <p:cNvPr id="7" name="내용 개체 틀 3">
            <a:extLst>
              <a:ext uri="{FF2B5EF4-FFF2-40B4-BE49-F238E27FC236}">
                <a16:creationId xmlns:a16="http://schemas.microsoft.com/office/drawing/2014/main" id="{62EFACE7-6C8F-7334-F87B-A6389C03AA3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1" y="0"/>
            <a:ext cx="12192000" cy="6858000"/>
          </a:xfrm>
          <a:prstGeom prst="rect">
            <a:avLst/>
          </a:prstGeom>
        </p:spPr>
      </p:pic>
      <p:grpSp>
        <p:nvGrpSpPr>
          <p:cNvPr id="8" name="그룹 7">
            <a:extLst>
              <a:ext uri="{FF2B5EF4-FFF2-40B4-BE49-F238E27FC236}">
                <a16:creationId xmlns:a16="http://schemas.microsoft.com/office/drawing/2014/main" id="{53318B84-CBF8-6E98-053A-D10CB42F1FFD}"/>
              </a:ext>
            </a:extLst>
          </p:cNvPr>
          <p:cNvGrpSpPr/>
          <p:nvPr userDrawn="1"/>
        </p:nvGrpSpPr>
        <p:grpSpPr>
          <a:xfrm>
            <a:off x="10583167" y="199741"/>
            <a:ext cx="1204549" cy="348556"/>
            <a:chOff x="7804282" y="344406"/>
            <a:chExt cx="4235318" cy="1464082"/>
          </a:xfrm>
        </p:grpSpPr>
        <p:pic>
          <p:nvPicPr>
            <p:cNvPr id="9" name="그림 8" descr="텍스트, 클립아트이(가) 표시된 사진&#10;&#10;자동 생성된 설명">
              <a:extLst>
                <a:ext uri="{FF2B5EF4-FFF2-40B4-BE49-F238E27FC236}">
                  <a16:creationId xmlns:a16="http://schemas.microsoft.com/office/drawing/2014/main" id="{25CA891C-30F6-1237-A43C-E726093E859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07186" y="354203"/>
              <a:ext cx="2532414" cy="1440000"/>
            </a:xfrm>
            <a:prstGeom prst="rect">
              <a:avLst/>
            </a:prstGeom>
          </p:spPr>
        </p:pic>
        <p:pic>
          <p:nvPicPr>
            <p:cNvPr id="10" name="그림 9">
              <a:extLst>
                <a:ext uri="{FF2B5EF4-FFF2-40B4-BE49-F238E27FC236}">
                  <a16:creationId xmlns:a16="http://schemas.microsoft.com/office/drawing/2014/main" id="{A8123BEB-C5EF-5947-90EA-9D44894BD23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alphaModFix/>
            </a:blip>
            <a:stretch>
              <a:fillRect/>
            </a:stretch>
          </p:blipFill>
          <p:spPr>
            <a:xfrm>
              <a:off x="7804282" y="344406"/>
              <a:ext cx="1702904" cy="1464082"/>
            </a:xfrm>
            <a:prstGeom prst="rect">
              <a:avLst/>
            </a:prstGeom>
          </p:spPr>
        </p:pic>
      </p:grpSp>
      <p:pic>
        <p:nvPicPr>
          <p:cNvPr id="11" name="그림 10">
            <a:extLst>
              <a:ext uri="{FF2B5EF4-FFF2-40B4-BE49-F238E27FC236}">
                <a16:creationId xmlns:a16="http://schemas.microsoft.com/office/drawing/2014/main" id="{A75E2CF1-A8B3-F03A-080E-7749F0A7632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99" y="75048"/>
            <a:ext cx="1688224" cy="589723"/>
          </a:xfrm>
          <a:prstGeom prst="rect">
            <a:avLst/>
          </a:prstGeom>
        </p:spPr>
      </p:pic>
      <p:sp>
        <p:nvSpPr>
          <p:cNvPr id="12" name="직사각형 11">
            <a:extLst>
              <a:ext uri="{FF2B5EF4-FFF2-40B4-BE49-F238E27FC236}">
                <a16:creationId xmlns:a16="http://schemas.microsoft.com/office/drawing/2014/main" id="{3ECE2D4A-B277-EF45-3FE6-C5E120DBA981}"/>
              </a:ext>
            </a:extLst>
          </p:cNvPr>
          <p:cNvSpPr/>
          <p:nvPr userDrawn="1"/>
        </p:nvSpPr>
        <p:spPr>
          <a:xfrm>
            <a:off x="0" y="875708"/>
            <a:ext cx="12192000" cy="102192"/>
          </a:xfrm>
          <a:prstGeom prst="rect">
            <a:avLst/>
          </a:prstGeom>
          <a:solidFill>
            <a:srgbClr val="E8314A">
              <a:alpha val="7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7534C2FF-CFD4-B4EB-6C5C-71517666B42C}"/>
              </a:ext>
            </a:extLst>
          </p:cNvPr>
          <p:cNvSpPr/>
          <p:nvPr userDrawn="1"/>
        </p:nvSpPr>
        <p:spPr>
          <a:xfrm>
            <a:off x="0" y="875708"/>
            <a:ext cx="1410586" cy="10219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830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8C884-3C05-4158-804A-8DAD493F7CB7}" type="datetime1">
              <a:rPr lang="ko-KR" altLang="en-US" smtClean="0"/>
              <a:t>2026-06-03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FE50D-FBF1-442F-98D4-EDBACB62C1AA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03562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20FE4-9B25-40B6-BCB2-C2651F1776A4}" type="datetime1">
              <a:rPr lang="ko-KR" altLang="en-US" smtClean="0"/>
              <a:t>2026-06-03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FE50D-FBF1-442F-98D4-EDBACB62C1AA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8375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F9176-49FE-4AC4-AD23-44C45BCCDE12}" type="datetime1">
              <a:rPr lang="ko-KR" altLang="en-US" smtClean="0"/>
              <a:t>2026-06-03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FE50D-FBF1-442F-98D4-EDBACB62C1AA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A890900A-30EE-5AC0-F5D9-8D7AC4CC310B}"/>
              </a:ext>
            </a:extLst>
          </p:cNvPr>
          <p:cNvSpPr/>
          <p:nvPr userDrawn="1"/>
        </p:nvSpPr>
        <p:spPr>
          <a:xfrm>
            <a:off x="0" y="875708"/>
            <a:ext cx="1410586" cy="10219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310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DAF17-9117-48BC-9DD2-B981BE574431}" type="datetime1">
              <a:rPr lang="ko-KR" altLang="en-US" smtClean="0"/>
              <a:t>2026-06-03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FE50D-FBF1-442F-98D4-EDBACB62C1AA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58407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8B7A-E5E4-43B9-BC47-72D3B5DD2423}" type="datetime1">
              <a:rPr lang="ko-KR" altLang="en-US" smtClean="0"/>
              <a:t>2026-06-03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FE50D-FBF1-442F-98D4-EDBACB62C1AA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21440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C065B-64B6-4460-B710-6ED1B0009F21}" type="datetime1">
              <a:rPr lang="ko-KR" altLang="en-US" smtClean="0"/>
              <a:t>2026-06-03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FE50D-FBF1-442F-98D4-EDBACB62C1AA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72112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A8D14-817F-4981-A04B-182BF3A578AD}" type="datetime1">
              <a:rPr lang="ko-KR" altLang="en-US" smtClean="0"/>
              <a:t>2026-06-03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FE50D-FBF1-442F-98D4-EDBACB62C1AA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85880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59B2-3831-4887-993E-DF0C88C8725C}" type="datetime1">
              <a:rPr lang="ko-KR" altLang="en-US" smtClean="0"/>
              <a:t>2026-06-03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FE50D-FBF1-442F-98D4-EDBACB62C1AA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95571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A0E81-576B-4BEE-92F4-A1CBAF8E811C}" type="datetime1">
              <a:rPr lang="ko-KR" altLang="en-US" smtClean="0"/>
              <a:t>2026-06-03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FE50D-FBF1-442F-98D4-EDBACB62C1AA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77832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CD405-F42C-4478-9902-E1D1D2270059}" type="datetime1">
              <a:rPr lang="ko-KR" altLang="en-US" smtClean="0"/>
              <a:t>2026-06-03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FE50D-FBF1-442F-98D4-EDBACB62C1AA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49561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8E7E4E-FDCA-4424-9EAB-59F96A73BF5E}" type="datetime1">
              <a:rPr lang="ko-KR" altLang="en-US" smtClean="0"/>
              <a:t>2026-06-03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1FE50D-FBF1-442F-98D4-EDBACB62C1AA}" type="slidenum">
              <a:rPr lang="ko-KR" altLang="en-US" smtClean="0"/>
              <a:t>‹#›</a:t>
            </a:fld>
            <a:endParaRPr lang="ko-KR" altLang="en-US" dirty="0"/>
          </a:p>
        </p:txBody>
      </p:sp>
      <p:pic>
        <p:nvPicPr>
          <p:cNvPr id="7" name="내용 개체 틀 3">
            <a:extLst>
              <a:ext uri="{FF2B5EF4-FFF2-40B4-BE49-F238E27FC236}">
                <a16:creationId xmlns:a16="http://schemas.microsoft.com/office/drawing/2014/main" id="{398E82B3-70DC-80CE-1238-5437BAE9D1D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1" y="0"/>
            <a:ext cx="12192000" cy="6858000"/>
          </a:xfrm>
          <a:prstGeom prst="rect">
            <a:avLst/>
          </a:prstGeom>
        </p:spPr>
      </p:pic>
      <p:grpSp>
        <p:nvGrpSpPr>
          <p:cNvPr id="8" name="그룹 7">
            <a:extLst>
              <a:ext uri="{FF2B5EF4-FFF2-40B4-BE49-F238E27FC236}">
                <a16:creationId xmlns:a16="http://schemas.microsoft.com/office/drawing/2014/main" id="{8DC9C826-DAFB-2B0C-0DDD-BC74BA7CFCDB}"/>
              </a:ext>
            </a:extLst>
          </p:cNvPr>
          <p:cNvGrpSpPr/>
          <p:nvPr userDrawn="1"/>
        </p:nvGrpSpPr>
        <p:grpSpPr>
          <a:xfrm>
            <a:off x="10623176" y="6261806"/>
            <a:ext cx="855233" cy="270422"/>
            <a:chOff x="7804282" y="344406"/>
            <a:chExt cx="4235318" cy="1464082"/>
          </a:xfrm>
        </p:grpSpPr>
        <p:pic>
          <p:nvPicPr>
            <p:cNvPr id="9" name="그림 8" descr="텍스트, 클립아트이(가) 표시된 사진&#10;&#10;자동 생성된 설명">
              <a:extLst>
                <a:ext uri="{FF2B5EF4-FFF2-40B4-BE49-F238E27FC236}">
                  <a16:creationId xmlns:a16="http://schemas.microsoft.com/office/drawing/2014/main" id="{A768DF7D-B3F8-3114-2DD5-67643D269AF0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07186" y="354203"/>
              <a:ext cx="2532414" cy="1440000"/>
            </a:xfrm>
            <a:prstGeom prst="rect">
              <a:avLst/>
            </a:prstGeom>
          </p:spPr>
        </p:pic>
        <p:pic>
          <p:nvPicPr>
            <p:cNvPr id="10" name="그림 9">
              <a:extLst>
                <a:ext uri="{FF2B5EF4-FFF2-40B4-BE49-F238E27FC236}">
                  <a16:creationId xmlns:a16="http://schemas.microsoft.com/office/drawing/2014/main" id="{1224A671-83C5-A70B-D7C7-B0DB8ED412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alphaModFix/>
            </a:blip>
            <a:stretch>
              <a:fillRect/>
            </a:stretch>
          </p:blipFill>
          <p:spPr>
            <a:xfrm>
              <a:off x="7804282" y="344406"/>
              <a:ext cx="1702904" cy="1464082"/>
            </a:xfrm>
            <a:prstGeom prst="rect">
              <a:avLst/>
            </a:prstGeom>
          </p:spPr>
        </p:pic>
      </p:grpSp>
      <p:pic>
        <p:nvPicPr>
          <p:cNvPr id="11" name="그림 10">
            <a:extLst>
              <a:ext uri="{FF2B5EF4-FFF2-40B4-BE49-F238E27FC236}">
                <a16:creationId xmlns:a16="http://schemas.microsoft.com/office/drawing/2014/main" id="{16789FF2-F337-9687-2AFC-9F6B5B8D381D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6234404"/>
            <a:ext cx="1045258" cy="365125"/>
          </a:xfrm>
          <a:prstGeom prst="rect">
            <a:avLst/>
          </a:prstGeom>
        </p:spPr>
      </p:pic>
      <p:sp>
        <p:nvSpPr>
          <p:cNvPr id="12" name="직사각형 11">
            <a:extLst>
              <a:ext uri="{FF2B5EF4-FFF2-40B4-BE49-F238E27FC236}">
                <a16:creationId xmlns:a16="http://schemas.microsoft.com/office/drawing/2014/main" id="{5BBD0078-C468-3F1D-D839-EAA4E2D014BD}"/>
              </a:ext>
            </a:extLst>
          </p:cNvPr>
          <p:cNvSpPr/>
          <p:nvPr userDrawn="1"/>
        </p:nvSpPr>
        <p:spPr>
          <a:xfrm>
            <a:off x="0" y="875708"/>
            <a:ext cx="12192000" cy="102192"/>
          </a:xfrm>
          <a:prstGeom prst="rect">
            <a:avLst/>
          </a:prstGeom>
          <a:solidFill>
            <a:srgbClr val="E8314A">
              <a:alpha val="7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97B7E152-BE32-E3A0-167A-AA110CF49622}"/>
              </a:ext>
            </a:extLst>
          </p:cNvPr>
          <p:cNvSpPr/>
          <p:nvPr userDrawn="1"/>
        </p:nvSpPr>
        <p:spPr>
          <a:xfrm>
            <a:off x="0" y="875708"/>
            <a:ext cx="1410586" cy="10219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215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슬라이드 번호 개체 틀 1">
            <a:extLst>
              <a:ext uri="{FF2B5EF4-FFF2-40B4-BE49-F238E27FC236}">
                <a16:creationId xmlns:a16="http://schemas.microsoft.com/office/drawing/2014/main" id="{422A43C7-D5B0-C61B-D365-4656D8CA26F0}"/>
              </a:ext>
            </a:extLst>
          </p:cNvPr>
          <p:cNvSpPr txBox="1">
            <a:spLocks/>
          </p:cNvSpPr>
          <p:nvPr/>
        </p:nvSpPr>
        <p:spPr>
          <a:xfrm>
            <a:off x="11619734" y="6593228"/>
            <a:ext cx="459467" cy="377894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1FE50D-FBF1-442F-98D4-EDBACB62C1AA}" type="slidenum">
              <a:rPr lang="ko-KR" alt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pPr algn="r"/>
              <a:t>1</a:t>
            </a:fld>
            <a:endParaRPr lang="ko-KR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F31FE7-10AE-86BE-4373-A87763B8902A}"/>
              </a:ext>
            </a:extLst>
          </p:cNvPr>
          <p:cNvSpPr txBox="1"/>
          <p:nvPr/>
        </p:nvSpPr>
        <p:spPr>
          <a:xfrm>
            <a:off x="0" y="265962"/>
            <a:ext cx="121919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2800" b="1" dirty="0">
                <a:latin typeface="Aptos" panose="020B0004020202020204" pitchFamily="34" charset="0"/>
              </a:rPr>
              <a:t>Asi@Connect NREN Twinning Programme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AFE1695-4CB5-676F-C12D-C00BEBEFC763}"/>
              </a:ext>
            </a:extLst>
          </p:cNvPr>
          <p:cNvSpPr txBox="1"/>
          <p:nvPr/>
        </p:nvSpPr>
        <p:spPr>
          <a:xfrm>
            <a:off x="605423" y="1129308"/>
            <a:ext cx="10866998" cy="5193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altLang="ko-KR" sz="2000" b="1" dirty="0">
                <a:latin typeface="Aptos" panose="020B0004020202020204" pitchFamily="34" charset="0"/>
              </a:rPr>
              <a:t>The Opportunity: Two tracks</a:t>
            </a:r>
          </a:p>
          <a:p>
            <a:pPr>
              <a:spcBef>
                <a:spcPts val="1200"/>
              </a:spcBef>
            </a:pPr>
            <a:endParaRPr lang="en-US" altLang="ko-KR" sz="2000" b="1" dirty="0">
              <a:latin typeface="Aptos" panose="020B0004020202020204" pitchFamily="34" charset="0"/>
            </a:endParaRPr>
          </a:p>
          <a:p>
            <a:pPr>
              <a:spcBef>
                <a:spcPts val="1200"/>
              </a:spcBef>
            </a:pPr>
            <a:endParaRPr lang="en-US" altLang="ko-KR" sz="2000" b="1" dirty="0">
              <a:latin typeface="Aptos" panose="020B0004020202020204" pitchFamily="34" charset="0"/>
            </a:endParaRPr>
          </a:p>
          <a:p>
            <a:pPr>
              <a:spcBef>
                <a:spcPts val="1200"/>
              </a:spcBef>
            </a:pPr>
            <a:endParaRPr lang="en-US" altLang="ko-KR" sz="2000" b="1" dirty="0">
              <a:latin typeface="Aptos" panose="020B0004020202020204" pitchFamily="34" charset="0"/>
            </a:endParaRPr>
          </a:p>
          <a:p>
            <a:pPr>
              <a:spcBef>
                <a:spcPts val="1200"/>
              </a:spcBef>
            </a:pPr>
            <a:endParaRPr lang="en-US" altLang="ko-KR" sz="2000" b="1" dirty="0">
              <a:latin typeface="Aptos" panose="020B0004020202020204" pitchFamily="34" charset="0"/>
            </a:endParaRPr>
          </a:p>
          <a:p>
            <a:pPr>
              <a:spcBef>
                <a:spcPts val="1200"/>
              </a:spcBef>
            </a:pPr>
            <a:endParaRPr lang="en-US" altLang="ko-KR" sz="2000" b="1" dirty="0">
              <a:latin typeface="Aptos" panose="020B0004020202020204" pitchFamily="34" charset="0"/>
            </a:endParaRPr>
          </a:p>
          <a:p>
            <a:pPr>
              <a:spcBef>
                <a:spcPts val="1200"/>
              </a:spcBef>
            </a:pPr>
            <a:endParaRPr lang="en-US" altLang="ko-KR" sz="2000" b="1" dirty="0">
              <a:latin typeface="Aptos" panose="020B0004020202020204" pitchFamily="34" charset="0"/>
            </a:endParaRPr>
          </a:p>
          <a:p>
            <a:pPr>
              <a:spcBef>
                <a:spcPts val="1200"/>
              </a:spcBef>
            </a:pPr>
            <a:r>
              <a:rPr lang="en-US" altLang="ko-KR" sz="2000" b="1" dirty="0">
                <a:latin typeface="Aptos" panose="020B0004020202020204" pitchFamily="34" charset="0"/>
              </a:rPr>
              <a:t>The Goals: </a:t>
            </a:r>
          </a:p>
          <a:p>
            <a:pPr marL="800100" lvl="1" indent="-342900">
              <a:spcBef>
                <a:spcPts val="300"/>
              </a:spcBef>
              <a:buAutoNum type="arabicParenR"/>
            </a:pPr>
            <a:r>
              <a:rPr lang="en-US" altLang="ko-KR" sz="1600" dirty="0">
                <a:latin typeface="Aptos" panose="020B0004020202020204" pitchFamily="34" charset="0"/>
              </a:rPr>
              <a:t>Enhance the capacity of emerging NRENs to manage and develop advanced network infrastructure &amp; services. </a:t>
            </a:r>
          </a:p>
          <a:p>
            <a:pPr marL="800100" lvl="1" indent="-342900">
              <a:spcBef>
                <a:spcPts val="300"/>
              </a:spcBef>
              <a:buAutoNum type="arabicParenR"/>
            </a:pPr>
            <a:r>
              <a:rPr lang="en-US" altLang="ko-KR" sz="1600" dirty="0">
                <a:latin typeface="Aptos" panose="020B0004020202020204" pitchFamily="34" charset="0"/>
              </a:rPr>
              <a:t>Facilitate the exchange of best practices, knowledge, and expertise in areas of mutual interest among NRENs. </a:t>
            </a:r>
          </a:p>
          <a:p>
            <a:pPr marL="800100" lvl="1" indent="-342900">
              <a:spcBef>
                <a:spcPts val="300"/>
              </a:spcBef>
              <a:buAutoNum type="arabicParenR"/>
            </a:pPr>
            <a:r>
              <a:rPr lang="en-US" altLang="ko-KR" sz="1600" dirty="0">
                <a:latin typeface="Aptos" panose="020B0004020202020204" pitchFamily="34" charset="0"/>
              </a:rPr>
              <a:t>The programme is open to both technical and non-technical areas, including AI, service development, business planning, governance, and operational excellence.</a:t>
            </a:r>
          </a:p>
          <a:p>
            <a:pPr>
              <a:spcBef>
                <a:spcPts val="1200"/>
              </a:spcBef>
            </a:pPr>
            <a:r>
              <a:rPr lang="en-US" altLang="ko-KR" sz="2000" b="1" dirty="0">
                <a:latin typeface="Aptos" panose="020B0004020202020204" pitchFamily="34" charset="0"/>
              </a:rPr>
              <a:t>The Ask: </a:t>
            </a:r>
            <a:r>
              <a:rPr lang="en-US" altLang="ko-KR" b="1" u="sng" dirty="0">
                <a:latin typeface="Aptos" panose="020B0004020202020204" pitchFamily="34" charset="0"/>
              </a:rPr>
              <a:t>pmt@teincc.org</a:t>
            </a:r>
            <a:endParaRPr lang="en-US" altLang="ko-KR" sz="1600" b="1" u="sng" dirty="0">
              <a:latin typeface="Aptos" panose="020B0004020202020204" pitchFamily="34" charset="0"/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D08C010A-A502-CF2A-D975-EF3BBE4BB9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8909738"/>
              </p:ext>
            </p:extLst>
          </p:nvPr>
        </p:nvGraphicFramePr>
        <p:xfrm>
          <a:off x="719579" y="1568078"/>
          <a:ext cx="10401957" cy="26733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3172">
                  <a:extLst>
                    <a:ext uri="{9D8B030D-6E8A-4147-A177-3AD203B41FA5}">
                      <a16:colId xmlns:a16="http://schemas.microsoft.com/office/drawing/2014/main" val="593385059"/>
                    </a:ext>
                  </a:extLst>
                </a:gridCol>
                <a:gridCol w="4402317">
                  <a:extLst>
                    <a:ext uri="{9D8B030D-6E8A-4147-A177-3AD203B41FA5}">
                      <a16:colId xmlns:a16="http://schemas.microsoft.com/office/drawing/2014/main" val="2528681082"/>
                    </a:ext>
                  </a:extLst>
                </a:gridCol>
                <a:gridCol w="122548">
                  <a:extLst>
                    <a:ext uri="{9D8B030D-6E8A-4147-A177-3AD203B41FA5}">
                      <a16:colId xmlns:a16="http://schemas.microsoft.com/office/drawing/2014/main" val="833262757"/>
                    </a:ext>
                  </a:extLst>
                </a:gridCol>
                <a:gridCol w="4503920">
                  <a:extLst>
                    <a:ext uri="{9D8B030D-6E8A-4147-A177-3AD203B41FA5}">
                      <a16:colId xmlns:a16="http://schemas.microsoft.com/office/drawing/2014/main" val="3731327202"/>
                    </a:ext>
                  </a:extLst>
                </a:gridCol>
              </a:tblGrid>
              <a:tr h="308307">
                <a:tc>
                  <a:txBody>
                    <a:bodyPr/>
                    <a:lstStyle/>
                    <a:p>
                      <a:pPr latinLnBrk="1"/>
                      <a:endParaRPr lang="en-US" altLang="ko-KR" sz="1600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>
                          <a:latin typeface="Aptos" panose="020B0004020202020204" pitchFamily="34" charset="0"/>
                        </a:rPr>
                        <a:t>Track 1: Asi@Connect Twinning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>
                          <a:latin typeface="Aptos" panose="020B0004020202020204" pitchFamily="34" charset="0"/>
                        </a:rPr>
                        <a:t>Track 2: GÉANT Collaboration (TBD)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Track 2: GÉANT Collaboration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9604020"/>
                  </a:ext>
                </a:extLst>
              </a:tr>
              <a:tr h="488153"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30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altLang="ko-KR" sz="1400" dirty="0">
                          <a:latin typeface="Aptos" panose="020B0004020202020204" pitchFamily="34" charset="0"/>
                        </a:rPr>
                        <a:t>Matching model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Bef>
                          <a:spcPts val="300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en-US" altLang="ko-KR" sz="1400" dirty="0">
                          <a:latin typeface="Aptos" panose="020B0004020202020204" pitchFamily="34" charset="0"/>
                        </a:rPr>
                        <a:t>One-to-one matching between Asi@Connect</a:t>
                      </a:r>
                      <a:r>
                        <a:rPr lang="ko-KR" altLang="en-US" sz="1400" dirty="0">
                          <a:latin typeface="Aptos" panose="020B0004020202020204" pitchFamily="34" charset="0"/>
                        </a:rPr>
                        <a:t> </a:t>
                      </a:r>
                      <a:r>
                        <a:rPr lang="en-US" altLang="ko-KR" sz="1400" dirty="0">
                          <a:latin typeface="Aptos" panose="020B0004020202020204" pitchFamily="34" charset="0"/>
                        </a:rPr>
                        <a:t>project</a:t>
                      </a:r>
                      <a:r>
                        <a:rPr lang="ko-KR" altLang="en-US" sz="1400" dirty="0">
                          <a:latin typeface="Aptos" panose="020B0004020202020204" pitchFamily="34" charset="0"/>
                        </a:rPr>
                        <a:t> </a:t>
                      </a:r>
                      <a:r>
                        <a:rPr lang="en-US" altLang="ko-KR" sz="1400" dirty="0">
                          <a:latin typeface="Aptos" panose="020B0004020202020204" pitchFamily="34" charset="0"/>
                        </a:rPr>
                        <a:t>partners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342900" lvl="0" indent="-342900">
                        <a:spcBef>
                          <a:spcPts val="300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kumimoji="0" lang="en-US" altLang="ko-K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One-to-one matching between Asi@Connect project partners and </a:t>
                      </a:r>
                      <a:r>
                        <a:rPr lang="en-US" altLang="ko-KR" sz="1400" b="0" dirty="0">
                          <a:latin typeface="Aptos" panose="020B0004020202020204" pitchFamily="34" charset="0"/>
                        </a:rPr>
                        <a:t>GÉANT</a:t>
                      </a:r>
                      <a:r>
                        <a:rPr kumimoji="0" lang="en-US" altLang="ko-K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 partners </a:t>
                      </a:r>
                      <a:endParaRPr lang="en-US" altLang="ko-KR" sz="14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285750" marR="0" lvl="0" indent="-2857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en-US" altLang="ko-K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Asi@Connect project partners – GEANT partners (one-to-one) 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8281696"/>
                  </a:ext>
                </a:extLst>
              </a:tr>
              <a:tr h="783595"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30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altLang="ko-KR" sz="1400" dirty="0">
                          <a:latin typeface="Aptos" panose="020B0004020202020204" pitchFamily="34" charset="0"/>
                        </a:rPr>
                        <a:t>Selection Process</a:t>
                      </a:r>
                      <a:endParaRPr lang="ko-KR" altLang="en-US" sz="14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Bef>
                          <a:spcPts val="300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en-US" altLang="ko-KR" sz="1400" dirty="0">
                          <a:latin typeface="Aptos" panose="020B0004020202020204" pitchFamily="34" charset="0"/>
                        </a:rPr>
                        <a:t>Selection by the Asi@Connect Steering Committee</a:t>
                      </a:r>
                      <a:endParaRPr lang="ko-KR" altLang="en-US" sz="16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en-US" altLang="ko-K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en-US" altLang="ko-KR" sz="1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st</a:t>
                      </a:r>
                      <a:r>
                        <a:rPr kumimoji="0" lang="en-US" altLang="ko-K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 screening: Asi@Connect Steering Committee </a:t>
                      </a:r>
                    </a:p>
                    <a:p>
                      <a:pPr marL="342900" marR="0" lvl="0" indent="-34290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en-US" altLang="ko-K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Final selection: Joint decision by Asi@Connect and the GÉANT NREN Twinning Programme</a:t>
                      </a:r>
                      <a:endParaRPr lang="ko-KR" altLang="en-US" sz="1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342900" marR="0" lvl="0" indent="-34290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en-US" altLang="ko-K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en-US" altLang="ko-KR" sz="16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st</a:t>
                      </a:r>
                      <a:r>
                        <a:rPr kumimoji="0" lang="en-US" altLang="ko-K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 screening: Asi@Connect Steering Committee </a:t>
                      </a:r>
                    </a:p>
                    <a:p>
                      <a:pPr marL="342900" marR="0" lvl="0" indent="-34290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en-US" altLang="ko-K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Final selection: Joint decision by Asi@Connect and the GÉANT NREN Twinning Programme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6340509"/>
                  </a:ext>
                </a:extLst>
              </a:tr>
              <a:tr h="288343"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30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altLang="ko-KR" sz="1400" dirty="0">
                          <a:latin typeface="Aptos" panose="020B0004020202020204" pitchFamily="34" charset="0"/>
                        </a:rPr>
                        <a:t>Timeline</a:t>
                      </a:r>
                      <a:endParaRPr lang="ko-KR" altLang="en-US" sz="14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marL="342900" lvl="0" indent="-342900">
                        <a:spcBef>
                          <a:spcPts val="300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en-US" altLang="ko-KR" sz="1400" dirty="0">
                          <a:latin typeface="Aptos" panose="020B0004020202020204" pitchFamily="34" charset="0"/>
                        </a:rPr>
                        <a:t>2027 Call submission deadline: ~ 31 October 2026 (Implementation period: up to 6 months) </a:t>
                      </a:r>
                      <a:endParaRPr lang="ko-KR" altLang="en-US" sz="1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0799840"/>
                  </a:ext>
                </a:extLst>
              </a:tr>
              <a:tr h="4881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ko-KR" sz="1400" kern="1200" dirty="0">
                          <a:solidFill>
                            <a:schemeClr val="dk1"/>
                          </a:solidFill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Funding 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altLang="ko-KR" sz="1400" kern="1200" dirty="0">
                          <a:solidFill>
                            <a:schemeClr val="dk1"/>
                          </a:solidFill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Maximum funding of EUR 4K per selected NREN 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ko-KR" sz="1400" kern="1200" dirty="0">
                          <a:solidFill>
                            <a:schemeClr val="dk1"/>
                          </a:solidFill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(up to EUR 8K per twinning pair)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342900" marR="0" lvl="0" indent="-34290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en-US" altLang="ko-KR" sz="1600" kern="1200" dirty="0">
                        <a:solidFill>
                          <a:schemeClr val="dk1"/>
                        </a:solidFill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en-US" altLang="ko-K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Maximum funding of EUR 4K per selected Asi@Connect NREN (GÉANT to cover the costs of the participating EU NREN)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7910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1376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64525</TotalTime>
  <Words>239</Words>
  <Application>Microsoft Office PowerPoint</Application>
  <PresentationFormat>와이드스크린</PresentationFormat>
  <Paragraphs>32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Aptos</vt:lpstr>
      <vt:lpstr>Arial</vt:lpstr>
      <vt:lpstr>Wingdings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Taehee Lee</dc:creator>
  <cp:lastModifiedBy>Patch Lee</cp:lastModifiedBy>
  <cp:revision>985</cp:revision>
  <cp:lastPrinted>2025-03-05T01:03:28Z</cp:lastPrinted>
  <dcterms:created xsi:type="dcterms:W3CDTF">2017-02-03T00:32:33Z</dcterms:created>
  <dcterms:modified xsi:type="dcterms:W3CDTF">2026-06-03T10:11:00Z</dcterms:modified>
</cp:coreProperties>
</file>