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3"/>
  </p:notesMasterIdLst>
  <p:sldIdLst>
    <p:sldId id="305" r:id="rId6"/>
    <p:sldId id="303" r:id="rId7"/>
    <p:sldId id="306" r:id="rId8"/>
    <p:sldId id="307" r:id="rId9"/>
    <p:sldId id="308" r:id="rId10"/>
    <p:sldId id="309" r:id="rId11"/>
    <p:sldId id="304" r:id="rId1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9" autoAdjust="0"/>
    <p:restoredTop sz="78505" autoAdjust="0"/>
  </p:normalViewPr>
  <p:slideViewPr>
    <p:cSldViewPr snapToGrid="0">
      <p:cViewPr varScale="1">
        <p:scale>
          <a:sx n="134" d="100"/>
          <a:sy n="134" d="100"/>
        </p:scale>
        <p:origin x="1134" y="1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Welcome the audience and introduce yourself as the Strategic Concept Lead for the project.</a:t>
            </a:r>
            <a:endParaRPr lang="en-GB" dirty="0"/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"The traditional 'Case for NRENs' has been a fantastic repository of knowledge, but as NREN leaders, we don't just need a digital library of PDFs—we need an actionable roadmap."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"We are spearheading a complete transformation of the platform to turn it into a dynamic, strategic tool that guides directors through the real-world lifecycle of building and scaling a network."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"Whether you are currently setting up a brand-new NREN or fighting to expand your existing infrastructure, this platform is being redesigned for you."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"Right now, we are finalising the initial 'lightweight' phase, and we are using this session as a strategic consultation to show the value of this concept and ensure we reserve the necessary budget and focus for its full rollout“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Particularly valuable for emerging and developing NRENs, while also supporting established NRENs planning their next stage of growth.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97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GB" dirty="0"/>
              <a:t>"To make this tool practical, we anchored it around a very simple, system-oriented concept: the </a:t>
            </a:r>
            <a:r>
              <a:rPr lang="en-GB" b="1" dirty="0"/>
              <a:t>Checkbox Approach</a:t>
            </a:r>
            <a:r>
              <a:rPr lang="en-GB" dirty="0"/>
              <a:t>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"At the foundational level, we have a clear, operational </a:t>
            </a:r>
            <a:r>
              <a:rPr lang="en-GB" b="1" dirty="0"/>
              <a:t>Checklist</a:t>
            </a:r>
            <a:r>
              <a:rPr lang="en-GB" dirty="0"/>
              <a:t>. This isn't just a generic to-do list; it’s a curated, step-by-step roadmap designed to guide NREN Directors through the critical milestones of governance, securing long-term funding, and building technical infrastructure."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"But we wanted to take it a step further. We wanted to connect these daily actions to your overarching strategy. That is where the </a:t>
            </a:r>
            <a:r>
              <a:rPr lang="en-GB" b="1" dirty="0"/>
              <a:t>Maturity Matrix</a:t>
            </a:r>
            <a:r>
              <a:rPr lang="en-GB" dirty="0"/>
              <a:t> comes in."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"The logic is completely integrated: as you progress and tick off items on your operational checklist, those actions automatically feed into the Matrix. It instantly updates your strategic self-assessment, showing you exactly what development phase your NREN is in and, crucially, what steps you need to take next to expand."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"It translates complex, long-term organizational growth into a tangible, rewarding dashboard that you can share with your team and your stakeholders."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826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GB" dirty="0"/>
              <a:t>"We want to move from theory to reality. Here you can see a sneak peek of the new user interface we have been developing."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"Our design team has built a clean, professional, and streamlined dashboard that brings this 'Checkbox Approach' to life. It is designed to be highly intuitive, showing a clear, interactive timeline where a user can log a completed milestone and immediately see their structural profile change on the screen."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“The visual framework and technical architecture are already in place.”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"But a beautiful interface is only as good as the value it delivers. This clean structure is designed to serve a greater purpose: it is the launchpad for the high-quality, practical resources that NREN Directors need every day."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"Now that the visual blueprint is ready, our primary focus is ensuring that the substance inside the platform is exactly what you need to succeed."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72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GB" dirty="0"/>
              <a:t>"As I mentioned, the design and technical frameworks are in place. Today, we are hosting a strategic consultation focused purely on the </a:t>
            </a:r>
            <a:r>
              <a:rPr lang="en-GB" b="1" dirty="0"/>
              <a:t>content</a:t>
            </a:r>
            <a:r>
              <a:rPr lang="en-GB" dirty="0"/>
              <a:t>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"We don't need feedback on where the buttons are; we need your real-world insights into the substance of this platform."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"Every NREN Director in this room knows that the biggest hurdle isn't just the technology—it's political and financial sustainability. We want to know: what actually works when you are engaging with your government, your ministries, or your regional stakeholders?"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"When you are in a high-stakes meeting trying to secure funding or expand your mandate, what specific documents, business cases, or templates do you wish you had in your pocket?"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"We want to gather these real-world experiences and successful approaches from across the global community—especially from emerging regions—so we can turn them into practical, downloadable resources on the platform."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"Your input here will directly shape our content priority list, ensuring the platform contains the exact tools needed to help you back your case to your government.“</a:t>
            </a:r>
          </a:p>
          <a:p>
            <a:pPr marL="0" indent="0">
              <a:buFont typeface="+mj-lt"/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989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GB" dirty="0"/>
              <a:t>"To make this vision a reality, we need your active participation starting today."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"First, we need you to </a:t>
            </a:r>
            <a:r>
              <a:rPr lang="en-GB" b="1" dirty="0"/>
              <a:t>show your interest</a:t>
            </a:r>
            <a:r>
              <a:rPr lang="en-GB" dirty="0"/>
              <a:t>. By scanning the QR code and engaging with us, you help us demonstrate a strong community demand. This is vital for us to secure and reserve the necessary budget and resources for the full rollout in the next project phase."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"Second, please </a:t>
            </a:r>
            <a:r>
              <a:rPr lang="en-GB" b="1" dirty="0"/>
              <a:t>join our mailing list</a:t>
            </a:r>
            <a:r>
              <a:rPr lang="en-GB" dirty="0"/>
              <a:t>. This will ensure you stay directly informed as we transition from this initial lightweight phase into a fully dynamic platform."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"And most importantly, </a:t>
            </a:r>
            <a:r>
              <a:rPr lang="en-GB" b="1" dirty="0"/>
              <a:t>contribute your material</a:t>
            </a:r>
            <a:r>
              <a:rPr lang="en-GB" dirty="0"/>
              <a:t>. If you have a policy paper, a business case template, or a specific presentation that successfully convinced your government to support your network, please share it with us. Let’s build this global roadmap together to support the next generation of NREN leaders.“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"Without capturing and structuring this knowledge now, valuable experience from successful NREN development efforts remains scattered across regions and generations of leadership.”</a:t>
            </a:r>
          </a:p>
          <a:p>
            <a:pPr marL="228600" indent="-228600">
              <a:buFont typeface="+mj-lt"/>
              <a:buAutoNum type="arabicPeriod"/>
            </a:pPr>
            <a:r>
              <a:rPr lang="en-GB" dirty="0"/>
              <a:t>"Thank you very much, and I look forward to your questions and your contributions.“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04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sts.geant.org/sympa/subscribe/case4nrens-bluepr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0600" y="2664196"/>
            <a:ext cx="4853861" cy="237388"/>
          </a:xfrm>
        </p:spPr>
        <p:txBody>
          <a:bodyPr/>
          <a:lstStyle/>
          <a:p>
            <a:r>
              <a:rPr lang="en-US" sz="1200" dirty="0"/>
              <a:t>Leonie Schäfer (DFN), Andrea Meloni (GÉANT), Paul Hasleham (GÉANT)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sz="2400" dirty="0"/>
              <a:t>Bridging Action and Maturity: </a:t>
            </a:r>
          </a:p>
          <a:p>
            <a:r>
              <a:rPr lang="en-GB" sz="2400" dirty="0"/>
              <a:t>A New Digital Blueprint for </a:t>
            </a:r>
          </a:p>
          <a:p>
            <a:r>
              <a:rPr lang="en-GB" sz="2400" dirty="0"/>
              <a:t>"The Case for NRENs"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Community Hub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9 June 2026</a:t>
            </a:r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Objective:</a:t>
            </a:r>
            <a:r>
              <a:rPr lang="en-GB" dirty="0"/>
              <a:t> Our goal is simple: to help NREN leaders move from knowing what to do, to knowing what to do next.</a:t>
            </a:r>
          </a:p>
          <a:p>
            <a:r>
              <a:rPr lang="en-GB" b="1" dirty="0"/>
              <a:t>Growing demand for NREN development support </a:t>
            </a:r>
            <a:r>
              <a:rPr lang="en-GB" dirty="0"/>
              <a:t>worldwide, combined with increasing expectations from governments and funding bodies, requires more than a document repository—it requires a practical roadmap.</a:t>
            </a:r>
          </a:p>
          <a:p>
            <a:r>
              <a:rPr lang="en-US" b="1" dirty="0"/>
              <a:t>A New Blueprint: </a:t>
            </a:r>
            <a:r>
              <a:rPr lang="en-GB" dirty="0"/>
              <a:t>Moving beyond passive document storage to an interactive, practical tool for NREN leadership</a:t>
            </a:r>
          </a:p>
          <a:p>
            <a:r>
              <a:rPr lang="en-US" b="1" dirty="0"/>
              <a:t>Tailored Support: </a:t>
            </a:r>
            <a:r>
              <a:rPr lang="en-GB" dirty="0"/>
              <a:t>Designed specifically for NREN Directors establishing new networks or expanding existing infrastructure.</a:t>
            </a:r>
          </a:p>
          <a:p>
            <a:r>
              <a:rPr lang="en-US" b="1" dirty="0"/>
              <a:t>Phased Evolution: </a:t>
            </a:r>
            <a:r>
              <a:rPr lang="en-GB" dirty="0"/>
              <a:t>Setting the conceptual foundation today to secure the implementation roadmap for the upcoming </a:t>
            </a:r>
            <a:r>
              <a:rPr lang="en-GB" b="1" dirty="0"/>
              <a:t>GN5-3</a:t>
            </a:r>
            <a:r>
              <a:rPr lang="en-GB" dirty="0"/>
              <a:t> project phase.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Case for NRENs: From a Static Library to a Strategic Roadmap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7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65B93625-E2FC-4DD9-AFB3-FAF3DA6D8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The Operational Checklist: </a:t>
            </a:r>
            <a:r>
              <a:rPr lang="en-GB" dirty="0"/>
              <a:t>A practical, step-by-step roadmap covering governance, financial sustainability, and technical infrastructure.</a:t>
            </a:r>
          </a:p>
          <a:p>
            <a:r>
              <a:rPr lang="de-DE" b="1" dirty="0"/>
              <a:t>The </a:t>
            </a:r>
            <a:r>
              <a:rPr lang="de-DE" b="1" dirty="0" err="1"/>
              <a:t>Maturity</a:t>
            </a:r>
            <a:r>
              <a:rPr lang="de-DE" b="1" dirty="0"/>
              <a:t> Matrix: </a:t>
            </a:r>
            <a:r>
              <a:rPr lang="en-GB" dirty="0"/>
              <a:t>A strategic self-assessment framework to evaluate your current phase and set future milestones.</a:t>
            </a:r>
          </a:p>
          <a:p>
            <a:r>
              <a:rPr lang="de-DE" b="1" dirty="0"/>
              <a:t>Dynamic Integration: </a:t>
            </a:r>
            <a:r>
              <a:rPr lang="en-GB" dirty="0"/>
              <a:t>Operational actions instantly map to strategic maturity, transforming daily progress into a clear visual dashboard.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Example: </a:t>
            </a:r>
            <a:r>
              <a:rPr lang="en-GB" dirty="0"/>
              <a:t>"Establish a formal governance structure" → contributes to Governance Maturity Level 2</a:t>
            </a:r>
          </a:p>
          <a:p>
            <a:r>
              <a:rPr lang="en-GB" b="1" dirty="0"/>
              <a:t>Example: </a:t>
            </a:r>
            <a:r>
              <a:rPr lang="en-GB" dirty="0"/>
              <a:t>"Secure multi-year government funding" → advances Financial Sustainability maturity.</a:t>
            </a:r>
          </a:p>
          <a:p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9595FE8-18B8-49B7-A398-91266B18E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7BB4A80-4FE2-426A-9D01-621CCF1EE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 Drives Maturity: The "Checklist-Feeds-Matrix" Logic</a:t>
            </a:r>
          </a:p>
        </p:txBody>
      </p:sp>
    </p:spTree>
    <p:extLst>
      <p:ext uri="{BB962C8B-B14F-4D97-AF65-F5344CB8AC3E}">
        <p14:creationId xmlns:p14="http://schemas.microsoft.com/office/powerpoint/2010/main" val="1517840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11EACD1-7EBD-4B25-B4FE-D2C5665B8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 err="1"/>
              <a:t>Grounded</a:t>
            </a:r>
            <a:r>
              <a:rPr lang="de-DE" b="1" dirty="0"/>
              <a:t> in Reality: </a:t>
            </a:r>
            <a:r>
              <a:rPr lang="en-GB" dirty="0"/>
              <a:t>Translating the structural concept into a clean, intuitive, and professional dashboard.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From Concept to Interface: </a:t>
            </a:r>
            <a:r>
              <a:rPr lang="en-GB" dirty="0"/>
              <a:t>Showcasing how a single user action seamlessly updates an NREN’s strategic maturity profile.</a:t>
            </a:r>
          </a:p>
          <a:p>
            <a:endParaRPr lang="de-DE" dirty="0"/>
          </a:p>
          <a:p>
            <a:r>
              <a:rPr lang="de-DE" b="1" dirty="0"/>
              <a:t>Built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Substance</a:t>
            </a:r>
            <a:r>
              <a:rPr lang="de-DE" b="1" dirty="0"/>
              <a:t>: </a:t>
            </a:r>
            <a:r>
              <a:rPr lang="en-GB" dirty="0"/>
              <a:t>The visual framework and technical architecture are locked in—now we are ready to populate the platform.</a:t>
            </a:r>
          </a:p>
          <a:p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039270E-BE3E-469C-BE01-1C96262E28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16F0081-238C-48D2-BED4-B692EF84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Glimpse of the New User Experience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4E2CE23-9EBA-464A-B09E-09D5144D4D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334" y="51573"/>
            <a:ext cx="4951926" cy="5040353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8E75AA26-0901-4D66-9698-39F26033CAC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592" y="240025"/>
            <a:ext cx="3416815" cy="466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03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0286B01-A0F1-487A-8BEE-0BA135702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The Focus: </a:t>
            </a:r>
            <a:r>
              <a:rPr lang="en-GB" dirty="0"/>
              <a:t>A strategic content consultation—we are seeking your expertise on the platform's substance, not its design.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err="1"/>
              <a:t>Navigating</a:t>
            </a:r>
            <a:r>
              <a:rPr lang="de-DE" dirty="0"/>
              <a:t> Government Engagement: </a:t>
            </a:r>
            <a:r>
              <a:rPr lang="en-GB" dirty="0"/>
              <a:t>Identifying the specific tools, arguments, and templates that successfully convince ministries and funding bodies.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Real-World </a:t>
            </a:r>
            <a:r>
              <a:rPr lang="de-DE" dirty="0" err="1"/>
              <a:t>Success</a:t>
            </a:r>
            <a:r>
              <a:rPr lang="de-DE" dirty="0"/>
              <a:t> Stories: </a:t>
            </a:r>
            <a:r>
              <a:rPr lang="en-GB" dirty="0"/>
              <a:t>Sharing regional experiences to help us map the most effective advocacy materials for the global community.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8810DE1-204B-4D4B-B333-A7C74E435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1F54CB2-7254-4793-9068-8854A3305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Shaping the Substance: Practical Evidence Over Theory</a:t>
            </a:r>
          </a:p>
        </p:txBody>
      </p:sp>
    </p:spTree>
    <p:extLst>
      <p:ext uri="{BB962C8B-B14F-4D97-AF65-F5344CB8AC3E}">
        <p14:creationId xmlns:p14="http://schemas.microsoft.com/office/powerpoint/2010/main" val="401741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6ABD13C-A265-49D2-BE61-C35B0964D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200" i="1" dirty="0"/>
              <a:t>What was the single most convincing argument or document that helped secure government support for your NREN?</a:t>
            </a:r>
          </a:p>
          <a:p>
            <a:endParaRPr lang="de-DE" dirty="0"/>
          </a:p>
          <a:p>
            <a:r>
              <a:rPr lang="de-DE" b="1" dirty="0"/>
              <a:t>Show your </a:t>
            </a:r>
            <a:r>
              <a:rPr lang="de-DE" b="1" dirty="0" err="1"/>
              <a:t>interest</a:t>
            </a:r>
            <a:r>
              <a:rPr lang="de-DE" b="1" dirty="0"/>
              <a:t>: </a:t>
            </a:r>
            <a:r>
              <a:rPr lang="en-GB" dirty="0"/>
              <a:t>Help us demonstrate community demand to secure implementation budget.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Join </a:t>
            </a:r>
            <a:r>
              <a:rPr lang="de-DE" b="1" dirty="0" err="1"/>
              <a:t>the</a:t>
            </a:r>
            <a:r>
              <a:rPr lang="de-DE" b="1" dirty="0"/>
              <a:t> Mailing List: </a:t>
            </a:r>
            <a:r>
              <a:rPr lang="en-GB" dirty="0"/>
              <a:t>Stay directly updated as the platform transitions from this initial lightweight phase into a fully dynamic tool.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Contribute Your Material: </a:t>
            </a:r>
            <a:r>
              <a:rPr lang="en-GB" dirty="0"/>
              <a:t>Share the templates, policy papers, </a:t>
            </a:r>
            <a:br>
              <a:rPr lang="en-GB" dirty="0"/>
            </a:br>
            <a:r>
              <a:rPr lang="en-GB" dirty="0"/>
              <a:t>and documentation you deem vital for convincing stakeholders.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Connect Now: </a:t>
            </a:r>
            <a:r>
              <a:rPr lang="en-GB" dirty="0">
                <a:hlinkClick r:id="rId3"/>
              </a:rPr>
              <a:t>Case for NRENs Blueprint</a:t>
            </a:r>
            <a:endParaRPr lang="de-DE" dirty="0"/>
          </a:p>
          <a:p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3411167-B28B-4A4E-83AF-362DFE47C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D1E0B73-3357-412A-A11F-4BF0B45D8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Shape the Future of NREN Advocacy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3BC2F70-7A7D-4911-920C-2A185BFCD1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055" y="3187520"/>
            <a:ext cx="1076459" cy="107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206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016878"/>
            <a:ext cx="379596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1C305D"/>
                </a:solidFill>
                <a:latin typeface="+mn-lt"/>
              </a:rPr>
              <a:t>schaefer@dfn.de</a:t>
            </a: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0</TotalTime>
  <Words>1426</Words>
  <Application>Microsoft Office PowerPoint</Application>
  <PresentationFormat>Bildschirmpräsentation (16:9)</PresentationFormat>
  <Paragraphs>82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GEANT Association</vt:lpstr>
      <vt:lpstr>PowerPoint-Präsentation</vt:lpstr>
      <vt:lpstr>The Case for NRENs: From a Static Library to a Strategic Roadmap</vt:lpstr>
      <vt:lpstr>Action Drives Maturity: The "Checklist-Feeds-Matrix" Logic</vt:lpstr>
      <vt:lpstr>A Glimpse of the New User Experience</vt:lpstr>
      <vt:lpstr>Shaping the Substance: Practical Evidence Over Theory</vt:lpstr>
      <vt:lpstr>Shape the Future of NREN Advocacy</vt:lpstr>
      <vt:lpstr>PowerPoint-Präsentation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Leonie Schäfer</cp:lastModifiedBy>
  <cp:revision>200</cp:revision>
  <dcterms:created xsi:type="dcterms:W3CDTF">2015-04-29T14:13:57Z</dcterms:created>
  <dcterms:modified xsi:type="dcterms:W3CDTF">2026-06-03T11:43:59Z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