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15"/>
  </p:notesMasterIdLst>
  <p:sldIdLst>
    <p:sldId id="305" r:id="rId6"/>
    <p:sldId id="302" r:id="rId7"/>
    <p:sldId id="5188" r:id="rId8"/>
    <p:sldId id="260" r:id="rId9"/>
    <p:sldId id="303" r:id="rId10"/>
    <p:sldId id="5190" r:id="rId11"/>
    <p:sldId id="5189" r:id="rId12"/>
    <p:sldId id="5185" r:id="rId13"/>
    <p:sldId id="304" r:id="rId1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05D"/>
    <a:srgbClr val="037C3F"/>
    <a:srgbClr val="20649A"/>
    <a:srgbClr val="42AF8E"/>
    <a:srgbClr val="8DB8D9"/>
    <a:srgbClr val="9DCFF5"/>
    <a:srgbClr val="B7C6D2"/>
    <a:srgbClr val="D1E3EF"/>
    <a:srgbClr val="F0E888"/>
    <a:srgbClr val="FA9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59" autoAdjust="0"/>
    <p:restoredTop sz="78623"/>
  </p:normalViewPr>
  <p:slideViewPr>
    <p:cSldViewPr snapToGrid="0">
      <p:cViewPr varScale="1">
        <p:scale>
          <a:sx n="132" d="100"/>
          <a:sy n="132" d="100"/>
        </p:scale>
        <p:origin x="1776" y="176"/>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D8A83-A817-41E3-A602-3B517E18334E}" type="datetimeFigureOut">
              <a:rPr lang="en-GB" smtClean="0"/>
              <a:t>01/06/2026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mn-lt"/>
                <a:ea typeface="+mn-ea"/>
                <a:cs typeface="+mn-cs"/>
              </a:rPr>
              <a:t>Explore the Digital Safety Fresco, a collaborative workshop helping non-technical users understand digital systems and safe </a:t>
            </a:r>
            <a:r>
              <a:rPr lang="en-US" sz="900" b="0" i="0" kern="1200" dirty="0" err="1">
                <a:solidFill>
                  <a:schemeClr val="tx1"/>
                </a:solidFill>
                <a:effectLst/>
                <a:latin typeface="+mn-lt"/>
                <a:ea typeface="+mn-ea"/>
                <a:cs typeface="+mn-cs"/>
              </a:rPr>
              <a:t>behaviour</a:t>
            </a:r>
            <a:r>
              <a:rPr lang="en-US" sz="9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1</a:t>
            </a:fld>
            <a:endParaRPr lang="en-GB"/>
          </a:p>
        </p:txBody>
      </p:sp>
    </p:spTree>
    <p:extLst>
      <p:ext uri="{BB962C8B-B14F-4D97-AF65-F5344CB8AC3E}">
        <p14:creationId xmlns:p14="http://schemas.microsoft.com/office/powerpoint/2010/main" val="1306872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Explore the Digital Safety Fresco, a collaborative workshop helping non-technical users understand digital systems and safe </a:t>
            </a:r>
            <a:r>
              <a:rPr lang="en-US" sz="900" b="0" i="0" kern="1200" dirty="0" err="1">
                <a:solidFill>
                  <a:schemeClr val="tx1"/>
                </a:solidFill>
                <a:effectLst/>
                <a:latin typeface="+mn-lt"/>
                <a:ea typeface="+mn-ea"/>
                <a:cs typeface="+mn-cs"/>
              </a:rPr>
              <a:t>behaviour</a:t>
            </a:r>
            <a:r>
              <a:rPr lang="en-US" sz="900" b="0" i="0" kern="1200" dirty="0">
                <a:solidFill>
                  <a:schemeClr val="tx1"/>
                </a:solidFill>
                <a:effectLst/>
                <a:latin typeface="+mn-lt"/>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r>
              <a:rPr lang="en-US" sz="900" i="1" kern="1200" dirty="0">
                <a:solidFill>
                  <a:schemeClr val="tx1"/>
                </a:solidFill>
                <a:effectLst/>
                <a:latin typeface="+mn-lt"/>
                <a:ea typeface="+mn-ea"/>
                <a:cs typeface="+mn-cs"/>
              </a:rPr>
              <a:t>The Digital Safety Fresco is an interactive</a:t>
            </a:r>
            <a:r>
              <a:rPr lang="en-US" sz="900" i="0" kern="1200" dirty="0">
                <a:solidFill>
                  <a:schemeClr val="tx1"/>
                </a:solidFill>
                <a:effectLst/>
                <a:latin typeface="+mn-lt"/>
                <a:ea typeface="+mn-ea"/>
                <a:cs typeface="+mn-cs"/>
              </a:rPr>
              <a:t> </a:t>
            </a:r>
            <a:r>
              <a:rPr lang="en-US" sz="900" i="1" kern="1200" dirty="0">
                <a:solidFill>
                  <a:schemeClr val="tx1"/>
                </a:solidFill>
                <a:effectLst/>
                <a:latin typeface="+mn-lt"/>
                <a:ea typeface="+mn-ea"/>
                <a:cs typeface="+mn-cs"/>
              </a:rPr>
              <a:t>and collaborative workshop designed to</a:t>
            </a:r>
            <a:r>
              <a:rPr lang="en-US" sz="900" i="0" kern="1200" dirty="0">
                <a:solidFill>
                  <a:schemeClr val="tx1"/>
                </a:solidFill>
                <a:effectLst/>
                <a:latin typeface="+mn-lt"/>
                <a:ea typeface="+mn-ea"/>
                <a:cs typeface="+mn-cs"/>
              </a:rPr>
              <a:t> </a:t>
            </a:r>
            <a:r>
              <a:rPr lang="en-US" sz="900" i="1" kern="1200" dirty="0">
                <a:solidFill>
                  <a:schemeClr val="tx1"/>
                </a:solidFill>
                <a:effectLst/>
                <a:latin typeface="+mn-lt"/>
                <a:ea typeface="+mn-ea"/>
                <a:cs typeface="+mn-cs"/>
              </a:rPr>
              <a:t>raise awareness about digital safety.</a:t>
            </a:r>
            <a:endParaRPr lang="en-US" sz="900" kern="1200" dirty="0">
              <a:solidFill>
                <a:schemeClr val="tx1"/>
              </a:solidFill>
              <a:effectLst/>
              <a:latin typeface="+mn-lt"/>
              <a:ea typeface="+mn-ea"/>
              <a:cs typeface="+mn-cs"/>
            </a:endParaRPr>
          </a:p>
          <a:p>
            <a:r>
              <a:rPr lang="en-US" sz="900" i="1" kern="1200" dirty="0">
                <a:solidFill>
                  <a:schemeClr val="tx1"/>
                </a:solidFill>
                <a:effectLst/>
                <a:latin typeface="+mn-lt"/>
                <a:ea typeface="+mn-ea"/>
                <a:cs typeface="+mn-cs"/>
              </a:rPr>
              <a:t>The goal of this workshop is not to</a:t>
            </a:r>
            <a:r>
              <a:rPr lang="en-US" sz="900" i="0" kern="1200" dirty="0">
                <a:solidFill>
                  <a:schemeClr val="tx1"/>
                </a:solidFill>
                <a:effectLst/>
                <a:latin typeface="+mn-lt"/>
                <a:ea typeface="+mn-ea"/>
                <a:cs typeface="+mn-cs"/>
              </a:rPr>
              <a:t> </a:t>
            </a:r>
            <a:r>
              <a:rPr lang="en-US" sz="900" i="1" kern="1200" dirty="0">
                <a:solidFill>
                  <a:schemeClr val="tx1"/>
                </a:solidFill>
                <a:effectLst/>
                <a:latin typeface="+mn-lt"/>
                <a:ea typeface="+mn-ea"/>
                <a:cs typeface="+mn-cs"/>
              </a:rPr>
              <a:t>create fear. It is to help you understand</a:t>
            </a:r>
            <a:r>
              <a:rPr lang="en-US" sz="900" i="0" kern="1200" dirty="0">
                <a:solidFill>
                  <a:schemeClr val="tx1"/>
                </a:solidFill>
                <a:effectLst/>
                <a:latin typeface="+mn-lt"/>
                <a:ea typeface="+mn-ea"/>
                <a:cs typeface="+mn-cs"/>
              </a:rPr>
              <a:t> </a:t>
            </a:r>
            <a:r>
              <a:rPr lang="en-US" sz="900" i="1" kern="1200" dirty="0">
                <a:solidFill>
                  <a:schemeClr val="tx1"/>
                </a:solidFill>
                <a:effectLst/>
                <a:latin typeface="+mn-lt"/>
                <a:ea typeface="+mn-ea"/>
                <a:cs typeface="+mn-cs"/>
              </a:rPr>
              <a:t>how the digital world works and how</a:t>
            </a:r>
            <a:r>
              <a:rPr lang="en-US" sz="900" i="0" kern="1200" dirty="0">
                <a:solidFill>
                  <a:schemeClr val="tx1"/>
                </a:solidFill>
                <a:effectLst/>
                <a:latin typeface="+mn-lt"/>
                <a:ea typeface="+mn-ea"/>
                <a:cs typeface="+mn-cs"/>
              </a:rPr>
              <a:t> </a:t>
            </a:r>
            <a:r>
              <a:rPr lang="en-US" sz="900" i="1" kern="1200" dirty="0">
                <a:solidFill>
                  <a:schemeClr val="tx1"/>
                </a:solidFill>
                <a:effectLst/>
                <a:latin typeface="+mn-lt"/>
                <a:ea typeface="+mn-ea"/>
                <a:cs typeface="+mn-cs"/>
              </a:rPr>
              <a:t>your everyday </a:t>
            </a:r>
            <a:r>
              <a:rPr lang="en-US" sz="900" i="1" kern="1200" dirty="0" err="1">
                <a:solidFill>
                  <a:schemeClr val="tx1"/>
                </a:solidFill>
                <a:effectLst/>
                <a:latin typeface="+mn-lt"/>
                <a:ea typeface="+mn-ea"/>
                <a:cs typeface="+mn-cs"/>
              </a:rPr>
              <a:t>behaviour</a:t>
            </a:r>
            <a:r>
              <a:rPr lang="en-US" sz="900" i="1" kern="1200" dirty="0">
                <a:solidFill>
                  <a:schemeClr val="tx1"/>
                </a:solidFill>
                <a:effectLst/>
                <a:latin typeface="+mn-lt"/>
                <a:ea typeface="+mn-ea"/>
                <a:cs typeface="+mn-cs"/>
              </a:rPr>
              <a:t> in </a:t>
            </a:r>
            <a:r>
              <a:rPr lang="en-US" sz="900" i="1" kern="1200" dirty="0" err="1">
                <a:solidFill>
                  <a:schemeClr val="tx1"/>
                </a:solidFill>
                <a:effectLst/>
                <a:latin typeface="+mn-lt"/>
                <a:ea typeface="+mn-ea"/>
                <a:cs typeface="+mn-cs"/>
              </a:rPr>
              <a:t>uences</a:t>
            </a:r>
            <a:endParaRPr lang="en-US" sz="900" kern="1200" dirty="0">
              <a:solidFill>
                <a:schemeClr val="tx1"/>
              </a:solidFill>
              <a:effectLst/>
              <a:latin typeface="+mn-lt"/>
              <a:ea typeface="+mn-ea"/>
              <a:cs typeface="+mn-cs"/>
            </a:endParaRPr>
          </a:p>
          <a:p>
            <a:r>
              <a:rPr lang="en-US" sz="900" i="1" kern="1200" dirty="0">
                <a:solidFill>
                  <a:schemeClr val="tx1"/>
                </a:solidFill>
                <a:effectLst/>
                <a:latin typeface="+mn-lt"/>
                <a:ea typeface="+mn-ea"/>
                <a:cs typeface="+mn-cs"/>
              </a:rPr>
              <a:t>your online safety and your</a:t>
            </a:r>
            <a:r>
              <a:rPr lang="en-US" sz="900" i="0" kern="1200" dirty="0">
                <a:solidFill>
                  <a:schemeClr val="tx1"/>
                </a:solidFill>
                <a:effectLst/>
                <a:latin typeface="+mn-lt"/>
                <a:ea typeface="+mn-ea"/>
                <a:cs typeface="+mn-cs"/>
              </a:rPr>
              <a:t> </a:t>
            </a:r>
            <a:r>
              <a:rPr lang="en-US" sz="900" i="1" kern="1200" dirty="0" err="1">
                <a:solidFill>
                  <a:schemeClr val="tx1"/>
                </a:solidFill>
                <a:effectLst/>
                <a:latin typeface="+mn-lt"/>
                <a:ea typeface="+mn-ea"/>
                <a:cs typeface="+mn-cs"/>
              </a:rPr>
              <a:t>organisation's</a:t>
            </a:r>
            <a:r>
              <a:rPr lang="en-US" sz="900" i="1" kern="1200" dirty="0">
                <a:solidFill>
                  <a:schemeClr val="tx1"/>
                </a:solidFill>
                <a:effectLst/>
                <a:latin typeface="+mn-lt"/>
                <a:ea typeface="+mn-ea"/>
                <a:cs typeface="+mn-cs"/>
              </a:rPr>
              <a:t> security.</a:t>
            </a:r>
            <a:r>
              <a:rPr lang="en-US" sz="900" i="0" kern="1200" dirty="0">
                <a:solidFill>
                  <a:schemeClr val="tx1"/>
                </a:solidFill>
                <a:effectLst/>
                <a:latin typeface="+mn-lt"/>
                <a:ea typeface="+mn-ea"/>
                <a:cs typeface="+mn-cs"/>
              </a:rPr>
              <a:t> </a:t>
            </a:r>
            <a:r>
              <a:rPr lang="en-US" sz="900" i="1" kern="1200" dirty="0">
                <a:solidFill>
                  <a:schemeClr val="tx1"/>
                </a:solidFill>
                <a:effectLst/>
                <a:latin typeface="+mn-lt"/>
                <a:ea typeface="+mn-ea"/>
                <a:cs typeface="+mn-cs"/>
              </a:rPr>
              <a:t>Being safe online also has a political</a:t>
            </a:r>
            <a:r>
              <a:rPr lang="en-US" sz="900" i="0" kern="1200" dirty="0">
                <a:solidFill>
                  <a:schemeClr val="tx1"/>
                </a:solidFill>
                <a:effectLst/>
                <a:latin typeface="+mn-lt"/>
                <a:ea typeface="+mn-ea"/>
                <a:cs typeface="+mn-cs"/>
              </a:rPr>
              <a:t> </a:t>
            </a:r>
            <a:r>
              <a:rPr lang="en-US" sz="900" i="1" kern="1200" dirty="0">
                <a:solidFill>
                  <a:schemeClr val="tx1"/>
                </a:solidFill>
                <a:effectLst/>
                <a:latin typeface="+mn-lt"/>
                <a:ea typeface="+mn-ea"/>
                <a:cs typeface="+mn-cs"/>
              </a:rPr>
              <a:t>dimension: information is power and</a:t>
            </a:r>
            <a:r>
              <a:rPr lang="en-US" sz="900" i="0" kern="1200" dirty="0">
                <a:solidFill>
                  <a:schemeClr val="tx1"/>
                </a:solidFill>
                <a:effectLst/>
                <a:latin typeface="+mn-lt"/>
                <a:ea typeface="+mn-ea"/>
                <a:cs typeface="+mn-cs"/>
              </a:rPr>
              <a:t> </a:t>
            </a:r>
            <a:r>
              <a:rPr lang="en-US" sz="900" i="1" kern="1200" dirty="0">
                <a:solidFill>
                  <a:schemeClr val="tx1"/>
                </a:solidFill>
                <a:effectLst/>
                <a:latin typeface="+mn-lt"/>
                <a:ea typeface="+mn-ea"/>
                <a:cs typeface="+mn-cs"/>
              </a:rPr>
              <a:t>understanding who has access to your</a:t>
            </a:r>
            <a:r>
              <a:rPr lang="en-US" sz="900" i="0" kern="1200" dirty="0">
                <a:solidFill>
                  <a:schemeClr val="tx1"/>
                </a:solidFill>
                <a:effectLst/>
                <a:latin typeface="+mn-lt"/>
                <a:ea typeface="+mn-ea"/>
                <a:cs typeface="+mn-cs"/>
              </a:rPr>
              <a:t> </a:t>
            </a:r>
            <a:r>
              <a:rPr lang="en-US" sz="900" i="1" kern="1200" dirty="0">
                <a:solidFill>
                  <a:schemeClr val="tx1"/>
                </a:solidFill>
                <a:effectLst/>
                <a:latin typeface="+mn-lt"/>
                <a:ea typeface="+mn-ea"/>
                <a:cs typeface="+mn-cs"/>
              </a:rPr>
              <a:t>data matters.</a:t>
            </a:r>
            <a:endParaRPr lang="en-US"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2</a:t>
            </a:fld>
            <a:endParaRPr lang="en-GB"/>
          </a:p>
        </p:txBody>
      </p:sp>
    </p:spTree>
    <p:extLst>
      <p:ext uri="{BB962C8B-B14F-4D97-AF65-F5344CB8AC3E}">
        <p14:creationId xmlns:p14="http://schemas.microsoft.com/office/powerpoint/2010/main" val="3641759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mental model is the internal map we use to understand how something works. It allows us to predict outcomes, see connections, and make better decisions, especially in complex environments. Without a mental model, we rely on isolated rules (</a:t>
            </a:r>
            <a:r>
              <a:rPr lang="en-US" i="1" dirty="0"/>
              <a:t>"use a strong password," "don't click links)</a:t>
            </a:r>
            <a:r>
              <a:rPr lang="en-US" sz="1200" kern="1200" dirty="0">
                <a:solidFill>
                  <a:schemeClr val="tx1"/>
                </a:solidFill>
                <a:effectLst/>
                <a:latin typeface="+mn-lt"/>
                <a:ea typeface="+mn-ea"/>
                <a:cs typeface="+mn-cs"/>
              </a:rPr>
              <a:t>; with one, we can reason, adapt, and develop a stronger sense of self-efficacy. How did you learn?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0561996-B2F4-524F-9989-3EE27CEC5DF5}" type="slidenum">
              <a:rPr lang="en-US" smtClean="0"/>
              <a:t>3</a:t>
            </a:fld>
            <a:endParaRPr lang="en-US"/>
          </a:p>
        </p:txBody>
      </p:sp>
    </p:spTree>
    <p:extLst>
      <p:ext uri="{BB962C8B-B14F-4D97-AF65-F5344CB8AC3E}">
        <p14:creationId xmlns:p14="http://schemas.microsoft.com/office/powerpoint/2010/main" val="121738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practitioners we’ve </a:t>
            </a:r>
            <a:r>
              <a:rPr lang="en-US" sz="1200" kern="1200" dirty="0" err="1">
                <a:solidFill>
                  <a:schemeClr val="tx1"/>
                </a:solidFill>
                <a:effectLst/>
                <a:latin typeface="+mn-lt"/>
                <a:ea typeface="+mn-ea"/>
                <a:cs typeface="+mn-cs"/>
              </a:rPr>
              <a:t>realised</a:t>
            </a:r>
            <a:r>
              <a:rPr lang="en-US" sz="1200" kern="1200" dirty="0">
                <a:solidFill>
                  <a:schemeClr val="tx1"/>
                </a:solidFill>
                <a:effectLst/>
                <a:latin typeface="+mn-lt"/>
                <a:ea typeface="+mn-ea"/>
                <a:cs typeface="+mn-cs"/>
              </a:rPr>
              <a:t>, that many people never got a globe like that for the digital world we live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don’t have a coherent mental model, which has considerable consequences not just for their safety, their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security but also to digital citizenship and our collective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led us to a collaborative, card-based workshop format built around four pillars &gt;</a:t>
            </a:r>
            <a:r>
              <a:rPr lang="en-US" sz="1200" b="0" i="0" kern="1200" dirty="0">
                <a:solidFill>
                  <a:schemeClr val="tx1"/>
                </a:solidFill>
                <a:effectLst/>
                <a:latin typeface="+mn-lt"/>
                <a:ea typeface="+mn-ea"/>
                <a:cs typeface="+mn-cs"/>
              </a:rPr>
              <a:t>security risks and user </a:t>
            </a:r>
            <a:r>
              <a:rPr lang="en-US" sz="1200" b="0" i="0" kern="1200" dirty="0" err="1">
                <a:solidFill>
                  <a:schemeClr val="tx1"/>
                </a:solidFill>
                <a:effectLst/>
                <a:latin typeface="+mn-lt"/>
                <a:ea typeface="+mn-ea"/>
                <a:cs typeface="+mn-cs"/>
              </a:rPr>
              <a:t>behaviours</a:t>
            </a:r>
            <a:r>
              <a:rPr lang="en-US" dirty="0"/>
              <a:t>.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making the system visible, including its hidden layers, and how they are connected, the workshop enables participants to better understand why security practices matter and how they can be safer online.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0561996-B2F4-524F-9989-3EE27CEC5DF5}" type="slidenum">
              <a:rPr lang="en-US" smtClean="0"/>
              <a:t>4</a:t>
            </a:fld>
            <a:endParaRPr lang="en-US"/>
          </a:p>
        </p:txBody>
      </p:sp>
    </p:spTree>
    <p:extLst>
      <p:ext uri="{BB962C8B-B14F-4D97-AF65-F5344CB8AC3E}">
        <p14:creationId xmlns:p14="http://schemas.microsoft.com/office/powerpoint/2010/main" val="2746828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5</a:t>
            </a:fld>
            <a:endParaRPr lang="en-GB"/>
          </a:p>
        </p:txBody>
      </p:sp>
    </p:spTree>
    <p:extLst>
      <p:ext uri="{BB962C8B-B14F-4D97-AF65-F5344CB8AC3E}">
        <p14:creationId xmlns:p14="http://schemas.microsoft.com/office/powerpoint/2010/main" val="477521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get cards explaining concepts in simple terms, that they then connect to other cards based on the discussion they have. They sort info and construct a map, they </a:t>
            </a:r>
            <a:r>
              <a:rPr lang="en-US" dirty="0" err="1"/>
              <a:t>visualise</a:t>
            </a:r>
            <a:r>
              <a:rPr lang="en-US" dirty="0"/>
              <a:t> the concept themselves by talking about it and relating it to their own lived experience which makes it much stickier than a passive talk (like what I'm doing with you now)</a:t>
            </a:r>
          </a:p>
          <a:p>
            <a:endParaRPr lang="en-US" dirty="0"/>
          </a:p>
          <a:p>
            <a:r>
              <a:rPr lang="en-US" dirty="0"/>
              <a:t>Ideal group size 3-5 ppl, you don't need a facilitator but it helps if you have one and get a larger group together which you can subdivide. Not tested yet, but we aim at under 2h (90-100 min)</a:t>
            </a:r>
          </a:p>
          <a:p>
            <a:endParaRPr lang="en-US" dirty="0"/>
          </a:p>
        </p:txBody>
      </p:sp>
      <p:sp>
        <p:nvSpPr>
          <p:cNvPr id="4" name="Slide Number Placeholder 3"/>
          <p:cNvSpPr>
            <a:spLocks noGrp="1"/>
          </p:cNvSpPr>
          <p:nvPr>
            <p:ph type="sldNum" sz="quarter" idx="5"/>
          </p:nvPr>
        </p:nvSpPr>
        <p:spPr/>
        <p:txBody>
          <a:bodyPr/>
          <a:lstStyle/>
          <a:p>
            <a:fld id="{50561996-B2F4-524F-9989-3EE27CEC5DF5}" type="slidenum">
              <a:rPr lang="en-US" smtClean="0"/>
              <a:t>7</a:t>
            </a:fld>
            <a:endParaRPr lang="en-US"/>
          </a:p>
        </p:txBody>
      </p:sp>
    </p:spTree>
    <p:extLst>
      <p:ext uri="{BB962C8B-B14F-4D97-AF65-F5344CB8AC3E}">
        <p14:creationId xmlns:p14="http://schemas.microsoft.com/office/powerpoint/2010/main" val="3204765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r>
              <a:rPr lang="en-US" dirty="0"/>
              <a:t>The materials </a:t>
            </a:r>
            <a:r>
              <a:rPr lang="en-US"/>
              <a:t>are creative commons. </a:t>
            </a:r>
            <a:r>
              <a:rPr lang="en-US" dirty="0"/>
              <a:t>Anyone working with a community — whether that's students, staff, researchers, or citizens — can run this workshop. You don't need to be a security expert to facilitate it.</a:t>
            </a:r>
          </a:p>
        </p:txBody>
      </p:sp>
      <p:sp>
        <p:nvSpPr>
          <p:cNvPr id="4" name="Slide Number Placeholder 3"/>
          <p:cNvSpPr>
            <a:spLocks noGrp="1"/>
          </p:cNvSpPr>
          <p:nvPr>
            <p:ph type="sldNum" sz="quarter" idx="5"/>
          </p:nvPr>
        </p:nvSpPr>
        <p:spPr/>
        <p:txBody>
          <a:bodyPr/>
          <a:lstStyle/>
          <a:p>
            <a:fld id="{83C81C81-E364-4366-A610-2DB15FF98538}" type="slidenum">
              <a:rPr lang="de-CH" smtClean="0"/>
              <a:pPr/>
              <a:t>8</a:t>
            </a:fld>
            <a:endParaRPr lang="de-CH"/>
          </a:p>
        </p:txBody>
      </p:sp>
    </p:spTree>
    <p:extLst>
      <p:ext uri="{BB962C8B-B14F-4D97-AF65-F5344CB8AC3E}">
        <p14:creationId xmlns:p14="http://schemas.microsoft.com/office/powerpoint/2010/main" val="1309894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CD915A-38F9-76AB-8D4A-B5098C4F7ADA}"/>
              </a:ext>
            </a:extLst>
          </p:cNvPr>
          <p:cNvSpPr/>
          <p:nvPr userDrawn="1"/>
        </p:nvSpPr>
        <p:spPr>
          <a:xfrm>
            <a:off x="0" y="0"/>
            <a:ext cx="9144000" cy="5143500"/>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pattern with different designs&#10;&#10;Description automatically generated with medium confidence">
            <a:extLst>
              <a:ext uri="{FF2B5EF4-FFF2-40B4-BE49-F238E27FC236}">
                <a16:creationId xmlns:a16="http://schemas.microsoft.com/office/drawing/2014/main" id="{54D45984-3213-35B0-C278-58BBA5EB60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17" name="Text Placeholder 4"/>
          <p:cNvSpPr>
            <a:spLocks noGrp="1"/>
          </p:cNvSpPr>
          <p:nvPr>
            <p:ph type="body" sz="quarter" idx="11" hasCustomPrompt="1"/>
          </p:nvPr>
        </p:nvSpPr>
        <p:spPr>
          <a:xfrm>
            <a:off x="460601" y="2664196"/>
            <a:ext cx="3272155" cy="237388"/>
          </a:xfrm>
        </p:spPr>
        <p:txBody>
          <a:bodyPr>
            <a:noAutofit/>
          </a:bodyPr>
          <a:lstStyle>
            <a:lvl1pPr marL="0" indent="0">
              <a:buNone/>
              <a:defRPr sz="1600" b="1" baseline="0">
                <a:solidFill>
                  <a:srgbClr val="037C3F"/>
                </a:solidFill>
                <a:latin typeface="+mn-lt"/>
              </a:defRPr>
            </a:lvl1pPr>
          </a:lstStyle>
          <a:p>
            <a:pPr lvl="0"/>
            <a:r>
              <a:rPr lang="en-US" dirty="0"/>
              <a:t>Presenter</a:t>
            </a:r>
          </a:p>
        </p:txBody>
      </p:sp>
      <p:sp>
        <p:nvSpPr>
          <p:cNvPr id="19" name="Text Placeholder 10"/>
          <p:cNvSpPr>
            <a:spLocks noGrp="1"/>
          </p:cNvSpPr>
          <p:nvPr>
            <p:ph type="body" sz="quarter" idx="17" hasCustomPrompt="1"/>
          </p:nvPr>
        </p:nvSpPr>
        <p:spPr>
          <a:xfrm>
            <a:off x="460602" y="1696763"/>
            <a:ext cx="4336866" cy="381445"/>
          </a:xfrm>
        </p:spPr>
        <p:txBody>
          <a:bodyPr wrap="square" anchor="ctr">
            <a:noAutofit/>
          </a:bodyPr>
          <a:lstStyle>
            <a:lvl1pPr marL="0" indent="0">
              <a:lnSpc>
                <a:spcPct val="150000"/>
              </a:lnSpc>
              <a:buNone/>
              <a:defRPr sz="1800" b="0">
                <a:solidFill>
                  <a:srgbClr val="1C305D"/>
                </a:solidFill>
                <a:latin typeface="+mn-lt"/>
              </a:defRPr>
            </a:lvl1pPr>
          </a:lstStyle>
          <a:p>
            <a:pPr lvl="0"/>
            <a:r>
              <a:rPr lang="en-US" dirty="0"/>
              <a:t>Subtitle</a:t>
            </a:r>
          </a:p>
        </p:txBody>
      </p:sp>
      <p:sp>
        <p:nvSpPr>
          <p:cNvPr id="20" name="Text Placeholder 10"/>
          <p:cNvSpPr>
            <a:spLocks noGrp="1"/>
          </p:cNvSpPr>
          <p:nvPr>
            <p:ph type="body" sz="quarter" idx="14" hasCustomPrompt="1"/>
          </p:nvPr>
        </p:nvSpPr>
        <p:spPr>
          <a:xfrm>
            <a:off x="466907" y="591750"/>
            <a:ext cx="4330561" cy="1006505"/>
          </a:xfrm>
        </p:spPr>
        <p:txBody>
          <a:bodyPr wrap="square">
            <a:noAutofit/>
          </a:bodyPr>
          <a:lstStyle>
            <a:lvl1pPr marL="0" indent="0">
              <a:lnSpc>
                <a:spcPts val="3700"/>
              </a:lnSpc>
              <a:spcBef>
                <a:spcPts val="0"/>
              </a:spcBef>
              <a:buNone/>
              <a:defRPr sz="3600" b="1">
                <a:solidFill>
                  <a:srgbClr val="1C305D"/>
                </a:solidFill>
                <a:latin typeface="+mn-lt"/>
              </a:defRPr>
            </a:lvl1pPr>
          </a:lstStyle>
          <a:p>
            <a:pPr lvl="0"/>
            <a:r>
              <a:rPr lang="en-US" dirty="0"/>
              <a:t>Title</a:t>
            </a:r>
          </a:p>
        </p:txBody>
      </p:sp>
      <p:sp>
        <p:nvSpPr>
          <p:cNvPr id="25" name="Text Placeholder 6"/>
          <p:cNvSpPr>
            <a:spLocks noGrp="1"/>
          </p:cNvSpPr>
          <p:nvPr>
            <p:ph type="body" sz="quarter" idx="12" hasCustomPrompt="1"/>
          </p:nvPr>
        </p:nvSpPr>
        <p:spPr>
          <a:xfrm>
            <a:off x="460601" y="2967104"/>
            <a:ext cx="3272155" cy="229228"/>
          </a:xfrm>
        </p:spPr>
        <p:txBody>
          <a:bodyPr>
            <a:noAutofit/>
          </a:bodyPr>
          <a:lstStyle>
            <a:lvl1pPr marL="0" indent="0">
              <a:lnSpc>
                <a:spcPts val="1200"/>
              </a:lnSpc>
              <a:spcBef>
                <a:spcPts val="0"/>
              </a:spcBef>
              <a:buNone/>
              <a:defRPr sz="1400" b="1">
                <a:solidFill>
                  <a:srgbClr val="1C305D"/>
                </a:solidFill>
                <a:latin typeface="+mn-lt"/>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460601" y="3180171"/>
            <a:ext cx="3272155" cy="237387"/>
          </a:xfrm>
        </p:spPr>
        <p:txBody>
          <a:bodyPr>
            <a:noAutofit/>
          </a:bodyPr>
          <a:lstStyle>
            <a:lvl1pPr marL="0" indent="0">
              <a:lnSpc>
                <a:spcPts val="1200"/>
              </a:lnSpc>
              <a:spcBef>
                <a:spcPts val="0"/>
              </a:spcBef>
              <a:buNone/>
              <a:defRPr sz="1400">
                <a:solidFill>
                  <a:srgbClr val="1C305D"/>
                </a:solidFill>
                <a:latin typeface="+mn-lt"/>
              </a:defRPr>
            </a:lvl1pPr>
          </a:lstStyle>
          <a:p>
            <a:pPr lvl="0"/>
            <a:r>
              <a:rPr lang="en-US" dirty="0"/>
              <a:t>Date</a:t>
            </a:r>
            <a:endParaRPr lang="en-GB" dirty="0"/>
          </a:p>
        </p:txBody>
      </p:sp>
      <p:sp>
        <p:nvSpPr>
          <p:cNvPr id="27" name="Rectangle 26">
            <a:extLst>
              <a:ext uri="{FF2B5EF4-FFF2-40B4-BE49-F238E27FC236}">
                <a16:creationId xmlns:a16="http://schemas.microsoft.com/office/drawing/2014/main" id="{EED89356-A99C-0128-C97C-A9C0DE1A1246}"/>
              </a:ext>
            </a:extLst>
          </p:cNvPr>
          <p:cNvSpPr/>
          <p:nvPr userDrawn="1"/>
        </p:nvSpPr>
        <p:spPr>
          <a:xfrm>
            <a:off x="0" y="4176990"/>
            <a:ext cx="9143999"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black background with white text&#10;&#10;Description automatically generated">
            <a:extLst>
              <a:ext uri="{FF2B5EF4-FFF2-40B4-BE49-F238E27FC236}">
                <a16:creationId xmlns:a16="http://schemas.microsoft.com/office/drawing/2014/main" id="{AA81CC32-1404-B236-829C-9767BE5F7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36" name="Picture 35" descr="A black and white logo&#10;&#10;Description automatically generated">
            <a:extLst>
              <a:ext uri="{FF2B5EF4-FFF2-40B4-BE49-F238E27FC236}">
                <a16:creationId xmlns:a16="http://schemas.microsoft.com/office/drawing/2014/main" id="{8F569FCD-16F8-FB2A-B150-0AD701006D72}"/>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41644224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201" y="964417"/>
            <a:ext cx="8439238" cy="3357062"/>
          </a:xfrm>
        </p:spPr>
        <p:txBody>
          <a:bodyPr/>
          <a:lstStyle>
            <a:lvl1pPr>
              <a:defRPr sz="1800">
                <a:solidFill>
                  <a:srgbClr val="1C2C4F"/>
                </a:solidFill>
                <a:latin typeface="+mn-lt"/>
                <a:cs typeface="Arial" panose="020B0604020202020204" pitchFamily="34" charset="0"/>
              </a:defRPr>
            </a:lvl1pPr>
            <a:lvl2pPr>
              <a:defRPr sz="1600">
                <a:solidFill>
                  <a:srgbClr val="1C2C4F"/>
                </a:solidFill>
                <a:latin typeface="+mn-lt"/>
                <a:cs typeface="Arial" panose="020B0604020202020204" pitchFamily="34" charset="0"/>
              </a:defRPr>
            </a:lvl2pPr>
            <a:lvl3pPr>
              <a:defRPr sz="1400">
                <a:solidFill>
                  <a:srgbClr val="1C2C4F"/>
                </a:solidFill>
                <a:latin typeface="+mn-lt"/>
                <a:cs typeface="Arial" panose="020B0604020202020204" pitchFamily="34" charset="0"/>
              </a:defRPr>
            </a:lvl3pPr>
            <a:lvl4pPr>
              <a:defRPr>
                <a:solidFill>
                  <a:srgbClr val="1C2C4F"/>
                </a:solidFill>
                <a:latin typeface="+mn-lt"/>
                <a:cs typeface="Arial" panose="020B0604020202020204" pitchFamily="34" charset="0"/>
              </a:defRPr>
            </a:lvl4pPr>
            <a:lvl5pPr>
              <a:defRPr>
                <a:solidFill>
                  <a:srgbClr val="1C2C4F"/>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730188"/>
            <a:ext cx="2057400" cy="274637"/>
          </a:xfrm>
          <a:prstGeom prst="rect">
            <a:avLst/>
          </a:prstGeom>
        </p:spPr>
        <p:txBody>
          <a:bodyPr vert="horz" lIns="91440" tIns="45720" rIns="91440" bIns="45720" rtlCol="0" anchor="ctr"/>
          <a:lstStyle>
            <a:lvl1pPr algn="r">
              <a:defRPr sz="1000" i="0">
                <a:solidFill>
                  <a:srgbClr val="B4E9E2"/>
                </a:solidFill>
              </a:defRPr>
            </a:lvl1pPr>
          </a:lstStyle>
          <a:p>
            <a:fld id="{9E7CA0F2-EE66-4F60-8C00-E0BE38E7AEC5}" type="slidenum">
              <a:rPr lang="en-GB" smtClean="0"/>
              <a:pPr/>
              <a:t>‹#›</a:t>
            </a:fld>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latin typeface="+mn-lt"/>
              </a:defRPr>
            </a:lvl1pPr>
          </a:lstStyle>
          <a:p>
            <a:r>
              <a:rPr lang="en-GB" dirty="0"/>
              <a:t>Click to edit Master title style</a:t>
            </a:r>
            <a:endParaRPr lang="en-US" dirty="0"/>
          </a:p>
        </p:txBody>
      </p:sp>
    </p:spTree>
    <p:extLst>
      <p:ext uri="{BB962C8B-B14F-4D97-AF65-F5344CB8AC3E}">
        <p14:creationId xmlns:p14="http://schemas.microsoft.com/office/powerpoint/2010/main" val="263139938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6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8242A-115F-FAAB-3C19-C8B609AB6C4B}"/>
              </a:ext>
            </a:extLst>
          </p:cNvPr>
          <p:cNvSpPr/>
          <p:nvPr userDrawn="1"/>
        </p:nvSpPr>
        <p:spPr>
          <a:xfrm>
            <a:off x="0" y="4468536"/>
            <a:ext cx="9144000" cy="69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0407AF-12A6-62EC-ABC1-4EA3D4D52CB5}"/>
              </a:ext>
            </a:extLst>
          </p:cNvPr>
          <p:cNvSpPr/>
          <p:nvPr userDrawn="1"/>
        </p:nvSpPr>
        <p:spPr>
          <a:xfrm>
            <a:off x="0" y="4752968"/>
            <a:ext cx="9144000" cy="415027"/>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0201" y="964417"/>
            <a:ext cx="8439238" cy="3601320"/>
          </a:xfrm>
        </p:spPr>
        <p:txBody>
          <a:bodyPr/>
          <a:lstStyle>
            <a:lvl1pPr>
              <a:defRPr sz="1800">
                <a:solidFill>
                  <a:srgbClr val="1C305D"/>
                </a:solidFill>
                <a:latin typeface="+mn-lt"/>
                <a:cs typeface="Arial" panose="020B0604020202020204" pitchFamily="34" charset="0"/>
              </a:defRPr>
            </a:lvl1pPr>
            <a:lvl2pPr>
              <a:defRPr sz="1600">
                <a:solidFill>
                  <a:srgbClr val="1C305D"/>
                </a:solidFill>
                <a:latin typeface="+mn-lt"/>
                <a:cs typeface="Arial" panose="020B0604020202020204" pitchFamily="34" charset="0"/>
              </a:defRPr>
            </a:lvl2pPr>
            <a:lvl3pPr>
              <a:defRPr sz="1400">
                <a:solidFill>
                  <a:srgbClr val="1C305D"/>
                </a:solidFill>
                <a:latin typeface="+mn-lt"/>
                <a:cs typeface="Arial" panose="020B0604020202020204" pitchFamily="34" charset="0"/>
              </a:defRPr>
            </a:lvl3pPr>
            <a:lvl4pPr>
              <a:defRPr sz="1200">
                <a:solidFill>
                  <a:srgbClr val="1C305D"/>
                </a:solidFill>
                <a:latin typeface="+mn-lt"/>
                <a:cs typeface="Arial" panose="020B0604020202020204" pitchFamily="34" charset="0"/>
              </a:defRPr>
            </a:lvl4pPr>
            <a:lvl5pPr>
              <a:defRPr>
                <a:solidFill>
                  <a:srgbClr val="1C305D"/>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solidFill>
                  <a:srgbClr val="037C3F"/>
                </a:solidFill>
                <a:latin typeface="+mn-lt"/>
              </a:defRPr>
            </a:lvl1pPr>
          </a:lstStyle>
          <a:p>
            <a:r>
              <a:rPr lang="en-GB" dirty="0"/>
              <a:t>Click to edit Master title style</a:t>
            </a:r>
            <a:endParaRPr lang="en-US"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825515"/>
            <a:ext cx="2057400" cy="274637"/>
          </a:xfrm>
          <a:prstGeom prst="rect">
            <a:avLst/>
          </a:prstGeom>
        </p:spPr>
        <p:txBody>
          <a:bodyPr vert="horz" lIns="91440" tIns="45720" rIns="91440" bIns="45720" rtlCol="0" anchor="ctr"/>
          <a:lstStyle>
            <a:lvl1pPr algn="r">
              <a:defRPr sz="1000" i="0">
                <a:solidFill>
                  <a:srgbClr val="B4E9E2"/>
                </a:solidFill>
              </a:defRPr>
            </a:lvl1pPr>
          </a:lstStyle>
          <a:p>
            <a:fld id="{9E7CA0F2-EE66-4F60-8C00-E0BE38E7AEC5}" type="slidenum">
              <a:rPr lang="en-GB" smtClean="0"/>
              <a:pPr/>
              <a:t>‹#›</a:t>
            </a:fld>
            <a:endParaRPr lang="en-GB" dirty="0"/>
          </a:p>
        </p:txBody>
      </p:sp>
      <p:pic>
        <p:nvPicPr>
          <p:cNvPr id="10" name="Picture 9" descr="A black and white logo&#10;&#10;Description automatically generated">
            <a:extLst>
              <a:ext uri="{FF2B5EF4-FFF2-40B4-BE49-F238E27FC236}">
                <a16:creationId xmlns:a16="http://schemas.microsoft.com/office/drawing/2014/main" id="{6A479726-8A81-FDC6-43A3-60187EA6B485}"/>
              </a:ext>
            </a:extLst>
          </p:cNvPr>
          <p:cNvPicPr>
            <a:picLocks noChangeAspect="1"/>
          </p:cNvPicPr>
          <p:nvPr userDrawn="1"/>
        </p:nvPicPr>
        <p:blipFill>
          <a:blip r:embed="rId2">
            <a:extLst>
              <a:ext uri="{28A0092B-C50C-407E-A947-70E740481C1C}">
                <a14:useLocalDpi xmlns:a14="http://schemas.microsoft.com/office/drawing/2010/main" val="0"/>
              </a:ext>
            </a:extLst>
          </a:blip>
          <a:srcRect b="47445"/>
          <a:stretch/>
        </p:blipFill>
        <p:spPr>
          <a:xfrm>
            <a:off x="350201" y="4824412"/>
            <a:ext cx="819086" cy="259611"/>
          </a:xfrm>
          <a:prstGeom prst="rect">
            <a:avLst/>
          </a:prstGeom>
        </p:spPr>
      </p:pic>
    </p:spTree>
    <p:extLst>
      <p:ext uri="{BB962C8B-B14F-4D97-AF65-F5344CB8AC3E}">
        <p14:creationId xmlns:p14="http://schemas.microsoft.com/office/powerpoint/2010/main" val="410512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5B780C-839C-6572-D60E-630924414E0D}"/>
              </a:ext>
            </a:extLst>
          </p:cNvPr>
          <p:cNvSpPr/>
          <p:nvPr userDrawn="1"/>
        </p:nvSpPr>
        <p:spPr>
          <a:xfrm>
            <a:off x="0" y="0"/>
            <a:ext cx="9143999" cy="5149763"/>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olorful pattern with different designs&#10;&#10;Description automatically generated with medium confidence">
            <a:extLst>
              <a:ext uri="{FF2B5EF4-FFF2-40B4-BE49-F238E27FC236}">
                <a16:creationId xmlns:a16="http://schemas.microsoft.com/office/drawing/2014/main" id="{BCAE078B-2440-A479-DCE2-4BA7FC0B1B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5" name="Rectangle 4">
            <a:extLst>
              <a:ext uri="{FF2B5EF4-FFF2-40B4-BE49-F238E27FC236}">
                <a16:creationId xmlns:a16="http://schemas.microsoft.com/office/drawing/2014/main" id="{4D3FC31D-BADF-ABB1-084A-FE92AB0256BB}"/>
              </a:ext>
            </a:extLst>
          </p:cNvPr>
          <p:cNvSpPr/>
          <p:nvPr userDrawn="1"/>
        </p:nvSpPr>
        <p:spPr>
          <a:xfrm>
            <a:off x="-2" y="4176990"/>
            <a:ext cx="9144001"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background with white text&#10;&#10;Description automatically generated">
            <a:extLst>
              <a:ext uri="{FF2B5EF4-FFF2-40B4-BE49-F238E27FC236}">
                <a16:creationId xmlns:a16="http://schemas.microsoft.com/office/drawing/2014/main" id="{BE680B11-5812-E3B8-498E-280E46B41C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4" name="Picture 3" descr="A black and white logo&#10;&#10;Description automatically generated">
            <a:extLst>
              <a:ext uri="{FF2B5EF4-FFF2-40B4-BE49-F238E27FC236}">
                <a16:creationId xmlns:a16="http://schemas.microsoft.com/office/drawing/2014/main" id="{763B2D0C-1F91-68C4-470B-3224F2896173}"/>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21185160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498B59-E10B-235F-883E-B4DEF866673A}"/>
              </a:ext>
            </a:extLst>
          </p:cNvPr>
          <p:cNvSpPr>
            <a:spLocks noGrp="1"/>
          </p:cNvSpPr>
          <p:nvPr>
            <p:ph type="dt" sz="half" idx="10"/>
          </p:nvPr>
        </p:nvSpPr>
        <p:spPr/>
        <p:txBody>
          <a:bodyPr/>
          <a:lstStyle/>
          <a:p>
            <a:fld id="{05DCA06E-23CD-D84E-99CD-16F24CFCD44D}" type="datetime1">
              <a:rPr lang="en-GB" smtClean="0"/>
              <a:t>01/06/2026</a:t>
            </a:fld>
            <a:endParaRPr lang="en-US"/>
          </a:p>
        </p:txBody>
      </p:sp>
      <p:sp>
        <p:nvSpPr>
          <p:cNvPr id="3" name="Footer Placeholder 2">
            <a:extLst>
              <a:ext uri="{FF2B5EF4-FFF2-40B4-BE49-F238E27FC236}">
                <a16:creationId xmlns:a16="http://schemas.microsoft.com/office/drawing/2014/main" id="{31FEFCBA-A1C6-B05F-FE91-ACB68087A1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97F327-4A2C-5B40-900B-8024B84B0ED3}"/>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167894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CE6C16-BE54-BB91-34B0-F8CE4FB37063}"/>
              </a:ext>
            </a:extLst>
          </p:cNvPr>
          <p:cNvSpPr/>
          <p:nvPr userDrawn="1"/>
        </p:nvSpPr>
        <p:spPr>
          <a:xfrm>
            <a:off x="0" y="4503107"/>
            <a:ext cx="9144000" cy="646112"/>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50201" y="131562"/>
            <a:ext cx="8439238" cy="695826"/>
          </a:xfrm>
          <a:prstGeom prst="rect">
            <a:avLst/>
          </a:prstGeom>
        </p:spPr>
        <p:txBody>
          <a:bodyPr vert="horz" lIns="91440" tIns="45720" rIns="91440" bIns="45720" rtlCol="0" anchor="ctr">
            <a:normAutofit/>
          </a:bodyPr>
          <a:lstStyle/>
          <a:p>
            <a:r>
              <a:rPr lang="en-US" dirty="0"/>
              <a:t>Slide Title</a:t>
            </a:r>
            <a:endParaRPr lang="en-GB" dirty="0"/>
          </a:p>
        </p:txBody>
      </p:sp>
      <p:sp>
        <p:nvSpPr>
          <p:cNvPr id="3" name="Text Placeholder 2"/>
          <p:cNvSpPr>
            <a:spLocks noGrp="1"/>
          </p:cNvSpPr>
          <p:nvPr>
            <p:ph type="body" idx="1"/>
          </p:nvPr>
        </p:nvSpPr>
        <p:spPr>
          <a:xfrm>
            <a:off x="350201" y="964414"/>
            <a:ext cx="8439238" cy="3306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Slide Number Placeholder 4">
            <a:extLst>
              <a:ext uri="{FF2B5EF4-FFF2-40B4-BE49-F238E27FC236}">
                <a16:creationId xmlns:a16="http://schemas.microsoft.com/office/drawing/2014/main" id="{271CF10B-5905-E541-B922-641440E09CC2}"/>
              </a:ext>
            </a:extLst>
          </p:cNvPr>
          <p:cNvSpPr>
            <a:spLocks noGrp="1"/>
          </p:cNvSpPr>
          <p:nvPr>
            <p:ph type="sldNum" sz="quarter" idx="4"/>
          </p:nvPr>
        </p:nvSpPr>
        <p:spPr>
          <a:xfrm>
            <a:off x="7896385" y="4725555"/>
            <a:ext cx="893053" cy="274637"/>
          </a:xfrm>
          <a:prstGeom prst="rect">
            <a:avLst/>
          </a:prstGeom>
        </p:spPr>
        <p:txBody>
          <a:bodyPr vert="horz" lIns="91440" tIns="45720" rIns="91440" bIns="45720" rtlCol="0" anchor="ctr"/>
          <a:lstStyle>
            <a:lvl1pPr algn="r">
              <a:defRPr sz="1000" b="0" i="0">
                <a:solidFill>
                  <a:srgbClr val="B4E9E2"/>
                </a:solidFill>
              </a:defRPr>
            </a:lvl1pPr>
          </a:lstStyle>
          <a:p>
            <a:fld id="{9E7CA0F2-EE66-4F60-8C00-E0BE38E7AEC5}" type="slidenum">
              <a:rPr lang="en-GB" smtClean="0"/>
              <a:pPr/>
              <a:t>‹#›</a:t>
            </a:fld>
            <a:endParaRPr lang="en-GB" dirty="0"/>
          </a:p>
        </p:txBody>
      </p:sp>
      <p:pic>
        <p:nvPicPr>
          <p:cNvPr id="10" name="Picture 9" descr="A black and white logo&#10;&#10;Description automatically generated">
            <a:extLst>
              <a:ext uri="{FF2B5EF4-FFF2-40B4-BE49-F238E27FC236}">
                <a16:creationId xmlns:a16="http://schemas.microsoft.com/office/drawing/2014/main" id="{220E559A-74EA-36CC-6436-1E829EF2DD35}"/>
              </a:ext>
            </a:extLst>
          </p:cNvPr>
          <p:cNvPicPr>
            <a:picLocks noChangeAspect="1"/>
          </p:cNvPicPr>
          <p:nvPr userDrawn="1"/>
        </p:nvPicPr>
        <p:blipFill>
          <a:blip r:embed="rId7">
            <a:extLst>
              <a:ext uri="{28A0092B-C50C-407E-A947-70E740481C1C}">
                <a14:useLocalDpi xmlns:a14="http://schemas.microsoft.com/office/drawing/2010/main" val="0"/>
              </a:ext>
            </a:extLst>
          </a:blip>
          <a:srcRect b="47445"/>
          <a:stretch/>
        </p:blipFill>
        <p:spPr>
          <a:xfrm>
            <a:off x="350201" y="4696357"/>
            <a:ext cx="819086" cy="259611"/>
          </a:xfrm>
          <a:prstGeom prst="rect">
            <a:avLst/>
          </a:prstGeom>
        </p:spPr>
      </p:pic>
      <p:pic>
        <p:nvPicPr>
          <p:cNvPr id="12" name="Picture 11" descr="A colorful bird and a bird&#10;&#10;Description automatically generated with medium confidence">
            <a:extLst>
              <a:ext uri="{FF2B5EF4-FFF2-40B4-BE49-F238E27FC236}">
                <a16:creationId xmlns:a16="http://schemas.microsoft.com/office/drawing/2014/main" id="{2A339A96-933A-D718-9ECF-63B0F63F2AB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37145" y="4554915"/>
            <a:ext cx="3670126" cy="594848"/>
          </a:xfrm>
          <a:prstGeom prst="rect">
            <a:avLst/>
          </a:prstGeom>
        </p:spPr>
      </p:pic>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63" r:id="rId3"/>
    <p:sldLayoutId id="2147483661" r:id="rId4"/>
    <p:sldLayoutId id="2147483664" r:id="rId5"/>
  </p:sldLayoutIdLst>
  <p:hf hdr="0" ftr="0" dt="0"/>
  <p:txStyles>
    <p:titleStyle>
      <a:lvl1pPr algn="l" defTabSz="685800" rtl="0" eaLnBrk="1" latinLnBrk="0" hangingPunct="1">
        <a:lnSpc>
          <a:spcPct val="90000"/>
        </a:lnSpc>
        <a:spcBef>
          <a:spcPct val="0"/>
        </a:spcBef>
        <a:buNone/>
        <a:defRPr sz="2000" b="1" kern="1200">
          <a:solidFill>
            <a:srgbClr val="037C3F"/>
          </a:solidFill>
          <a:latin typeface="Arial" panose="020B0604020202020204" pitchFamily="34" charset="0"/>
          <a:ea typeface="Verdana" panose="020B0604030504040204" pitchFamily="34" charset="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1C305D"/>
          </a:solidFill>
          <a:latin typeface="+mn-lt"/>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C305D"/>
          </a:solidFill>
          <a:latin typeface="+mn-lt"/>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1C305D"/>
          </a:solidFill>
          <a:latin typeface="+mn-lt"/>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305D"/>
          </a:solidFill>
          <a:latin typeface="+mn-lt"/>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305D"/>
          </a:solidFill>
          <a:latin typeface="+mn-lt"/>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mailto:awareness@geant.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627B2D-CE81-EFFA-B2CA-8A60AD1F5502}"/>
              </a:ext>
            </a:extLst>
          </p:cNvPr>
          <p:cNvSpPr>
            <a:spLocks noGrp="1"/>
          </p:cNvSpPr>
          <p:nvPr>
            <p:ph type="body" sz="quarter" idx="11"/>
          </p:nvPr>
        </p:nvSpPr>
        <p:spPr/>
        <p:txBody>
          <a:bodyPr/>
          <a:lstStyle/>
          <a:p>
            <a:r>
              <a:rPr lang="en-US"/>
              <a:t>Security Awareness </a:t>
            </a:r>
            <a:r>
              <a:rPr lang="en-US" dirty="0"/>
              <a:t>Task Force</a:t>
            </a:r>
          </a:p>
        </p:txBody>
      </p:sp>
      <p:sp>
        <p:nvSpPr>
          <p:cNvPr id="8" name="Text Placeholder 7">
            <a:extLst>
              <a:ext uri="{FF2B5EF4-FFF2-40B4-BE49-F238E27FC236}">
                <a16:creationId xmlns:a16="http://schemas.microsoft.com/office/drawing/2014/main" id="{3FB4E49B-95DE-4134-2E99-8FC079023B26}"/>
              </a:ext>
            </a:extLst>
          </p:cNvPr>
          <p:cNvSpPr>
            <a:spLocks noGrp="1"/>
          </p:cNvSpPr>
          <p:nvPr>
            <p:ph type="body" sz="quarter" idx="17"/>
          </p:nvPr>
        </p:nvSpPr>
        <p:spPr/>
        <p:txBody>
          <a:bodyPr/>
          <a:lstStyle/>
          <a:p>
            <a:r>
              <a:rPr lang="en-US" dirty="0"/>
              <a:t>A mental model for better security </a:t>
            </a:r>
          </a:p>
        </p:txBody>
      </p:sp>
      <p:sp>
        <p:nvSpPr>
          <p:cNvPr id="7" name="Text Placeholder 6">
            <a:extLst>
              <a:ext uri="{FF2B5EF4-FFF2-40B4-BE49-F238E27FC236}">
                <a16:creationId xmlns:a16="http://schemas.microsoft.com/office/drawing/2014/main" id="{EEEF0C68-50D4-7D79-8F6D-909A326903CB}"/>
              </a:ext>
            </a:extLst>
          </p:cNvPr>
          <p:cNvSpPr>
            <a:spLocks noGrp="1"/>
          </p:cNvSpPr>
          <p:nvPr>
            <p:ph type="body" sz="quarter" idx="14"/>
          </p:nvPr>
        </p:nvSpPr>
        <p:spPr/>
        <p:txBody>
          <a:bodyPr/>
          <a:lstStyle/>
          <a:p>
            <a:r>
              <a:rPr lang="en-US" dirty="0"/>
              <a:t>Digital Safety Fresco</a:t>
            </a:r>
          </a:p>
        </p:txBody>
      </p:sp>
      <p:sp>
        <p:nvSpPr>
          <p:cNvPr id="6" name="Text Placeholder 5">
            <a:extLst>
              <a:ext uri="{FF2B5EF4-FFF2-40B4-BE49-F238E27FC236}">
                <a16:creationId xmlns:a16="http://schemas.microsoft.com/office/drawing/2014/main" id="{13BC0655-5C96-7997-0418-B8F0E616D539}"/>
              </a:ext>
            </a:extLst>
          </p:cNvPr>
          <p:cNvSpPr>
            <a:spLocks noGrp="1"/>
          </p:cNvSpPr>
          <p:nvPr>
            <p:ph type="body" sz="quarter" idx="12"/>
          </p:nvPr>
        </p:nvSpPr>
        <p:spPr/>
        <p:txBody>
          <a:bodyPr/>
          <a:lstStyle/>
          <a:p>
            <a:r>
              <a:rPr lang="en-US" dirty="0"/>
              <a:t>Community Hub Unplugged</a:t>
            </a:r>
          </a:p>
        </p:txBody>
      </p:sp>
      <p:sp>
        <p:nvSpPr>
          <p:cNvPr id="9" name="Text Placeholder 8">
            <a:extLst>
              <a:ext uri="{FF2B5EF4-FFF2-40B4-BE49-F238E27FC236}">
                <a16:creationId xmlns:a16="http://schemas.microsoft.com/office/drawing/2014/main" id="{A1917DB0-4ADF-F23A-6EBE-AEA40E0031C9}"/>
              </a:ext>
            </a:extLst>
          </p:cNvPr>
          <p:cNvSpPr>
            <a:spLocks noGrp="1"/>
          </p:cNvSpPr>
          <p:nvPr>
            <p:ph type="body" sz="quarter" idx="18"/>
          </p:nvPr>
        </p:nvSpPr>
        <p:spPr/>
        <p:txBody>
          <a:bodyPr/>
          <a:lstStyle/>
          <a:p>
            <a:r>
              <a:rPr lang="en-US" dirty="0"/>
              <a:t>10</a:t>
            </a:r>
            <a:r>
              <a:rPr lang="en-US" baseline="30000" dirty="0"/>
              <a:t>th</a:t>
            </a:r>
            <a:r>
              <a:rPr lang="en-US" dirty="0"/>
              <a:t> June 2026</a:t>
            </a:r>
          </a:p>
        </p:txBody>
      </p:sp>
    </p:spTree>
    <p:extLst>
      <p:ext uri="{BB962C8B-B14F-4D97-AF65-F5344CB8AC3E}">
        <p14:creationId xmlns:p14="http://schemas.microsoft.com/office/powerpoint/2010/main" val="1753329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DDE867-D5D1-9AA4-506C-C9A07281F84F}"/>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B97F0ED6-F0FB-EA81-6405-4B3FE7DEFA87}"/>
              </a:ext>
            </a:extLst>
          </p:cNvPr>
          <p:cNvSpPr>
            <a:spLocks noGrp="1"/>
          </p:cNvSpPr>
          <p:nvPr>
            <p:ph type="sldNum" sz="quarter" idx="4"/>
          </p:nvPr>
        </p:nvSpPr>
        <p:spPr/>
        <p:txBody>
          <a:bodyPr/>
          <a:lstStyle/>
          <a:p>
            <a:fld id="{9E7CA0F2-EE66-4F60-8C00-E0BE38E7AEC5}" type="slidenum">
              <a:rPr lang="en-GB" smtClean="0"/>
              <a:pPr/>
              <a:t>2</a:t>
            </a:fld>
            <a:endParaRPr lang="en-GB" dirty="0"/>
          </a:p>
        </p:txBody>
      </p:sp>
      <p:sp>
        <p:nvSpPr>
          <p:cNvPr id="11" name="Content Placeholder 10">
            <a:extLst>
              <a:ext uri="{FF2B5EF4-FFF2-40B4-BE49-F238E27FC236}">
                <a16:creationId xmlns:a16="http://schemas.microsoft.com/office/drawing/2014/main" id="{C5198EC6-22DE-E0C5-5E3B-6D7D4419AF08}"/>
              </a:ext>
            </a:extLst>
          </p:cNvPr>
          <p:cNvSpPr>
            <a:spLocks noGrp="1"/>
          </p:cNvSpPr>
          <p:nvPr>
            <p:ph idx="1"/>
          </p:nvPr>
        </p:nvSpPr>
        <p:spPr/>
        <p:txBody>
          <a:bodyPr/>
          <a:lstStyle/>
          <a:p>
            <a:endParaRPr lang="en-US" dirty="0"/>
          </a:p>
        </p:txBody>
      </p:sp>
      <p:pic>
        <p:nvPicPr>
          <p:cNvPr id="12" name="Picture 11">
            <a:extLst>
              <a:ext uri="{FF2B5EF4-FFF2-40B4-BE49-F238E27FC236}">
                <a16:creationId xmlns:a16="http://schemas.microsoft.com/office/drawing/2014/main" id="{B646D6CC-EDBD-0C20-8051-9FFB06E3902E}"/>
              </a:ext>
            </a:extLst>
          </p:cNvPr>
          <p:cNvPicPr>
            <a:picLocks noChangeAspect="1"/>
          </p:cNvPicPr>
          <p:nvPr/>
        </p:nvPicPr>
        <p:blipFill>
          <a:blip r:embed="rId3"/>
          <a:stretch>
            <a:fillRect/>
          </a:stretch>
        </p:blipFill>
        <p:spPr>
          <a:xfrm>
            <a:off x="1439698" y="276026"/>
            <a:ext cx="6057900" cy="4419600"/>
          </a:xfrm>
          <a:prstGeom prst="rect">
            <a:avLst/>
          </a:prstGeom>
        </p:spPr>
      </p:pic>
    </p:spTree>
    <p:extLst>
      <p:ext uri="{BB962C8B-B14F-4D97-AF65-F5344CB8AC3E}">
        <p14:creationId xmlns:p14="http://schemas.microsoft.com/office/powerpoint/2010/main" val="3356155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A0B81F-F717-CD87-74E3-6272DE2B169D}"/>
              </a:ext>
            </a:extLst>
          </p:cNvPr>
          <p:cNvSpPr>
            <a:spLocks noGrp="1"/>
          </p:cNvSpPr>
          <p:nvPr>
            <p:ph type="sldNum" sz="quarter" idx="12"/>
          </p:nvPr>
        </p:nvSpPr>
        <p:spPr/>
        <p:txBody>
          <a:bodyPr/>
          <a:lstStyle/>
          <a:p>
            <a:fld id="{DC3E8451-FA9E-044E-A25E-570F063E7F9B}" type="slidenum">
              <a:rPr lang="en-US" smtClean="0"/>
              <a:t>3</a:t>
            </a:fld>
            <a:endParaRPr lang="en-US"/>
          </a:p>
        </p:txBody>
      </p:sp>
      <p:pic>
        <p:nvPicPr>
          <p:cNvPr id="3" name="Picture 2">
            <a:extLst>
              <a:ext uri="{FF2B5EF4-FFF2-40B4-BE49-F238E27FC236}">
                <a16:creationId xmlns:a16="http://schemas.microsoft.com/office/drawing/2014/main" id="{0388D0F6-5A1B-7AB8-719E-05F3250507B4}"/>
              </a:ext>
            </a:extLst>
          </p:cNvPr>
          <p:cNvPicPr>
            <a:picLocks noChangeAspect="1"/>
          </p:cNvPicPr>
          <p:nvPr/>
        </p:nvPicPr>
        <p:blipFill>
          <a:blip r:embed="rId3"/>
          <a:srcRect t="10470" r="1631" b="14974"/>
          <a:stretch>
            <a:fillRect/>
          </a:stretch>
        </p:blipFill>
        <p:spPr>
          <a:xfrm>
            <a:off x="-190052" y="-144765"/>
            <a:ext cx="9334052" cy="5305091"/>
          </a:xfrm>
          <a:prstGeom prst="rect">
            <a:avLst/>
          </a:prstGeom>
        </p:spPr>
      </p:pic>
      <p:sp>
        <p:nvSpPr>
          <p:cNvPr id="4" name="TextBox 3">
            <a:extLst>
              <a:ext uri="{FF2B5EF4-FFF2-40B4-BE49-F238E27FC236}">
                <a16:creationId xmlns:a16="http://schemas.microsoft.com/office/drawing/2014/main" id="{190260CD-8562-1676-9B39-1189A1BC3D2A}"/>
              </a:ext>
            </a:extLst>
          </p:cNvPr>
          <p:cNvSpPr txBox="1"/>
          <p:nvPr/>
        </p:nvSpPr>
        <p:spPr>
          <a:xfrm>
            <a:off x="4557252" y="5021826"/>
            <a:ext cx="184731" cy="248209"/>
          </a:xfrm>
          <a:prstGeom prst="rect">
            <a:avLst/>
          </a:prstGeom>
          <a:noFill/>
        </p:spPr>
        <p:txBody>
          <a:bodyPr wrap="none" rtlCol="0">
            <a:spAutoFit/>
          </a:bodyPr>
          <a:lstStyle/>
          <a:p>
            <a:endParaRPr lang="en-US" sz="1013" dirty="0"/>
          </a:p>
        </p:txBody>
      </p:sp>
    </p:spTree>
    <p:extLst>
      <p:ext uri="{BB962C8B-B14F-4D97-AF65-F5344CB8AC3E}">
        <p14:creationId xmlns:p14="http://schemas.microsoft.com/office/powerpoint/2010/main" val="1587998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47FC3-7E88-8796-9344-7103A5F9E5F1}"/>
              </a:ext>
            </a:extLst>
          </p:cNvPr>
          <p:cNvSpPr>
            <a:spLocks noGrp="1"/>
          </p:cNvSpPr>
          <p:nvPr>
            <p:ph type="title"/>
          </p:nvPr>
        </p:nvSpPr>
        <p:spPr/>
        <p:txBody>
          <a:bodyPr/>
          <a:lstStyle/>
          <a:p>
            <a:r>
              <a:rPr lang="en-US" dirty="0"/>
              <a:t>A mental model to understand the world: the fundamentals</a:t>
            </a:r>
          </a:p>
        </p:txBody>
      </p:sp>
      <p:pic>
        <p:nvPicPr>
          <p:cNvPr id="6" name="Content Placeholder 5">
            <a:extLst>
              <a:ext uri="{FF2B5EF4-FFF2-40B4-BE49-F238E27FC236}">
                <a16:creationId xmlns:a16="http://schemas.microsoft.com/office/drawing/2014/main" id="{FED0B6D5-742A-013B-DEF6-1E1E8F92EB36}"/>
              </a:ext>
            </a:extLst>
          </p:cNvPr>
          <p:cNvPicPr>
            <a:picLocks noGrp="1" noChangeAspect="1"/>
          </p:cNvPicPr>
          <p:nvPr>
            <p:ph idx="1"/>
          </p:nvPr>
        </p:nvPicPr>
        <p:blipFill>
          <a:blip r:embed="rId3"/>
          <a:stretch>
            <a:fillRect/>
          </a:stretch>
        </p:blipFill>
        <p:spPr>
          <a:xfrm>
            <a:off x="341764" y="703515"/>
            <a:ext cx="2802352" cy="3736470"/>
          </a:xfrm>
          <a:prstGeom prst="rect">
            <a:avLst/>
          </a:prstGeom>
        </p:spPr>
      </p:pic>
      <p:sp>
        <p:nvSpPr>
          <p:cNvPr id="4" name="Slide Number Placeholder 3">
            <a:extLst>
              <a:ext uri="{FF2B5EF4-FFF2-40B4-BE49-F238E27FC236}">
                <a16:creationId xmlns:a16="http://schemas.microsoft.com/office/drawing/2014/main" id="{75FF7D2E-6737-6C08-8541-642406ED5415}"/>
              </a:ext>
            </a:extLst>
          </p:cNvPr>
          <p:cNvSpPr>
            <a:spLocks noGrp="1"/>
          </p:cNvSpPr>
          <p:nvPr>
            <p:ph type="sldNum" sz="quarter" idx="12"/>
          </p:nvPr>
        </p:nvSpPr>
        <p:spPr>
          <a:xfrm>
            <a:off x="10858500" y="6447155"/>
            <a:ext cx="8778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3E8451-FA9E-044E-A25E-570F063E7F9B}" type="slidenum">
              <a:rPr lang="en-US" smtClean="0"/>
              <a:pPr/>
              <a:t>4</a:t>
            </a:fld>
            <a:endParaRPr lang="en-US"/>
          </a:p>
        </p:txBody>
      </p:sp>
      <p:sp>
        <p:nvSpPr>
          <p:cNvPr id="10" name="Content Placeholder 2">
            <a:extLst>
              <a:ext uri="{FF2B5EF4-FFF2-40B4-BE49-F238E27FC236}">
                <a16:creationId xmlns:a16="http://schemas.microsoft.com/office/drawing/2014/main" id="{F29241B1-7D0D-92D1-6FF8-3B03CB32013B}"/>
              </a:ext>
            </a:extLst>
          </p:cNvPr>
          <p:cNvSpPr txBox="1">
            <a:spLocks/>
          </p:cNvSpPr>
          <p:nvPr/>
        </p:nvSpPr>
        <p:spPr>
          <a:xfrm>
            <a:off x="4396929" y="1413365"/>
            <a:ext cx="2699610" cy="2316770"/>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100" dirty="0"/>
              <a:t>Data </a:t>
            </a:r>
          </a:p>
          <a:p>
            <a:pPr marL="342900" indent="-342900">
              <a:buFont typeface="Arial" panose="020B0604020202020204" pitchFamily="34" charset="0"/>
              <a:buChar char="•"/>
            </a:pPr>
            <a:r>
              <a:rPr lang="en-US" sz="2100" dirty="0"/>
              <a:t>Devices</a:t>
            </a:r>
          </a:p>
          <a:p>
            <a:pPr marL="342900" indent="-342900">
              <a:buFont typeface="Arial" panose="020B0604020202020204" pitchFamily="34" charset="0"/>
              <a:buChar char="•"/>
            </a:pPr>
            <a:r>
              <a:rPr lang="en-US" sz="2100" dirty="0"/>
              <a:t>Networks</a:t>
            </a:r>
          </a:p>
          <a:p>
            <a:pPr marL="342900" indent="-342900">
              <a:buFont typeface="Arial" panose="020B0604020202020204" pitchFamily="34" charset="0"/>
              <a:buChar char="•"/>
            </a:pPr>
            <a:r>
              <a:rPr lang="en-US" sz="2100" dirty="0"/>
              <a:t>Software</a:t>
            </a:r>
          </a:p>
        </p:txBody>
      </p:sp>
    </p:spTree>
    <p:extLst>
      <p:ext uri="{BB962C8B-B14F-4D97-AF65-F5344CB8AC3E}">
        <p14:creationId xmlns:p14="http://schemas.microsoft.com/office/powerpoint/2010/main" val="4017760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406D9D83-F3AD-BF92-3142-7398AC7411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60788" y="893762"/>
            <a:ext cx="4571069" cy="3355975"/>
          </a:xfrm>
          <a:prstGeom prst="rect">
            <a:avLst/>
          </a:prstGeom>
        </p:spPr>
      </p:pic>
      <p:sp>
        <p:nvSpPr>
          <p:cNvPr id="4" name="Slide Number Placeholder 3">
            <a:extLst>
              <a:ext uri="{FF2B5EF4-FFF2-40B4-BE49-F238E27FC236}">
                <a16:creationId xmlns:a16="http://schemas.microsoft.com/office/drawing/2014/main" id="{EF7AEC4B-5D81-E559-1300-078721AEB87B}"/>
              </a:ext>
            </a:extLst>
          </p:cNvPr>
          <p:cNvSpPr>
            <a:spLocks noGrp="1"/>
          </p:cNvSpPr>
          <p:nvPr>
            <p:ph type="sldNum" sz="quarter" idx="4"/>
          </p:nvPr>
        </p:nvSpPr>
        <p:spPr/>
        <p:txBody>
          <a:bodyPr/>
          <a:lstStyle/>
          <a:p>
            <a:fld id="{9E7CA0F2-EE66-4F60-8C00-E0BE38E7AEC5}" type="slidenum">
              <a:rPr lang="en-GB" smtClean="0"/>
              <a:pPr/>
              <a:t>5</a:t>
            </a:fld>
            <a:endParaRPr lang="en-GB" dirty="0"/>
          </a:p>
        </p:txBody>
      </p:sp>
      <p:sp>
        <p:nvSpPr>
          <p:cNvPr id="5" name="Title 4">
            <a:extLst>
              <a:ext uri="{FF2B5EF4-FFF2-40B4-BE49-F238E27FC236}">
                <a16:creationId xmlns:a16="http://schemas.microsoft.com/office/drawing/2014/main" id="{48E9FEAB-52C2-294E-9837-BB5ADC8BADAC}"/>
              </a:ext>
            </a:extLst>
          </p:cNvPr>
          <p:cNvSpPr>
            <a:spLocks noGrp="1"/>
          </p:cNvSpPr>
          <p:nvPr>
            <p:ph type="title"/>
          </p:nvPr>
        </p:nvSpPr>
        <p:spPr/>
        <p:txBody>
          <a:bodyPr/>
          <a:lstStyle/>
          <a:p>
            <a:r>
              <a:rPr lang="en-US" dirty="0"/>
              <a:t>4 sets of cards + 1 intro set for facilitators</a:t>
            </a:r>
          </a:p>
        </p:txBody>
      </p:sp>
      <p:pic>
        <p:nvPicPr>
          <p:cNvPr id="10" name="Picture 9">
            <a:extLst>
              <a:ext uri="{FF2B5EF4-FFF2-40B4-BE49-F238E27FC236}">
                <a16:creationId xmlns:a16="http://schemas.microsoft.com/office/drawing/2014/main" id="{D28C54B5-EECD-404B-4211-29D87A41C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13" y="1274323"/>
            <a:ext cx="2799652" cy="2587558"/>
          </a:xfrm>
          <a:prstGeom prst="rect">
            <a:avLst/>
          </a:prstGeom>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859676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5E18871-9FD2-A573-C842-E38D442D8B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612" y="1046634"/>
            <a:ext cx="7966416" cy="2893067"/>
          </a:xfrm>
          <a:prstGeom prst="rect">
            <a:avLst/>
          </a:prstGeom>
        </p:spPr>
      </p:pic>
      <p:sp>
        <p:nvSpPr>
          <p:cNvPr id="3" name="Slide Number Placeholder 2">
            <a:extLst>
              <a:ext uri="{FF2B5EF4-FFF2-40B4-BE49-F238E27FC236}">
                <a16:creationId xmlns:a16="http://schemas.microsoft.com/office/drawing/2014/main" id="{F208B596-912F-98C6-AC4B-EBEC10835F67}"/>
              </a:ext>
            </a:extLst>
          </p:cNvPr>
          <p:cNvSpPr>
            <a:spLocks noGrp="1"/>
          </p:cNvSpPr>
          <p:nvPr>
            <p:ph type="sldNum" sz="quarter" idx="4"/>
          </p:nvPr>
        </p:nvSpPr>
        <p:spPr/>
        <p:txBody>
          <a:bodyPr/>
          <a:lstStyle/>
          <a:p>
            <a:fld id="{9E7CA0F2-EE66-4F60-8C00-E0BE38E7AEC5}" type="slidenum">
              <a:rPr lang="en-GB" smtClean="0"/>
              <a:pPr/>
              <a:t>6</a:t>
            </a:fld>
            <a:endParaRPr lang="en-GB" dirty="0"/>
          </a:p>
        </p:txBody>
      </p:sp>
      <p:sp>
        <p:nvSpPr>
          <p:cNvPr id="4" name="Title 3">
            <a:extLst>
              <a:ext uri="{FF2B5EF4-FFF2-40B4-BE49-F238E27FC236}">
                <a16:creationId xmlns:a16="http://schemas.microsoft.com/office/drawing/2014/main" id="{3D175AB2-EE9E-266D-E0D5-99363C13BB16}"/>
              </a:ext>
            </a:extLst>
          </p:cNvPr>
          <p:cNvSpPr>
            <a:spLocks noGrp="1"/>
          </p:cNvSpPr>
          <p:nvPr>
            <p:ph type="title"/>
          </p:nvPr>
        </p:nvSpPr>
        <p:spPr/>
        <p:txBody>
          <a:bodyPr/>
          <a:lstStyle/>
          <a:p>
            <a:r>
              <a:rPr lang="en-US" dirty="0"/>
              <a:t>Example: Principles - Set 2, Card 5, Persistence</a:t>
            </a:r>
          </a:p>
        </p:txBody>
      </p:sp>
    </p:spTree>
    <p:extLst>
      <p:ext uri="{BB962C8B-B14F-4D97-AF65-F5344CB8AC3E}">
        <p14:creationId xmlns:p14="http://schemas.microsoft.com/office/powerpoint/2010/main" val="238225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6A83-C605-83B2-0752-FD5392CFEE0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E464BF6E-177D-1958-CD7D-F812E4F75531}"/>
              </a:ext>
            </a:extLst>
          </p:cNvPr>
          <p:cNvSpPr>
            <a:spLocks noGrp="1"/>
          </p:cNvSpPr>
          <p:nvPr>
            <p:ph type="sldNum" sz="quarter" idx="12"/>
          </p:nvPr>
        </p:nvSpPr>
        <p:spPr>
          <a:xfrm>
            <a:off x="10858500" y="6447155"/>
            <a:ext cx="8778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3E8451-FA9E-044E-A25E-570F063E7F9B}" type="slidenum">
              <a:rPr lang="en-US" smtClean="0"/>
              <a:pPr/>
              <a:t>7</a:t>
            </a:fld>
            <a:endParaRPr lang="en-US"/>
          </a:p>
        </p:txBody>
      </p:sp>
      <p:pic>
        <p:nvPicPr>
          <p:cNvPr id="8" name="Picture 7">
            <a:extLst>
              <a:ext uri="{FF2B5EF4-FFF2-40B4-BE49-F238E27FC236}">
                <a16:creationId xmlns:a16="http://schemas.microsoft.com/office/drawing/2014/main" id="{CD3E5139-A290-3C7A-E81B-EDDC760DFA64}"/>
              </a:ext>
            </a:extLst>
          </p:cNvPr>
          <p:cNvPicPr>
            <a:picLocks noChangeAspect="1"/>
          </p:cNvPicPr>
          <p:nvPr/>
        </p:nvPicPr>
        <p:blipFill>
          <a:blip r:embed="rId3"/>
          <a:srcRect r="28003" b="16381"/>
          <a:stretch>
            <a:fillRect/>
          </a:stretch>
        </p:blipFill>
        <p:spPr>
          <a:xfrm>
            <a:off x="3368296" y="0"/>
            <a:ext cx="3370435" cy="2937013"/>
          </a:xfrm>
          <a:prstGeom prst="rect">
            <a:avLst/>
          </a:prstGeom>
        </p:spPr>
      </p:pic>
      <p:pic>
        <p:nvPicPr>
          <p:cNvPr id="9" name="Picture 8">
            <a:extLst>
              <a:ext uri="{FF2B5EF4-FFF2-40B4-BE49-F238E27FC236}">
                <a16:creationId xmlns:a16="http://schemas.microsoft.com/office/drawing/2014/main" id="{C0503818-133C-334D-AF78-77F4A8CCD9C1}"/>
              </a:ext>
            </a:extLst>
          </p:cNvPr>
          <p:cNvPicPr>
            <a:picLocks noChangeAspect="1"/>
          </p:cNvPicPr>
          <p:nvPr/>
        </p:nvPicPr>
        <p:blipFill>
          <a:blip r:embed="rId4"/>
          <a:stretch>
            <a:fillRect/>
          </a:stretch>
        </p:blipFill>
        <p:spPr>
          <a:xfrm>
            <a:off x="185117" y="218396"/>
            <a:ext cx="3249923" cy="4335763"/>
          </a:xfrm>
          <a:prstGeom prst="rect">
            <a:avLst/>
          </a:prstGeom>
        </p:spPr>
      </p:pic>
      <p:pic>
        <p:nvPicPr>
          <p:cNvPr id="7" name="Content Placeholder 6">
            <a:extLst>
              <a:ext uri="{FF2B5EF4-FFF2-40B4-BE49-F238E27FC236}">
                <a16:creationId xmlns:a16="http://schemas.microsoft.com/office/drawing/2014/main" id="{40812C32-5F8F-69A5-08D8-8623D9B31DBB}"/>
              </a:ext>
            </a:extLst>
          </p:cNvPr>
          <p:cNvPicPr>
            <a:picLocks noGrp="1" noChangeAspect="1"/>
          </p:cNvPicPr>
          <p:nvPr>
            <p:ph idx="1"/>
          </p:nvPr>
        </p:nvPicPr>
        <p:blipFill>
          <a:blip r:embed="rId5"/>
          <a:srcRect r="30573"/>
          <a:stretch>
            <a:fillRect/>
          </a:stretch>
        </p:blipFill>
        <p:spPr>
          <a:xfrm>
            <a:off x="2546543" y="2251361"/>
            <a:ext cx="2130527" cy="2302798"/>
          </a:xfrm>
          <a:prstGeom prst="rect">
            <a:avLst/>
          </a:prstGeom>
        </p:spPr>
      </p:pic>
      <p:pic>
        <p:nvPicPr>
          <p:cNvPr id="6" name="Picture 5">
            <a:extLst>
              <a:ext uri="{FF2B5EF4-FFF2-40B4-BE49-F238E27FC236}">
                <a16:creationId xmlns:a16="http://schemas.microsoft.com/office/drawing/2014/main" id="{69D93051-6511-0A32-3BB7-0E354449CBDB}"/>
              </a:ext>
            </a:extLst>
          </p:cNvPr>
          <p:cNvPicPr>
            <a:picLocks noChangeAspect="1"/>
          </p:cNvPicPr>
          <p:nvPr/>
        </p:nvPicPr>
        <p:blipFill>
          <a:blip r:embed="rId6"/>
          <a:srcRect t="2666" b="7612"/>
          <a:stretch>
            <a:fillRect/>
          </a:stretch>
        </p:blipFill>
        <p:spPr>
          <a:xfrm>
            <a:off x="5708962" y="2372540"/>
            <a:ext cx="3240778" cy="2181619"/>
          </a:xfrm>
          <a:prstGeom prst="rect">
            <a:avLst/>
          </a:prstGeom>
        </p:spPr>
      </p:pic>
    </p:spTree>
    <p:extLst>
      <p:ext uri="{BB962C8B-B14F-4D97-AF65-F5344CB8AC3E}">
        <p14:creationId xmlns:p14="http://schemas.microsoft.com/office/powerpoint/2010/main" val="819085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40B47A-D45C-3C30-602C-21C17B5CBC33}"/>
              </a:ext>
            </a:extLst>
          </p:cNvPr>
          <p:cNvSpPr>
            <a:spLocks noGrp="1"/>
          </p:cNvSpPr>
          <p:nvPr>
            <p:ph type="title"/>
          </p:nvPr>
        </p:nvSpPr>
        <p:spPr/>
        <p:txBody>
          <a:bodyPr/>
          <a:lstStyle/>
          <a:p>
            <a:r>
              <a:rPr lang="en-US" dirty="0"/>
              <a:t>How to use the GÉANT Digital Safety Workshop</a:t>
            </a:r>
          </a:p>
        </p:txBody>
      </p:sp>
      <p:sp>
        <p:nvSpPr>
          <p:cNvPr id="7" name="Content Placeholder 6">
            <a:extLst>
              <a:ext uri="{FF2B5EF4-FFF2-40B4-BE49-F238E27FC236}">
                <a16:creationId xmlns:a16="http://schemas.microsoft.com/office/drawing/2014/main" id="{77776B67-DC0C-6246-394D-AE2C995DE6FF}"/>
              </a:ext>
            </a:extLst>
          </p:cNvPr>
          <p:cNvSpPr>
            <a:spLocks noGrp="1"/>
          </p:cNvSpPr>
          <p:nvPr>
            <p:ph idx="1"/>
          </p:nvPr>
        </p:nvSpPr>
        <p:spPr/>
        <p:txBody>
          <a:bodyPr>
            <a:normAutofit/>
          </a:bodyPr>
          <a:lstStyle/>
          <a:p>
            <a:endParaRPr lang="en-US" sz="1050" dirty="0"/>
          </a:p>
          <a:p>
            <a:pPr marL="0" indent="0">
              <a:buNone/>
            </a:pPr>
            <a:r>
              <a:rPr lang="en-US" dirty="0"/>
              <a:t>Finished workshop (set of cards) will be available Q3 2026</a:t>
            </a:r>
          </a:p>
          <a:p>
            <a:pPr marL="214313" indent="-214313"/>
            <a:r>
              <a:rPr lang="en-US" dirty="0"/>
              <a:t>GÉANT branding with white labeled space for individual branding</a:t>
            </a:r>
          </a:p>
          <a:p>
            <a:pPr marL="214313" indent="-214313"/>
            <a:r>
              <a:rPr lang="en-US" dirty="0"/>
              <a:t>cc-</a:t>
            </a:r>
            <a:r>
              <a:rPr lang="en-US" dirty="0" err="1"/>
              <a:t>licence</a:t>
            </a:r>
            <a:endParaRPr lang="en-US" dirty="0"/>
          </a:p>
          <a:p>
            <a:pPr marL="214313" indent="-214313"/>
            <a:r>
              <a:rPr lang="en-US" dirty="0" err="1"/>
              <a:t>customise</a:t>
            </a:r>
            <a:r>
              <a:rPr lang="en-US" dirty="0"/>
              <a:t> to your needs (e.g. link to your intranet, translations)</a:t>
            </a:r>
          </a:p>
          <a:p>
            <a:pPr marL="214313" indent="-214313"/>
            <a:endParaRPr lang="en-US" dirty="0"/>
          </a:p>
          <a:p>
            <a:r>
              <a:rPr lang="en-US" dirty="0"/>
              <a:t>Sign up for the Security Awareness Community and access the Resources Hub: https://</a:t>
            </a:r>
            <a:r>
              <a:rPr lang="en-US" dirty="0" err="1"/>
              <a:t>security.geant.org</a:t>
            </a:r>
            <a:r>
              <a:rPr lang="en-US" dirty="0"/>
              <a:t>/awareness/</a:t>
            </a:r>
          </a:p>
          <a:p>
            <a:pPr marL="214313" indent="-214313"/>
            <a:r>
              <a:rPr lang="en-US" dirty="0"/>
              <a:t>Get </a:t>
            </a:r>
            <a:r>
              <a:rPr lang="en-US"/>
              <a:t>in touch: </a:t>
            </a:r>
            <a:r>
              <a:rPr lang="en-US" u="sng">
                <a:hlinkClick r:id="rId3" tooltip="mailto:awareness@geant.org"/>
              </a:rPr>
              <a:t>awareness</a:t>
            </a:r>
            <a:r>
              <a:rPr lang="en-US" u="sng" dirty="0">
                <a:hlinkClick r:id="rId3" tooltip="mailto:awareness@geant.org"/>
              </a:rPr>
              <a:t>@geant.org</a:t>
            </a:r>
            <a:endParaRPr lang="en-US" dirty="0"/>
          </a:p>
          <a:p>
            <a:endParaRPr lang="en-US" dirty="0"/>
          </a:p>
        </p:txBody>
      </p:sp>
      <p:sp>
        <p:nvSpPr>
          <p:cNvPr id="4" name="Slide Number Placeholder 3">
            <a:extLst>
              <a:ext uri="{FF2B5EF4-FFF2-40B4-BE49-F238E27FC236}">
                <a16:creationId xmlns:a16="http://schemas.microsoft.com/office/drawing/2014/main" id="{FF5A50A6-4859-2C93-899A-00CCD1A31EEF}"/>
              </a:ext>
            </a:extLst>
          </p:cNvPr>
          <p:cNvSpPr>
            <a:spLocks noGrp="1"/>
          </p:cNvSpPr>
          <p:nvPr>
            <p:ph type="sldNum" sz="quarter" idx="12"/>
          </p:nvPr>
        </p:nvSpPr>
        <p:spPr>
          <a:xfrm>
            <a:off x="10858500" y="6447155"/>
            <a:ext cx="8778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3E8451-FA9E-044E-A25E-570F063E7F9B}" type="slidenum">
              <a:rPr lang="en-US" smtClean="0"/>
              <a:pPr/>
              <a:t>8</a:t>
            </a:fld>
            <a:endParaRPr lang="de-CH"/>
          </a:p>
        </p:txBody>
      </p:sp>
    </p:spTree>
    <p:extLst>
      <p:ext uri="{BB962C8B-B14F-4D97-AF65-F5344CB8AC3E}">
        <p14:creationId xmlns:p14="http://schemas.microsoft.com/office/powerpoint/2010/main" val="1136347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43B8BB45-E3F1-32ED-85AB-7EE6933C41C3}"/>
              </a:ext>
            </a:extLst>
          </p:cNvPr>
          <p:cNvSpPr txBox="1">
            <a:spLocks/>
          </p:cNvSpPr>
          <p:nvPr/>
        </p:nvSpPr>
        <p:spPr>
          <a:xfrm>
            <a:off x="448092" y="1405656"/>
            <a:ext cx="5793498" cy="426330"/>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solidFill>
                  <a:srgbClr val="037C3F"/>
                </a:solidFill>
                <a:latin typeface="+mn-lt"/>
              </a:rPr>
              <a:t>Any questions?</a:t>
            </a:r>
          </a:p>
        </p:txBody>
      </p:sp>
      <p:sp>
        <p:nvSpPr>
          <p:cNvPr id="6" name="Text Placeholder 6">
            <a:extLst>
              <a:ext uri="{FF2B5EF4-FFF2-40B4-BE49-F238E27FC236}">
                <a16:creationId xmlns:a16="http://schemas.microsoft.com/office/drawing/2014/main" id="{45F73542-302F-E941-8625-6F10E4188B6E}"/>
              </a:ext>
            </a:extLst>
          </p:cNvPr>
          <p:cNvSpPr txBox="1">
            <a:spLocks/>
          </p:cNvSpPr>
          <p:nvPr/>
        </p:nvSpPr>
        <p:spPr>
          <a:xfrm>
            <a:off x="392390" y="793291"/>
            <a:ext cx="5981102" cy="765524"/>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000" b="1" dirty="0">
                <a:solidFill>
                  <a:srgbClr val="1C305D"/>
                </a:solidFill>
                <a:latin typeface="+mn-lt"/>
              </a:rPr>
              <a:t>Thank you</a:t>
            </a:r>
          </a:p>
        </p:txBody>
      </p:sp>
      <p:sp>
        <p:nvSpPr>
          <p:cNvPr id="7" name="Text Placeholder 4">
            <a:extLst>
              <a:ext uri="{FF2B5EF4-FFF2-40B4-BE49-F238E27FC236}">
                <a16:creationId xmlns:a16="http://schemas.microsoft.com/office/drawing/2014/main" id="{DF5BAE8E-0358-9233-9689-1375818E8E29}"/>
              </a:ext>
            </a:extLst>
          </p:cNvPr>
          <p:cNvSpPr txBox="1">
            <a:spLocks/>
          </p:cNvSpPr>
          <p:nvPr/>
        </p:nvSpPr>
        <p:spPr>
          <a:xfrm>
            <a:off x="448092" y="2016878"/>
            <a:ext cx="3795964" cy="2631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400" b="0" kern="1200" baseline="0">
                <a:solidFill>
                  <a:srgbClr val="E3B40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18355E"/>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800" dirty="0">
                <a:solidFill>
                  <a:srgbClr val="1C305D"/>
                </a:solidFill>
                <a:latin typeface="+mn-lt"/>
              </a:rPr>
              <a:t>Presenter email</a:t>
            </a:r>
          </a:p>
        </p:txBody>
      </p:sp>
    </p:spTree>
    <p:extLst>
      <p:ext uri="{BB962C8B-B14F-4D97-AF65-F5344CB8AC3E}">
        <p14:creationId xmlns:p14="http://schemas.microsoft.com/office/powerpoint/2010/main" val="1659775891"/>
      </p:ext>
    </p:extLst>
  </p:cSld>
  <p:clrMapOvr>
    <a:masterClrMapping/>
  </p:clrMapOvr>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C14C35B6BD02428EFDFCF6B38DCCFF" ma:contentTypeVersion="3" ma:contentTypeDescription="Create a new document." ma:contentTypeScope="" ma:versionID="cb80918fe4a605eb18370ba55c5d957b">
  <xsd:schema xmlns:xsd="http://www.w3.org/2001/XMLSchema" xmlns:xs="http://www.w3.org/2001/XMLSchema" xmlns:p="http://schemas.microsoft.com/office/2006/metadata/properties" xmlns:ns1="http://schemas.microsoft.com/sharepoint/v3" xmlns:ns2="e7019c98-23ef-46f8-8434-cfd3a3bc7393" targetNamespace="http://schemas.microsoft.com/office/2006/metadata/properties" ma:root="true" ma:fieldsID="19d4d48c21c094bbdb8e7cf95f595ca6" ns1:_="" ns2:_="">
    <xsd:import namespace="http://schemas.microsoft.com/sharepoint/v3"/>
    <xsd:import namespace="e7019c98-23ef-46f8-8434-cfd3a3bc7393"/>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019c98-23ef-46f8-8434-cfd3a3bc7393"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e7019c98-23ef-46f8-8434-cfd3a3bc7393">GN4PROJ-13-16</_dlc_DocId>
    <_dlc_DocIdUrl xmlns="e7019c98-23ef-46f8-8434-cfd3a3bc7393">
      <Url>https://intranet.geant.org/help-and-support/_layouts/15/DocIdRedir.aspx?ID=GN4PROJ-13-16</Url>
      <Description>GN4PROJ-13-16</Description>
    </_dlc_DocIdUrl>
  </documentManagement>
</p:properties>
</file>

<file path=customXml/itemProps1.xml><?xml version="1.0" encoding="utf-8"?>
<ds:datastoreItem xmlns:ds="http://schemas.openxmlformats.org/officeDocument/2006/customXml" ds:itemID="{F2E35BE0-4019-4082-B1C6-2E4ACDDEA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019c98-23ef-46f8-8434-cfd3a3bc73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4E8D75-8AF6-4906-9862-16846F3CF792}">
  <ds:schemaRefs>
    <ds:schemaRef ds:uri="http://schemas.microsoft.com/sharepoint/events"/>
  </ds:schemaRefs>
</ds:datastoreItem>
</file>

<file path=customXml/itemProps3.xml><?xml version="1.0" encoding="utf-8"?>
<ds:datastoreItem xmlns:ds="http://schemas.openxmlformats.org/officeDocument/2006/customXml" ds:itemID="{22C07721-32FF-48B6-9D36-E09F4CC3A69A}">
  <ds:schemaRefs>
    <ds:schemaRef ds:uri="http://schemas.microsoft.com/sharepoint/v3/contenttype/forms"/>
  </ds:schemaRefs>
</ds:datastoreItem>
</file>

<file path=customXml/itemProps4.xml><?xml version="1.0" encoding="utf-8"?>
<ds:datastoreItem xmlns:ds="http://schemas.openxmlformats.org/officeDocument/2006/customXml" ds:itemID="{59AA3960-760A-4B61-8C8B-DBF90F37C8C8}">
  <ds:schemaRefs>
    <ds:schemaRef ds:uri="e7019c98-23ef-46f8-8434-cfd3a3bc7393"/>
    <ds:schemaRef ds:uri="http://purl.org/dc/term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Final GEANT Association template 16 9 widescreen</Template>
  <TotalTime>18408</TotalTime>
  <Words>605</Words>
  <Application>Microsoft Macintosh PowerPoint</Application>
  <PresentationFormat>On-screen Show (16:9)</PresentationFormat>
  <Paragraphs>55</Paragraphs>
  <Slides>9</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GEANT Association</vt:lpstr>
      <vt:lpstr>PowerPoint Presentation</vt:lpstr>
      <vt:lpstr>PowerPoint Presentation</vt:lpstr>
      <vt:lpstr>PowerPoint Presentation</vt:lpstr>
      <vt:lpstr>A mental model to understand the world: the fundamentals</vt:lpstr>
      <vt:lpstr>4 sets of cards + 1 intro set for facilitators</vt:lpstr>
      <vt:lpstr>Example: Principles - Set 2, Card 5, Persistence</vt:lpstr>
      <vt:lpstr>PowerPoint Presentation</vt:lpstr>
      <vt:lpstr>How to use the GÉANT Digital Safety Workshop</vt:lpstr>
      <vt:lpstr>PowerPoint Presentation</vt:lpstr>
    </vt:vector>
  </TitlesOfParts>
  <Company>DANTE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Meyer</dc:creator>
  <cp:keywords/>
  <dc:description>change to funding information Nov 2015</dc:description>
  <cp:lastModifiedBy>Cornelia Puhze</cp:lastModifiedBy>
  <cp:revision>181</cp:revision>
  <dcterms:created xsi:type="dcterms:W3CDTF">2015-04-29T14:13:57Z</dcterms:created>
  <dcterms:modified xsi:type="dcterms:W3CDTF">2026-06-01T13:59:54Z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0x010100EFC14C35B6BD02428EFDFCF6B38DCCFF</vt:lpwstr>
  </property>
  <property fmtid="{D5CDD505-2E9C-101B-9397-08002B2CF9AE}" pid="3" name="_dlc_DocIdItemGuid">
    <vt:lpwstr>44859268-e552-4f71-81b4-ca39bd175d99</vt:lpwstr>
  </property>
  <property fmtid="{D5CDD505-2E9C-101B-9397-08002B2CF9AE}" pid="4" name="MSIP_Label_69ca87fa-38f0-4f39-b638-da7d28899c69_Enabled">
    <vt:lpwstr>true</vt:lpwstr>
  </property>
  <property fmtid="{D5CDD505-2E9C-101B-9397-08002B2CF9AE}" pid="5" name="MSIP_Label_69ca87fa-38f0-4f39-b638-da7d28899c69_SetDate">
    <vt:lpwstr>2026-06-01T06:13:29Z</vt:lpwstr>
  </property>
  <property fmtid="{D5CDD505-2E9C-101B-9397-08002B2CF9AE}" pid="6" name="MSIP_Label_69ca87fa-38f0-4f39-b638-da7d28899c69_Method">
    <vt:lpwstr>Privileged</vt:lpwstr>
  </property>
  <property fmtid="{D5CDD505-2E9C-101B-9397-08002B2CF9AE}" pid="7" name="MSIP_Label_69ca87fa-38f0-4f39-b638-da7d28899c69_Name">
    <vt:lpwstr>Public</vt:lpwstr>
  </property>
  <property fmtid="{D5CDD505-2E9C-101B-9397-08002B2CF9AE}" pid="8" name="MSIP_Label_69ca87fa-38f0-4f39-b638-da7d28899c69_SiteId">
    <vt:lpwstr>026057f4-2082-4f1e-8d04-3410acf953b4</vt:lpwstr>
  </property>
  <property fmtid="{D5CDD505-2E9C-101B-9397-08002B2CF9AE}" pid="9" name="MSIP_Label_69ca87fa-38f0-4f39-b638-da7d28899c69_ActionId">
    <vt:lpwstr>743346c9-372e-4a54-9c43-099c03d962ff</vt:lpwstr>
  </property>
  <property fmtid="{D5CDD505-2E9C-101B-9397-08002B2CF9AE}" pid="10" name="MSIP_Label_69ca87fa-38f0-4f39-b638-da7d28899c69_ContentBits">
    <vt:lpwstr>0</vt:lpwstr>
  </property>
  <property fmtid="{D5CDD505-2E9C-101B-9397-08002B2CF9AE}" pid="11" name="MSIP_Label_69ca87fa-38f0-4f39-b638-da7d28899c69_Tag">
    <vt:lpwstr>50, 0, 1, 1</vt:lpwstr>
  </property>
</Properties>
</file>