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5088" r:id="rId3"/>
    <p:sldId id="5070" r:id="rId4"/>
    <p:sldId id="304" r:id="rId5"/>
    <p:sldId id="261" r:id="rId6"/>
    <p:sldId id="303" r:id="rId7"/>
    <p:sldId id="5084" r:id="rId8"/>
    <p:sldId id="5087" r:id="rId9"/>
    <p:sldId id="315" r:id="rId10"/>
    <p:sldId id="5075" r:id="rId11"/>
    <p:sldId id="5080" r:id="rId12"/>
    <p:sldId id="305" r:id="rId13"/>
    <p:sldId id="313" r:id="rId14"/>
    <p:sldId id="272" r:id="rId15"/>
  </p:sldIdLst>
  <p:sldSz cx="12192000" cy="6858000"/>
  <p:notesSz cx="6858000" cy="9144000"/>
  <p:embeddedFontLst>
    <p:embeddedFont>
      <p:font typeface="Inter SemiBold" panose="020F0502020204030204" pitchFamily="34" charset="0"/>
      <p:regular r:id="rId17"/>
      <p:bold r:id="rId18"/>
      <p:italic r:id="rId19"/>
      <p:boldItalic r:id="rId20"/>
    </p:embeddedFont>
    <p:embeddedFont>
      <p:font typeface="Play"/>
      <p:regular r:id="rId21"/>
      <p:bold r:id="rId22"/>
    </p:embeddedFont>
    <p:embeddedFont>
      <p:font typeface="Urbanist" panose="020F0502020204030204" pitchFamily="34" charset="0"/>
      <p:regular r:id="rId23"/>
      <p:bold r:id="rId24"/>
      <p:italic r:id="rId25"/>
      <p:boldItalic r:id="rId26"/>
    </p:embeddedFont>
    <p:embeddedFont>
      <p:font typeface="Urbanist ExtraBold" panose="020B0A04040200000203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gRFh4DWiE89A5szwiOcX+pu1UR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57F639-C4BA-4FA7-9449-1C3307E252CC}">
  <a:tblStyle styleId="{A957F639-C4BA-4FA7-9449-1C3307E252CC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56"/>
    <p:restoredTop sz="96301"/>
  </p:normalViewPr>
  <p:slideViewPr>
    <p:cSldViewPr snapToGrid="0">
      <p:cViewPr varScale="1">
        <p:scale>
          <a:sx n="127" d="100"/>
          <a:sy n="127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6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0:16:48.1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9T06:45:25.6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1:55:18.6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1:56:58.9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8388 15167 24575,'-25'0'0,"-10"0"0,-29 0 0,10 0 0,-35 0 0,36 2 0,-4 1-1668,-24 4 0,-8 2 1668,21-1 0,-3 1 0,0 1 0,-3 1 0,0 1 0,0 0 0,4-1 0,0 0 0,3 0 0,-21 1 0,3-1 0,2-2 0,0-1 0,-3-1 0,-1 0 0,-2-1 0,-2 0 0,25-3 0,-1 1 0,-1-2 0,1 1 0,0-1 0,0-1 0,-1-1 0,0 0 0,0-2 0,0-1 0,-1-2 0,1-1 0,0-1 0,-1-1 0,1-1 0,2-2 0,1-1 0,-4-1 0,-16-6 0,-5-1 0,6 1 0,-8 0 0,2 1 0,12 0 0,-3 0 0,7 2-273,2 2 0,4 1 273,-7-2 0,0 0 0,4 0 0,0-2 0,-1-1 0,1 0 0,1-2 0,2 0 0,5-1 0,1 0 0,3 0 0,2-1 0,-34-18 0,12 3 0,9-3 0,-2-4 0,-9-8 0,4 1-338,2 6 338,1 4 0,-1 6 0,16 15 0,-1 3 0,-33-7 0,29 14 0,0 3 0,-31 1 0,-4 1 0,47 4 0,1 1 0,-44-1 0,4 1 0,6-2 0,20-3 2319,7-8-2319,19-1 0,11 3 0,4 4 0,2 7 1484,-17 0-1484,8 0 0,-13 0 0,2 0 417,-7-7-417,-19-28 0,14-3 0,-12-30 0,13 4 0,-6-10 0,4 6 0,-1 0 0,5 7 0,0 3 0,3 4 0,5 9 0,3 6 0,1 5 0,-1 1 0,4 5 0,2 5 0,5 3 0,3 1 0,3 3 0,-2-4 0,9 6 0,-4-8 0,6 4 0,-1-3 0,1-6 0,-2-1 0,2-6 0,-1-2 0,0 1 0,1-2 0,-1-2 0,1-3 0,-2-2 0,0 0 0,1 2 0,-1 0 0,3 1 0,-2 1 0,-2-8 0,1 11 0,-3-9 0,3 7 0,-2-4 0,-1-4 0,-2-3 0,2-2 0,0-2 0,1 1 0,1 3 0,-2 1 0,0-2 0,1-3 0,-1-4 0,-1-2 0,3 2 0,-2 1 0,2 2 0,-4-9 0,7 18 0,-3-9 0,9 19 0,3-1 0,2 0 0,2 1 0,0 4 0,1 1 0,0 4 0,0 3 0,0 0 0,0-2 0,0-1 0,0-6 0,-2-1 0,0 0 0,-1-4 0,-1 1 0,1 0 0,1-10 0,0 16 0,0-10 0,0 13 0,-1-2 0,1-2 0,2 1 0,0 3 0,0 0 0,-1 3 0,0-1 0,-1-3 0,-1-1 0,1-4 0,2-3 0,-1 0 0,1-4 0,0 0 0,0-12 0,0 16 0,0-11 0,0 17 0,0 0 0,0 0 0,0 2 0,0 0 0,0 3 0,0 2 0,0 4 0,0 3 0,0 0 0,2 1 0,1-3 0,3-1 0,2 1 0,0 1 0,1 0 0,7-9 0,-5 10 0,7-9 0,-5 11 0,0-1 0,1 0 0,-1 1 0,0 0 0,0 0 0,-2-2 0,1 1 0,-3-1 0,2 1 0,0-1 0,0-2 0,4-2 0,0-1 0,1-3 0,0-1 0,2-2 0,8-9 0,-6 12 0,6-9 0,-11 15 0,2-2 0,3 1 0,0 2 0,0 0 0,-1 0 0,-2 3 0,-3 3 0,2 1 0,1 0 0,2-2 0,5-1 0,2-4 0,2-1 0,1-1 0,1-1 0,17-6 0,-8 4 0,16-6 0,-13 8 0,7-1 0,2 2 0,4 1 0,-3 2 0,-2 0 0,0 2 0,-7 2 0,0 0 0,0 2 0,1-3 0,11-2 0,3-1 0,12-3 0,3-1 0,2 0 0,13-1 0,-12 5 0,17-1 0,-13 2 0,9 0 0,-4-1-692,8 2 692,-42 7 0,1 2 0,2-1 0,0 0 0,3-1 0,0-1 0,-4 1 0,-1 0 0,-2 1 0,-1-1 0,1 1 0,0-1 0,47-6 0,-43 6 0,0 0 0,0-1 0,0 1 0,-2 1 0,1 0 0,0 1 0,-1 1 0,39-2 0,-38 4 0,0 2 0,23-2 0,12 3 0,-35 0 0,5 0 0,37-9 0,-20-2 0,11-6 0,6-4 0,-23 3 0,2-1-835,-4 1 0,6 0 1,-2 1 834,25-4 0,-1 1 0,3 0 0,-4 2 0,-15 4 0,-4 2 0,-3-1 0,-2 2-224,-4 1 1,-2 0 223,-7 2 0,1-1 0,11 0 0,0 0 0,-6 2 0,-1 0 0,-2-2 0,1 0-31,0 1 0,-2-1 31,-7 0 0,-2 1 0,0-1 0,0-1 0,11-1 0,-1 1 0,26-8 0,-32 6 0,-1 0 0,18-6 0,21-5-312,-44 10 1,1 1 311,1-2 0,0 1 0,-1 0 0,-1 0 0,39-12 0,-15 5 0,-1-1 2340,-6 0-2340,0 0 1154,10-5-1154,-10 3 0,3-3 73,-3-1-73,-6 0 761,13-14-761,-22 11 0,12-11 0,-14 7 0,3-2 0,6-10 0,-3 1 0,-5 0 0,-1-4 0,-5 3 0,-4-1 0,-7 2 0,-6-1 0,-5-1 0,-1-6 0,-4-5 0,-7-2 0,-4-7 0,-4-4 0,-1 7 0,-12-28 0,-6 25 0,-11-20 0,-3 26 0,1 3 0,2 13 0,0 12 0,1 8 0,-2 3 0,-24-33 0,-1-12 0,3-8 0,-4-12-1182,21 31 0,1-1 0,-1-5 1182,1-2 0,-1-5 0,0-1 0,2 3 0,-3-3 0,2 3 0,1-2-756,-2-10 1,0-1 0,3 4 755,-6-8 0,1 3-811,-3-8 0,-1 1 811,1 7 0,-1 1 0,3 7 0,-1 3-355,1 8 1,0 3 354,2 7 0,0 5 0,-28-29 0,9 24 2583,3 9-2583,-5 6 2304,-5 1-2304,-2 4 2143,4 10-2143,13 8 1113,3 7-1113,-2 1 0,-2-3 0,-41-32 0,19 2 0,16-3 0,0-4-778,-18-18 778,27 20 0,-1-3 0,7 8 0,0-1 0,-3-5 0,0-1 0,-1-1 0,2 0 0,1-2 0,2 0 0,4 5 0,2 1 0,1 2 0,2 0-104,-20-34 104,4 3 0,4-2 0,10 7 0,2-1 0,6-1 0,1-2 0,6-1 0,3 5 0,4 0 0,5 4 0,1 14 774,3-8-774,0 3 0,0-2 0,7-31 0,2 24 0,3-9 0,1 8 0,1 13 0,2 2-357,11-25 1,2 1 356,-8 26 0,1 3 0,1-1 0,2-1 0,0 0 0,1 1 0,0-1 0,1 2 0,20-25 0,-3 6 0,-1 10 0,-2 5 0,4-1 0,0 5 0,1 6 0,0 5 0,11-2 0,6 2 0,5 3 0,-20 11 0,2 1 0,29-6 0,-26 7 0,1 0 413,35-10-413,-41 12 0,1 1 0,1 0 0,2 1 0,3 1 0,1 1-1062,4 0 1,1 1 1061,-1 2 0,0 1-203,-5 1 1,-1 2 202,-3 2 0,0 0 0,-2 0 0,2-1 0,3-4 0,4-3 0,29-9 0,3-4 0,-12 2 0,1-1-715,-12 3 0,4-1 0,-3 1 715,22-5 0,-1 1 0,6-1 0,0 0 0,-31 8 0,1-1 0,0 1 0,27-8 0,0 2 0,-6 1 0,-1 1 0,-5 1 0,-3 1 0,-10 2 0,-2 0 0,-3 3 0,-1 0-533,-9 2 0,0 2 533,2 1 0,0 0 641,1 1 1,-1 1-642,-2 0 0,-1 2 0,2-1 0,-1 2 0,34 1 0,0 1 0,4 1 360,-28 0-360,8 0 2226,-28 0-2226,2 2 1751,-3 0-1751,3 1 527,1-1-527,3 0 0,5 1 0,1 0 0,0-1 0,7-2 0,6 0 0,11 0 0,3 0 0,-4 0 0,8 0 0,5 0 0,6 3 0,3 0-493,-38 2 1,0 0 492,35 4 0,-31-2 0,-1 0 0,22 5-544,4 0 544,8 1 0,-48-6 0,0-1 0,47 7 0,-10-1 0,-16 0 0,-4-2 0,2 2 0,0 1 0,-2 2 0,2 4 0,9 2 0,-3 3 0,-2-1 958,18 9-958,-39-11 0,33 3 0,-21-17 285,-5-5 1,1-1-286,31-1 0,-30 0 0,-1 0 0,16 0 0,5 0 0,1 0 0,-10 0 0,8 0 0,-6 0 0,-2 0 0,-13 0 0,-12 0 0,-3 0 0,-4 2 0,-1 3 0,-6 4 0,-8 3 0,-4 3 0,-6 0 0,0 6 0,-5-3 0,1 6 0,-3-4 0,1 4 0,0-1 0,0 1 0,0-1 0,0-1 0,-2 0 0,1-1 0,1 2 0,1 1 0,3 4 0,3 1 0,-1 3 0,2 5 0,1 3 0,0 1 0,9 22 0,-5-17 0,10 26 0,-7-21 0,3 8 0,-1 0 0,1-4 0,3 4 0,4-4 0,-3-7 0,-1-4 0,0-2 0,-5-1 0,1 2 0,-3 2 0,-2 0 0,-2 0 0,-4 2 0,-3-3 0,0 14 0,-2-13 0,2 12 0,-4-15 0,1 2 0,0 0 0,0-2 0,-1-3 0,-2-5 0,-1-4 0,-1-6 0,0-2 0,-3-3 0,-1-1 0,1 1 0,0 4 0,0 2 0,-2 2 0,0 3 0,0 18 0,0-6 0,0 18 0,0-12 0,0 6 0,0 1 0,0 6 0,-2-2 0,-3 0 0,-3 9 0,-2-5 0,0 9 0,1 2 0,1 4 0,1 11 0,2 8 0,3-46 0,1 0-300,0 3 1,1 0 299,0 1 0,0 2 0,0 17 0,0 0 0,0-19 0,0 1 0,0 15 0,0-1 0,0 21 0,0 4 0,-1-45 0,2 2 0,0 0 0,0 0 0,1 3 0,-1-1 0,1-1 0,0-1 0,0 48 0,-2-2 0,0-47 0,0 2 0,0 0 0,0 1 0,0 4 0,0 1 0,0 7 0,0 3-1058,1 4 1,-2 3 1057,-4 19 0,-2 3 0,-2 0 0,0-2 0,-1-11 0,0-5 0,1-15 0,0-8 0,1 0 0,-1-10 0,-1 1 0,-1 6 0,1-6 0,-1 3-327,-5 24 0,1 2 327,2-7 0,1-1 0,1-6 0,0 0 0,0 1 0,0 0 0,0 1 0,0 1 0,-2 2 0,-1 2 0,-1 5 0,0 2 0,0 1 0,0-1 0,0-2 0,-1 0 0,2-4 0,-1 0 0,0-5 0,1-1 0,0-5 0,0-3 0,-9 34 0,4-14 2038,1-10-2038,1-2 0,-4 10 0,0-3 0,1-4 0,2-7 0,1-4 0,-3 13 1330,6-20-1330,-2 21 0,8-21 0,-1 16 0,2 10 0,3 6 0,0 14-661,4-3 661,-1-43 0,1 1 0,0 1 0,0 0 0,0 47 0,1-47 0,0 0 0,2 1 0,0-1 0,3 47 0,-1-48 0,-1 0 0,3 49 0,-4-48 0,-1-1-5,1 46 5,-3-14 0,0-19 0,-1-15 0,-4 40 0,-3-18 0,2-16 0,0 3-363,0-5 0,-1 0 363,-1 6 0,-1 2 0,0 5 0,-3 4 0,-5 19 0,0-1 0,4-28 0,1-3 0,-5 17 0,0-4 0,-6 8 447,-2 2-447,-1-3 0,0-9 6,1-7-6,0-9 0,0-4 0,3-9 0,2-6 0,1-3 742,2-3-742,-1 2 197,-1-1-197,0-1 0,0-2 0,2-2 0,-1-1 0,-3 5 0,7-6 0,-4 5 0,6-8 0,0 3 0,-3 1 0,0 1 0,-1 1 0,-2 1 0,0-3 0,0 2 0,-2 1 0,-4 3 0,-4 4 0,-2 2 0,-4 2 0,0-1 0,0-1 0,-9 15 0,16-16 0,-11 15 0,15-15 0,-4 6 0,0 2 0,2 1 0,0-2 0,1-2 0,-1-3 0,-1-3 0,1-3 0,-2-3 0,-2 0 0,-9 2 0,-6 2 0,-11 0 0,-11 3 0,4-6 0,-24 12 0,29-17 0,-20 10 0,26-15 0,-3 2 0,5-3 0,3-2 0,3-1 0,1 0 0,-1 2 0,0 3 0,3 1 0,-2 1 0,0 3 0,-3 1 0,-6 3 0,-2 3 0,-3-1 0,1 1 0,1-3 0,-13 9 0,15-12 0,-12 10 0,15-12 0,-5 0 0,0 0 0,-13-1 0,1 0 0,-1 1 0,-1-2 0,15-3 0,-3-1 0,3 0 0,3 4 0,-4 1 0,5 0 0,2 1 0,2-2 0,1 1 0,-13 1 0,13-3 0,-13 3 0,17-5 0,-5 1 0,-3-2 0,-1-1 0,1-2 0,1-2 0,4-1 0,4-1 0,0-2 0,2-1 0,-3 0 0,-3 2 0,2 2 0,-1 0 0,3 0 0,2 1 0,-7 8 0,11-6 0,-8 7 0,14-10 0,0 2 0,2-1 0,-1-2 0,0 1 0,-2-1 0,1 0 0,4-1 0,0-2 0,-1-2 0,-1-2 0,-6-2 0,-1 1 0,-2-1 0,0 0 0,0 0 0,-11 4 0,13-2 0,-11 4 0,13-2 0,-4 2 0,-3 1 0,1 2 0,-1 1 0,2 0 0,4-1 0,3-1 0,2 0 0,0-2 0,-1 1 0,-2-2 0,1-2 0,-1-1 0,1-1 0,2 1 0,-4 0 0,9 0 0,-3 1 0,7-1 0,-1 0 0,1 1 0,-1 0 0,1-1 0,2 0 0,1-2 0,2 0 0,3 0 0,0 0 0,0 0 0,-1 0 0,0 0 0,2 0 0,0 0 0,0 0 0,-2 0 0,2 0 0,-1 0 0,2 0 0,-1 0 0,1 0 0,-1 0 0,0 0 0,1 0 0,0 0 0,1 0 0,-1 0 0,-1 0 0,1 0 0,-1 0 0,1 0 0,0 0 0,0 0 0,0-1 0,0 1 0,0 0 0,0 0 0,1 0 0,-1 0 0,0 0 0,0 0 0,-1 0 0,0 0 0,0 0 0,1 0 0,-3 0 0,2 0 0,-2 0 0,3 0 0,0 0 0,-1 0 0,1 0 0,-1 0 0,2 0 0,-1 0 0,0 0 0,0 0 0,0 0 0,0 0 0,3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Martti Ylikoski, Poutanet Oy, </a:t>
            </a:r>
            <a:r>
              <a:rPr lang="fi-FI" dirty="0" err="1"/>
              <a:t>martti@poutanet.com</a:t>
            </a:r>
            <a:r>
              <a:rPr lang="fi-FI"/>
              <a:t>; 14.52026 </a:t>
            </a:r>
            <a:r>
              <a:rPr lang="fi-FI" dirty="0"/>
              <a:t>versio 0.1</a:t>
            </a: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2A14A8E1-073E-C632-C2F1-C872FBA5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>
            <a:extLst>
              <a:ext uri="{FF2B5EF4-FFF2-40B4-BE49-F238E27FC236}">
                <a16:creationId xmlns:a16="http://schemas.microsoft.com/office/drawing/2014/main" id="{AB06C9F6-BAD3-BE23-F107-88AFD780C5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management consulting and enterprise AI strategy, a </a:t>
            </a:r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20x Return on Compute (ROC)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baseline projection used to illustrate the massive financial asymmetry between the cost of supercomputing time and the real-world business value it unlocks.</a:t>
            </a:r>
          </a:p>
          <a:p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Poutanet's specific case, that 20x figure is derived from a standard </a:t>
            </a:r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Infrastructure Value Model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contrasts your operational investments against your structural savings and intellectual property (IP) gains.</a:t>
            </a:r>
          </a:p>
          <a:p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is exactly how that value is broken down across four core pillars:</a:t>
            </a:r>
          </a:p>
          <a:p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Compute Arbitrage (LUMI vs. Commercial Cloud)</a:t>
            </a:r>
          </a:p>
          <a:p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Cost: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Securing equivalent enterprise GPU time (e.g., 8x AMD MI250X or NVIDIA H100 nodes) on commercial public clouds for iterative, deep fine-tuning over several months easily scales into tens of thousands of dollars.</a:t>
            </a:r>
          </a:p>
          <a:p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LUMI Advantage: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utilizing LUMI (especially through EuroHPC pilot programs, research grants, or the "Try &amp; Buy" initiative), Poutanet accesses exascale infrastructure at a fraction of commercial rates. Every dollar spent on compute here offsets roughly </a:t>
            </a:r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$5 to $8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commercial cloud OpEx.</a:t>
            </a:r>
          </a:p>
          <a:p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Operational Cost Reduction (The MTTR Factor)</a:t>
            </a:r>
          </a:p>
          <a:p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massive chunk of your ROI comes from slashing </a:t>
            </a:r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Time to Resolution (MTTR)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eliminating truck rolls:</a:t>
            </a:r>
          </a:p>
          <a:p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Reality: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Right now, because your 4G/5G customers lack deep telco know-how, a complex signaling error or a critical post-mortem log means Poutanet has to deploy tier-3 support engineers or fly specialists to the field.</a:t>
            </a:r>
          </a:p>
          <a:p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 Impact: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a fine-tuned, on-premise model solves even 40% of signaling anomalies autonomously at the edge without human intervention, you are directly wiping out thousands of euros per incident in engineering hours, travel, and downtime penalties.</a:t>
            </a:r>
          </a:p>
          <a:p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Time-to-Market Acceleration (Opportunity Cost)</a:t>
            </a:r>
          </a:p>
          <a:p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a heavily customized model on standard corporate hardware or low-tier local servers would take weeks per iteration, stalling your product roadmap.</a:t>
            </a:r>
          </a:p>
          <a:p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 compresses your R&amp;D lifecycle down to hours or days. Launching an "Autonomous Network Manager" </a:t>
            </a:r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to 9 months ahead of your competitors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gives you a massive early-mover advantage in the private 5G space, which translates directly to early contract wins.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Driver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Approach Cost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 + Local AI Approach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Value Multiplier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/ R&amp;D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High commercial cloud fees + slow iterations	Subsidized supercomputing + rapid runs	</a:t>
            </a:r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~4x savings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Support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Costly tier-3 engineer dispatches per error	Local AI handles 40%+ of </a:t>
            </a:r>
            <a:r>
              <a:rPr lang="en-GB" sz="1200" b="0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signaling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bugs	</a:t>
            </a:r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~8x savings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 Retention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Higher churn due to network downtime	Instant, automated local troubleshooting	</a:t>
            </a:r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~5x value retention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Proprietary IP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Zero unique software assets (RAG-only)	Proprietary "Telco-Core" model weights	</a:t>
            </a:r>
            <a:r>
              <a:rPr lang="en-GB" sz="12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~3x valuation lift</a:t>
            </a:r>
            <a:r>
              <a:rPr lang="en-GB" sz="1200" b="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Summary: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you add up the avoided capital expenditure, the drastic reduction in field-engineering overhead, and the market value of owning a proprietary, highly specialized local model that competitors can't easily replicate, the yield easily reaches a </a:t>
            </a:r>
            <a:r>
              <a:rPr lang="en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20x return</a:t>
            </a:r>
            <a:r>
              <a:rPr lang="en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literal cost of the compute hours used to train it.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E007B7F3-13FC-C34C-ECA3-012399F51F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74987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72261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30B08FEA-87EB-CAD3-7DA9-CAADD3216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>
            <a:extLst>
              <a:ext uri="{FF2B5EF4-FFF2-40B4-BE49-F238E27FC236}">
                <a16:creationId xmlns:a16="http://schemas.microsoft.com/office/drawing/2014/main" id="{71929DF2-B8BD-52C7-9D7B-8C2A9BA716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>
            <a:extLst>
              <a:ext uri="{FF2B5EF4-FFF2-40B4-BE49-F238E27FC236}">
                <a16:creationId xmlns:a16="http://schemas.microsoft.com/office/drawing/2014/main" id="{C80616F4-DA18-8339-E204-284399523F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5644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9C4446BD-D6A4-7685-C868-D5DA73F59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B961B153-4710-8368-1076-D94D5DE7AF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2B986067-0AFA-9C49-DE82-2BED51F088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8630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8C1238F6-56AF-5621-EFB8-51C6F45DE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246C2E57-53D9-9FC5-1CB5-F8A425CEE4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62F589DD-2F11-7246-4134-A17E160281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85727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>
          <a:extLst>
            <a:ext uri="{FF2B5EF4-FFF2-40B4-BE49-F238E27FC236}">
              <a16:creationId xmlns:a16="http://schemas.microsoft.com/office/drawing/2014/main" id="{107A1A67-44E3-D412-D282-E03C2DE4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>
            <a:extLst>
              <a:ext uri="{FF2B5EF4-FFF2-40B4-BE49-F238E27FC236}">
                <a16:creationId xmlns:a16="http://schemas.microsoft.com/office/drawing/2014/main" id="{7398F361-94C9-3772-61C7-B2628F84CE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57" name="Google Shape;157;p9:notes">
            <a:extLst>
              <a:ext uri="{FF2B5EF4-FFF2-40B4-BE49-F238E27FC236}">
                <a16:creationId xmlns:a16="http://schemas.microsoft.com/office/drawing/2014/main" id="{42D87566-3374-DAD4-68F7-261F3B61FB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06303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2BB1E242-06A4-F91D-5829-DC02EC5C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F64D0D70-C775-99CC-0302-A36B3D2A7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4C6C17AF-F42E-9FCB-69AA-6AB9FDF56E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372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1A52A8E-8C95-1346-9434-074A0AB6A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30631121-277A-FF95-4673-91A6945266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1FE6C4FD-DAA7-E609-BD68-E8612AE49E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427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634E8530-D65C-3F21-59A9-ECE792BD9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156772FF-B660-6ED9-D8C8-6BA98A3F89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CF9F71D1-3B2F-8B67-41E8-C1D00310C6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292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8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70.png"/><Relationship Id="rId4" Type="http://schemas.openxmlformats.org/officeDocument/2006/relationships/customXml" Target="../ink/ink1.xml"/><Relationship Id="rId9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88844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fi-FI" noProof="1"/>
              <a:t>Intelligent Private Mobile Networks</a:t>
            </a: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3368115"/>
            <a:ext cx="9144000" cy="276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800" i="1" noProof="1"/>
              <a:t>Fine-tuning Local LLMs for Private 4G/5G Management using the LUMI AI Factory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fi-FI" noProof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fi-FI" noProof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noProof="1"/>
              <a:t>Martti Ylikoski, Poutanet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noProof="1"/>
              <a:t>10 June 2026</a:t>
            </a:r>
          </a:p>
        </p:txBody>
      </p:sp>
      <p:pic>
        <p:nvPicPr>
          <p:cNvPr id="2" name="Google Shape;92;p1">
            <a:extLst>
              <a:ext uri="{FF2B5EF4-FFF2-40B4-BE49-F238E27FC236}">
                <a16:creationId xmlns:a16="http://schemas.microsoft.com/office/drawing/2014/main" id="{C4833A7F-3BC4-A12F-DD45-30C5CDBC60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9838" y="6128657"/>
            <a:ext cx="1590897" cy="64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934CC-9F86-49BC-6912-2665D1D770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83" y="4170066"/>
            <a:ext cx="2017076" cy="26879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93673A0A-2007-AA6F-BB65-FD7766DE5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>
            <a:extLst>
              <a:ext uri="{FF2B5EF4-FFF2-40B4-BE49-F238E27FC236}">
                <a16:creationId xmlns:a16="http://schemas.microsoft.com/office/drawing/2014/main" id="{898281D9-D6D7-E5FC-76FD-14542BE8F0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dirty="0"/>
              <a:t>Demo</a:t>
            </a:r>
            <a:br>
              <a:rPr lang="en-US" dirty="0"/>
            </a:br>
            <a:endParaRPr lang="en-US" dirty="0"/>
          </a:p>
        </p:txBody>
      </p:sp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29E8F5C8-27F4-ABB6-BF07-A2DFCEAB152D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LUM FInal 4K.mov">
            <a:hlinkClick r:id="" action="ppaction://media"/>
            <a:extLst>
              <a:ext uri="{FF2B5EF4-FFF2-40B4-BE49-F238E27FC236}">
                <a16:creationId xmlns:a16="http://schemas.microsoft.com/office/drawing/2014/main" id="{718B2592-66BD-8DC9-D4A0-7B80D597D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613" y="0"/>
            <a:ext cx="1128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7F0CF-97A7-C84F-3FC2-15B714A26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1;p19" descr="image.png">
            <a:extLst>
              <a:ext uri="{FF2B5EF4-FFF2-40B4-BE49-F238E27FC236}">
                <a16:creationId xmlns:a16="http://schemas.microsoft.com/office/drawing/2014/main" id="{B31FD156-1352-33F8-378D-14380B80CF1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500" y="937893"/>
            <a:ext cx="11049000" cy="21101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2;p19">
            <a:extLst>
              <a:ext uri="{FF2B5EF4-FFF2-40B4-BE49-F238E27FC236}">
                <a16:creationId xmlns:a16="http://schemas.microsoft.com/office/drawing/2014/main" id="{E9D9CAF6-1803-7A4E-DD26-C9240DEC6A65}"/>
              </a:ext>
            </a:extLst>
          </p:cNvPr>
          <p:cNvSpPr txBox="1"/>
          <p:nvPr/>
        </p:nvSpPr>
        <p:spPr>
          <a:xfrm>
            <a:off x="915352" y="1528443"/>
            <a:ext cx="1036129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tx1"/>
                </a:solidFill>
                <a:latin typeface="Urbanist"/>
                <a:sym typeface="Urbanist"/>
              </a:rPr>
              <a:t>LUMI Trial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CA391-E8BA-B59E-EB80-AA8C0E29F7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586" y="3145542"/>
            <a:ext cx="6556828" cy="35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6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C2BBC-446C-6A7A-9B27-947961983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C200-1A11-90C2-3B0A-EC1022D3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LUMI AI Factory?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84D600-8F6B-FDFA-A2FB-24A17CC604C8}"/>
              </a:ext>
            </a:extLst>
          </p:cNvPr>
          <p:cNvSpPr txBox="1">
            <a:spLocks/>
          </p:cNvSpPr>
          <p:nvPr/>
        </p:nvSpPr>
        <p:spPr>
          <a:xfrm>
            <a:off x="1054396" y="1690688"/>
            <a:ext cx="43168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Fine-tuning domain-specific models requires large scale resources to process millions of synthetic signaling sequences.</a:t>
            </a:r>
          </a:p>
          <a:p>
            <a:r>
              <a:rPr lang="en-US" noProof="1"/>
              <a:t>Speed: Reducing R&amp;D cycles from weeks to hours.</a:t>
            </a:r>
          </a:p>
          <a:p>
            <a:r>
              <a:rPr lang="en-US" noProof="1"/>
              <a:t>Slurm-based job orchestration allows us to scale from initial experiments to full production fine-tuning seamlessly.</a:t>
            </a:r>
          </a:p>
          <a:p>
            <a:r>
              <a:rPr lang="en-US" noProof="1"/>
              <a:t>Sovereignty: European-based secure infrastructure.</a:t>
            </a:r>
          </a:p>
          <a:p>
            <a:r>
              <a:rPr lang="en-US" noProof="1"/>
              <a:t>Heat used for district heating in the city of Kajaani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2334D-F66E-FD75-B6C1-9F1680A77C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799" y="1690688"/>
            <a:ext cx="6237767" cy="3402418"/>
          </a:xfrm>
          <a:prstGeom prst="rect">
            <a:avLst/>
          </a:prstGeom>
        </p:spPr>
      </p:pic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F528C854-A67F-C946-CAD1-52BD85288DF9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960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31EB05E6-54CE-B36D-B877-F6D0C08CA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>
            <a:extLst>
              <a:ext uri="{FF2B5EF4-FFF2-40B4-BE49-F238E27FC236}">
                <a16:creationId xmlns:a16="http://schemas.microsoft.com/office/drawing/2014/main" id="{B964178C-763D-490C-9F2F-6958C4DF9C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i-FI" noProof="1"/>
              <a:t>Try and Buy early results</a:t>
            </a:r>
          </a:p>
        </p:txBody>
      </p:sp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48AC178E-64F3-86E9-ECBC-A45037A11434}"/>
              </a:ext>
            </a:extLst>
          </p:cNvPr>
          <p:cNvSpPr txBox="1"/>
          <p:nvPr/>
        </p:nvSpPr>
        <p:spPr>
          <a:xfrm>
            <a:off x="1054396" y="1690688"/>
            <a:ext cx="431681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fi-FI" sz="3200" b="1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fi-FI" sz="3200" b="1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7D22"/>
              </a:buClr>
              <a:buSzPts val="4800"/>
              <a:buFont typeface="Arial"/>
              <a:buNone/>
            </a:pPr>
            <a:r>
              <a:rPr lang="fi-FI" sz="4800" b="1" noProof="1">
                <a:solidFill>
                  <a:srgbClr val="3A7D22"/>
                </a:solidFill>
              </a:rPr>
              <a:t>2 days</a:t>
            </a:r>
            <a:endParaRPr lang="fi-FI" noProof="1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fi-FI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800" noProof="1">
                <a:solidFill>
                  <a:schemeClr val="dk1"/>
                </a:solidFill>
              </a:rPr>
              <a:t>To initial fine-tuning run</a:t>
            </a:r>
            <a:endParaRPr lang="fi-FI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fi-FI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fi-FI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9DD03E84-10BD-D234-A5CD-D328562A70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36982" y="1690688"/>
            <a:ext cx="46191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b="1" noProof="1"/>
              <a:t>Observations</a:t>
            </a:r>
            <a:endParaRPr lang="fi-FI" noProof="1"/>
          </a:p>
          <a:p>
            <a:pPr marL="228600" lvl="0" indent="-228600">
              <a:buSzPct val="100000"/>
            </a:pPr>
            <a:r>
              <a:rPr lang="fi-FI" noProof="1"/>
              <a:t>Gemini: Highly effective for generating initial Python data prep &amp; fine-tuning code  and SLURM scripts for LUMI.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noProof="1"/>
              <a:t>Hallucination Risk: AI can hallucinate LUMI specifics (e.g., storage areas); formal training highly recommended.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noProof="1"/>
              <a:t>Fun Factor: Rapid experimentation drives team engagement and innovation.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fi-FI" noProof="1"/>
          </a:p>
        </p:txBody>
      </p:sp>
      <p:sp>
        <p:nvSpPr>
          <p:cNvPr id="2" name="Google Shape;105;p2">
            <a:extLst>
              <a:ext uri="{FF2B5EF4-FFF2-40B4-BE49-F238E27FC236}">
                <a16:creationId xmlns:a16="http://schemas.microsoft.com/office/drawing/2014/main" id="{B3AB5152-D404-400C-1AB7-C8C083C7398A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85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Thank You</a:t>
            </a:r>
            <a:br>
              <a:rPr lang="en-US" dirty="0"/>
            </a:br>
            <a:r>
              <a:rPr kumimoji="0" lang="en-GB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"/>
                <a:sym typeface="Play"/>
              </a:rPr>
              <a:t>From Training to Edge with Lumi AI Factory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64954-E777-26F0-9E19-DB0729B1C2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44" y="2224088"/>
            <a:ext cx="6101112" cy="3327879"/>
          </a:xfrm>
          <a:prstGeom prst="rect">
            <a:avLst/>
          </a:prstGeom>
        </p:spPr>
      </p:pic>
      <p:sp>
        <p:nvSpPr>
          <p:cNvPr id="6" name="Google Shape;105;p2">
            <a:extLst>
              <a:ext uri="{FF2B5EF4-FFF2-40B4-BE49-F238E27FC236}">
                <a16:creationId xmlns:a16="http://schemas.microsoft.com/office/drawing/2014/main" id="{7FABD22E-62AC-B33B-45D7-DD812FC5B5E1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80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2849DA14-C03D-8019-CBE6-020DAB17E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>
            <a:extLst>
              <a:ext uri="{FF2B5EF4-FFF2-40B4-BE49-F238E27FC236}">
                <a16:creationId xmlns:a16="http://schemas.microsoft.com/office/drawing/2014/main" id="{615C5D61-CD5F-288A-AA1E-12E4615A2D7D}"/>
              </a:ext>
            </a:extLst>
          </p:cNvPr>
          <p:cNvSpPr txBox="1"/>
          <p:nvPr/>
        </p:nvSpPr>
        <p:spPr>
          <a:xfrm>
            <a:off x="728823" y="5524228"/>
            <a:ext cx="3210239" cy="3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Edge Deployments</a:t>
            </a:r>
            <a:endParaRPr lang="en-US" sz="16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4">
            <a:extLst>
              <a:ext uri="{FF2B5EF4-FFF2-40B4-BE49-F238E27FC236}">
                <a16:creationId xmlns:a16="http://schemas.microsoft.com/office/drawing/2014/main" id="{3B283D22-9DB7-C99C-34F6-C3FABECC0D85}"/>
              </a:ext>
            </a:extLst>
          </p:cNvPr>
          <p:cNvSpPr txBox="1"/>
          <p:nvPr/>
        </p:nvSpPr>
        <p:spPr>
          <a:xfrm>
            <a:off x="8958420" y="5597292"/>
            <a:ext cx="2104815" cy="3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9925"/>
              </a:lnSpc>
              <a:buClr>
                <a:schemeClr val="dk1"/>
              </a:buClr>
              <a:buSzPts val="1600"/>
            </a:pPr>
            <a:r>
              <a:rPr lang="en-US" sz="16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Intelligent Support</a:t>
            </a:r>
            <a:endParaRPr lang="en-US" sz="16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4">
            <a:extLst>
              <a:ext uri="{FF2B5EF4-FFF2-40B4-BE49-F238E27FC236}">
                <a16:creationId xmlns:a16="http://schemas.microsoft.com/office/drawing/2014/main" id="{A87B9E47-49AC-8A74-31AB-826FFEAEC5CF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From Training to Edge with LUMI AI Factory</a:t>
            </a:r>
            <a:br>
              <a:rPr lang="en-US" sz="44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endParaRPr lang="en-US" sz="4400" dirty="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" name="Google Shape;254;p23" descr="image.png">
            <a:extLst>
              <a:ext uri="{FF2B5EF4-FFF2-40B4-BE49-F238E27FC236}">
                <a16:creationId xmlns:a16="http://schemas.microsoft.com/office/drawing/2014/main" id="{82F33724-405E-1416-3E24-0099520E1C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4350" y="1905467"/>
            <a:ext cx="34671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FABF3-25BF-83FB-EC63-73371BCAF2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855" y="1637833"/>
            <a:ext cx="2327170" cy="4024636"/>
          </a:xfrm>
          <a:prstGeom prst="rect">
            <a:avLst/>
          </a:prstGeom>
        </p:spPr>
      </p:pic>
      <p:sp>
        <p:nvSpPr>
          <p:cNvPr id="9" name="Google Shape;216;p14">
            <a:extLst>
              <a:ext uri="{FF2B5EF4-FFF2-40B4-BE49-F238E27FC236}">
                <a16:creationId xmlns:a16="http://schemas.microsoft.com/office/drawing/2014/main" id="{D282B0AD-A42D-E5B8-DC14-E083C927F5EC}"/>
              </a:ext>
            </a:extLst>
          </p:cNvPr>
          <p:cNvSpPr txBox="1"/>
          <p:nvPr/>
        </p:nvSpPr>
        <p:spPr>
          <a:xfrm>
            <a:off x="5055001" y="5524228"/>
            <a:ext cx="3210239" cy="3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noProof="1">
                <a:solidFill>
                  <a:schemeClr val="dk1"/>
                </a:solidFill>
              </a:rPr>
              <a:t>5G Networks</a:t>
            </a:r>
            <a:endParaRPr lang="en-US" sz="16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F9CBEE-2995-2794-2BF4-5EEB1809B3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58" y="2609504"/>
            <a:ext cx="3072291" cy="2394811"/>
          </a:xfrm>
          <a:prstGeom prst="rect">
            <a:avLst/>
          </a:prstGeom>
        </p:spPr>
      </p:pic>
      <p:sp>
        <p:nvSpPr>
          <p:cNvPr id="12" name="Google Shape;105;p2">
            <a:extLst>
              <a:ext uri="{FF2B5EF4-FFF2-40B4-BE49-F238E27FC236}">
                <a16:creationId xmlns:a16="http://schemas.microsoft.com/office/drawing/2014/main" id="{8EEEF076-33C6-09B7-D300-166B93378352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A85EE-D620-1BE4-78B1-F5C24E9F51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760" y="2080009"/>
            <a:ext cx="3891406" cy="31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14C1EAF7-5177-9C6B-197E-B1BEE29CA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>
            <a:extLst>
              <a:ext uri="{FF2B5EF4-FFF2-40B4-BE49-F238E27FC236}">
                <a16:creationId xmlns:a16="http://schemas.microsoft.com/office/drawing/2014/main" id="{96296781-8096-9687-C780-6D0FF244CD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dirty="0"/>
              <a:t>Poutanet Products</a:t>
            </a:r>
            <a:br>
              <a:rPr lang="en-US" dirty="0"/>
            </a:br>
            <a:br>
              <a:rPr lang="en-US" sz="1000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46489-0551-BBB2-1461-316DF27BC9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6" y="1303393"/>
            <a:ext cx="5541446" cy="2146194"/>
          </a:xfrm>
          <a:prstGeom prst="rect">
            <a:avLst/>
          </a:prstGeom>
        </p:spPr>
      </p:pic>
      <p:sp>
        <p:nvSpPr>
          <p:cNvPr id="6" name="Google Shape;157;p18">
            <a:extLst>
              <a:ext uri="{FF2B5EF4-FFF2-40B4-BE49-F238E27FC236}">
                <a16:creationId xmlns:a16="http://schemas.microsoft.com/office/drawing/2014/main" id="{88233FCB-B6F1-0AB8-EB13-FC682B7EE416}"/>
              </a:ext>
            </a:extLst>
          </p:cNvPr>
          <p:cNvSpPr txBox="1"/>
          <p:nvPr/>
        </p:nvSpPr>
        <p:spPr>
          <a:xfrm>
            <a:off x="979715" y="3456001"/>
            <a:ext cx="3492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Network Ready to be used</a:t>
            </a:r>
          </a:p>
          <a:p>
            <a:pPr algn="ctr"/>
            <a:r>
              <a:rPr lang="fi-FI" sz="1600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Up in 30 minutes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 sz="1600" noProof="1">
              <a:solidFill>
                <a:schemeClr val="tx1"/>
              </a:solidFill>
            </a:endParaRPr>
          </a:p>
        </p:txBody>
      </p:sp>
      <p:sp>
        <p:nvSpPr>
          <p:cNvPr id="7" name="Google Shape;158;p18">
            <a:extLst>
              <a:ext uri="{FF2B5EF4-FFF2-40B4-BE49-F238E27FC236}">
                <a16:creationId xmlns:a16="http://schemas.microsoft.com/office/drawing/2014/main" id="{325CCF1A-BA7A-277B-A8AE-8E6776896FCE}"/>
              </a:ext>
            </a:extLst>
          </p:cNvPr>
          <p:cNvSpPr txBox="1"/>
          <p:nvPr/>
        </p:nvSpPr>
        <p:spPr>
          <a:xfrm>
            <a:off x="6608436" y="3465397"/>
            <a:ext cx="34925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Tactical Networks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Cell-on-Wheels tailored to customer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 b="1" i="0" u="none" strike="noStrike" cap="none" noProof="1">
              <a:solidFill>
                <a:schemeClr val="tx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 b="1" i="0" u="none" strike="noStrike" cap="none" noProof="1">
              <a:solidFill>
                <a:schemeClr val="tx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B893D-0C34-7AEE-C6FE-B803D2A095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783" y="1303393"/>
            <a:ext cx="5541446" cy="209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61DBD-960E-7820-4091-5A6A86627593}"/>
              </a:ext>
            </a:extLst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iXnZR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CMAAAAAQAAACMAAAAjAAAAIwAAAB4AAAAAAAAAZAAAAGQAAAAAAAAAZAAAAGQAAAAVAAAAYAAAAAEAAAAAAAAAAAAAAAAAAAAAAAAAAAAAAAAAAAD///9/AAAAAAAAAAABAAAA7u7uAAAAAABkAAAAAAAAABQAAAAAAAAAAAAAACYAAAAAAAAASAAAAAAAAAAmAAAAZAAAABYAAABMAAAAAQAAAAAAAAAAAAAAAAAAAAEAAAAAAAAAPAAAAAAAAAAcAAAAZAAAAGQAAAAAAAAAy8vLADwAAAAAAAAAHAAAAGQAAABkAAAAAAAAAAcAAAA4AAAAAAAAAAAAAAAAAAAA////AAAAAAAAAAAAfQEAAFoBAADQDAAAuAQAAAAAAABkAAAAZAAAAAAAAAAjAAAABAAAAGQAAAAXAAAAFAAAAAAAAAAAAAAA/38AAP9/AAAAAAAACQAAAAQAAABcNqAUHgAAAGgAAAAAAAAAAAAAAAAAAAAAAAAAAAAAABAnAAAQJwAAAAAAAAAAAAAAAAAAAAAAAAAAAAAAAAAAAAAAAAAAAABXAAAAAAAAAMDA/wAAAAAAAAAAAAAAAAAAAAAAZAAAAAAAAAB/f38ACgAAACIAAAAYAAAAAgAAACgAAAAeAAAAAAAAAAAAAAAAAAAAJAAAACQAAAAAAAAABwAAAAAAAAAAAAAAAQAAAP///wAAAAAAAAAAAH9/fwAlAAAAWAAAAAEAAAAAAAAAAAAAAAAAAAAAAAAAAAAAAAAAAAAAAAAAAAAAAAAAAAAAAAAAEgAAAAAAAACghgEAAAAAAAAAAAAAAAAAGAAAAAEAAAAAAAAAAAAAAADdbQAfAAAAVAAAAO7u7gD///8BAAAAAAAAAAAAAAAAAAAAAAAAAAAAAAAAAAAAAAAAAAD///8A7u7uAAAAAADLy8sAwMD/AH9/fwAAAAAAAAAAAAAAAAD///8AAAAAACEAAAAYAAAAFAAAAGQOAACACAAA9hcAAIIZAAAQAAAAJgAAAAgAAAD//////////w=="/>
              </a:ext>
            </a:extLst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7814" y="3731863"/>
            <a:ext cx="1031226" cy="1832637"/>
          </a:xfrm>
          <a:prstGeom prst="rect">
            <a:avLst/>
          </a:prstGeom>
          <a:solidFill>
            <a:srgbClr val="EEEEEE"/>
          </a:solidFill>
          <a:ln w="8890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>
            <a:outerShdw blurRad="55245" dist="17780" dir="5400000" algn="tl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Google Shape;157;p18">
            <a:extLst>
              <a:ext uri="{FF2B5EF4-FFF2-40B4-BE49-F238E27FC236}">
                <a16:creationId xmlns:a16="http://schemas.microsoft.com/office/drawing/2014/main" id="{339528EB-5F56-3E4D-9DB5-5D1365327FAA}"/>
              </a:ext>
            </a:extLst>
          </p:cNvPr>
          <p:cNvSpPr txBox="1"/>
          <p:nvPr/>
        </p:nvSpPr>
        <p:spPr>
          <a:xfrm>
            <a:off x="4472115" y="5696183"/>
            <a:ext cx="3492400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Network Management for Non-Telco</a:t>
            </a:r>
          </a:p>
          <a:p>
            <a:pPr algn="ctr"/>
            <a:r>
              <a:rPr lang="fi-FI" sz="1600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Simple Ops, also mediator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 sz="1600" noProof="1">
              <a:solidFill>
                <a:schemeClr val="tx1"/>
              </a:solidFill>
            </a:endParaRPr>
          </a:p>
        </p:txBody>
      </p:sp>
      <p:sp>
        <p:nvSpPr>
          <p:cNvPr id="11" name="Google Shape;105;p2">
            <a:extLst>
              <a:ext uri="{FF2B5EF4-FFF2-40B4-BE49-F238E27FC236}">
                <a16:creationId xmlns:a16="http://schemas.microsoft.com/office/drawing/2014/main" id="{251DB4FA-859D-2C63-5716-293AF8C719C3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98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71A07FE5-77D2-44D3-B336-F9210C91F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>
            <a:extLst>
              <a:ext uri="{FF2B5EF4-FFF2-40B4-BE49-F238E27FC236}">
                <a16:creationId xmlns:a16="http://schemas.microsoft.com/office/drawing/2014/main" id="{5A273B7B-82FF-D643-8B7E-F2507A47D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dirty="0"/>
              <a:t>The Challenge</a:t>
            </a:r>
            <a:br>
              <a:rPr lang="en-US" dirty="0"/>
            </a:br>
            <a:endParaRPr lang="en-US" dirty="0"/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58D41AB9-49BD-DC95-EF8B-2FA4EC19EB1E}"/>
              </a:ext>
            </a:extLst>
          </p:cNvPr>
          <p:cNvSpPr txBox="1"/>
          <p:nvPr/>
        </p:nvSpPr>
        <p:spPr>
          <a:xfrm>
            <a:off x="1054396" y="1244373"/>
            <a:ext cx="4889203" cy="374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noProof="1">
                <a:solidFill>
                  <a:schemeClr val="dk1"/>
                </a:solidFill>
              </a:rPr>
              <a:t>The Complexity Gap</a:t>
            </a:r>
            <a:endParaRPr lang="en-US" noProof="1"/>
          </a:p>
          <a:p>
            <a: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Private 4G/5G customers lack deep telco expertise.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management systems are functional but require high cognitive load to troubleshoot.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5;p2">
            <a:extLst>
              <a:ext uri="{FF2B5EF4-FFF2-40B4-BE49-F238E27FC236}">
                <a16:creationId xmlns:a16="http://schemas.microsoft.com/office/drawing/2014/main" id="{7F766D86-8E59-1384-3D7E-32421F9BB312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2;p3">
            <a:extLst>
              <a:ext uri="{FF2B5EF4-FFF2-40B4-BE49-F238E27FC236}">
                <a16:creationId xmlns:a16="http://schemas.microsoft.com/office/drawing/2014/main" id="{BF7C3987-0CCC-0088-C73E-071447920483}"/>
              </a:ext>
            </a:extLst>
          </p:cNvPr>
          <p:cNvSpPr txBox="1"/>
          <p:nvPr/>
        </p:nvSpPr>
        <p:spPr>
          <a:xfrm>
            <a:off x="6012712" y="1169761"/>
            <a:ext cx="4889203" cy="400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noProof="1">
                <a:solidFill>
                  <a:schemeClr val="dk1"/>
                </a:solidFill>
              </a:rPr>
              <a:t>The Privacy Mandate</a:t>
            </a:r>
            <a:endParaRPr lang="en-US" noProof="1"/>
          </a:p>
          <a:p>
            <a: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cannot leave the site. </a:t>
            </a:r>
          </a:p>
          <a:p>
            <a:pPr marL="457200" lvl="6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</a:rPr>
              <a:t>If backhaul is down, you cannot access cloud</a:t>
            </a:r>
          </a:p>
          <a:p>
            <a:pPr marL="457200" lvl="7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LLMs (Gemini/GPT-4) not for post-mortem analysis of sensitive network logs.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picture containing sky, outdoor, light, crowd&#10;&#10;Description automatically generated">
            <a:extLst>
              <a:ext uri="{FF2B5EF4-FFF2-40B4-BE49-F238E27FC236}">
                <a16:creationId xmlns:a16="http://schemas.microsoft.com/office/drawing/2014/main" id="{7AEBB88F-437E-156E-9E24-AF459E1913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780" y="5134680"/>
            <a:ext cx="3094922" cy="174089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048A4-F7B5-14AA-7E42-E6D6F2B27A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141008"/>
            <a:ext cx="3455580" cy="17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noProof="1"/>
              <a:t>Empowering non-technical People</a:t>
            </a:r>
          </a:p>
        </p:txBody>
      </p:sp>
      <p:sp>
        <p:nvSpPr>
          <p:cNvPr id="135" name="Google Shape;135;p6"/>
          <p:cNvSpPr txBox="1"/>
          <p:nvPr/>
        </p:nvSpPr>
        <p:spPr>
          <a:xfrm>
            <a:off x="1054396" y="1690688"/>
            <a:ext cx="330318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noProof="1">
                <a:solidFill>
                  <a:schemeClr val="dk1"/>
                </a:solidFill>
              </a:rPr>
              <a:t>Local Intelligence</a:t>
            </a:r>
            <a:endParaRPr lang="en-US" noProof="1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to use Operations Support System </a:t>
            </a:r>
            <a:r>
              <a:rPr lang="en-US" sz="2800" noProof="1">
                <a:solidFill>
                  <a:schemeClr val="dk1"/>
                </a:solidFill>
              </a:rPr>
              <a:t>(OSS) </a:t>
            </a: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visualizing network state and for simple operations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noProof="1">
                <a:solidFill>
                  <a:schemeClr val="dk1"/>
                </a:solidFill>
              </a:rPr>
              <a:t>Next AI</a:t>
            </a: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b="1" noProof="1">
                <a:solidFill>
                  <a:schemeClr val="dk1"/>
                </a:solidFill>
              </a:rPr>
              <a:t>O</a:t>
            </a:r>
            <a:r>
              <a:rPr lang="en-US" sz="2800" b="1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n-premise AI chatbot </a:t>
            </a: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manual-based Q&amp;A and real-time network troubleshooting.</a:t>
            </a:r>
          </a:p>
        </p:txBody>
      </p:sp>
      <p:sp>
        <p:nvSpPr>
          <p:cNvPr id="136" name="Google Shape;136;p6"/>
          <p:cNvSpPr txBox="1"/>
          <p:nvPr/>
        </p:nvSpPr>
        <p:spPr>
          <a:xfrm>
            <a:off x="4880344" y="1690688"/>
            <a:ext cx="330318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Privacy First</a:t>
            </a:r>
            <a:endParaRPr lang="en-US" noProof="1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noProof="1">
                <a:solidFill>
                  <a:schemeClr val="dk1"/>
                </a:solidFill>
              </a:rPr>
              <a:t>L</a:t>
            </a: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ocal execution to ensure sensitive network data and logs never leave the customer site.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8584019" y="1690688"/>
            <a:ext cx="330318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Instant Resolution</a:t>
            </a:r>
            <a:endParaRPr lang="en-US" noProof="1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Beyond simple chat: providing immediate ideas to try and fix errors based on technical signaling analysis</a:t>
            </a:r>
            <a:endParaRPr lang="en-US" noProof="1"/>
          </a:p>
        </p:txBody>
      </p:sp>
      <p:sp>
        <p:nvSpPr>
          <p:cNvPr id="2" name="Google Shape;105;p2">
            <a:extLst>
              <a:ext uri="{FF2B5EF4-FFF2-40B4-BE49-F238E27FC236}">
                <a16:creationId xmlns:a16="http://schemas.microsoft.com/office/drawing/2014/main" id="{2C3508F1-41BE-0A5C-6409-26F46A5E6620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BC01F-D0A9-03DB-F411-AAC33E846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B64A-8783-7202-801A-6F82F9959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 Model Gap &amp; Initial Hypothesis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824952-1459-296C-70D6-9AF0752CA3EF}"/>
              </a:ext>
            </a:extLst>
          </p:cNvPr>
          <p:cNvSpPr txBox="1">
            <a:spLocks/>
          </p:cNvSpPr>
          <p:nvPr/>
        </p:nvSpPr>
        <p:spPr>
          <a:xfrm>
            <a:off x="1054396" y="1690688"/>
            <a:ext cx="43168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1"/>
              <a:t>Base model check</a:t>
            </a:r>
          </a:p>
          <a:p>
            <a:r>
              <a:rPr lang="en-US" noProof="1"/>
              <a:t>Downloadable local models are surprisingly good but evaluations reveal gaps</a:t>
            </a:r>
          </a:p>
          <a:p>
            <a:r>
              <a:rPr lang="en-US" noProof="1"/>
              <a:t>Hallucinations in technical procedures can lead to critical network downtime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73DCA-8FBA-7DF4-74E2-6AB4C6475464}"/>
              </a:ext>
            </a:extLst>
          </p:cNvPr>
          <p:cNvSpPr txBox="1">
            <a:spLocks/>
          </p:cNvSpPr>
          <p:nvPr/>
        </p:nvSpPr>
        <p:spPr>
          <a:xfrm>
            <a:off x="6204098" y="1616260"/>
            <a:ext cx="5149702" cy="4958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200" b="1" noProof="1"/>
              <a:t>Optimize local LLM</a:t>
            </a:r>
          </a:p>
          <a:p>
            <a:r>
              <a:rPr lang="en-US" noProof="1"/>
              <a:t>Hypothesis: fine-tuning a base model will drastically reduce MTTR (Mean Time to Resolution).</a:t>
            </a:r>
          </a:p>
          <a:p>
            <a:r>
              <a:rPr lang="en-US" noProof="1"/>
              <a:t>Base Evaluation: Choosing models based on strict local hardware constraints.</a:t>
            </a:r>
          </a:p>
          <a:p>
            <a:r>
              <a:rPr lang="en-US" noProof="1"/>
              <a:t>Fine-Tuning: Injecting core telco logic and signaling behavior into the model weights.</a:t>
            </a:r>
          </a:p>
          <a:p>
            <a:r>
              <a:rPr lang="en-US" noProof="1"/>
              <a:t>RAG Layer: Dynamic retrieval from updated manuals to bridge the vendor-specific data gap.</a:t>
            </a:r>
          </a:p>
          <a:p>
            <a:r>
              <a:rPr lang="en-US" noProof="1"/>
              <a:t>Human-in-the-Loop enables continuous improvement</a:t>
            </a:r>
          </a:p>
        </p:txBody>
      </p:sp>
      <p:sp>
        <p:nvSpPr>
          <p:cNvPr id="6" name="Google Shape;105;p2">
            <a:extLst>
              <a:ext uri="{FF2B5EF4-FFF2-40B4-BE49-F238E27FC236}">
                <a16:creationId xmlns:a16="http://schemas.microsoft.com/office/drawing/2014/main" id="{1ADF06B6-680D-F727-0CBC-19F7E5DC9D76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82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10A01904-D885-624C-1B67-BC75065DE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>
            <a:extLst>
              <a:ext uri="{FF2B5EF4-FFF2-40B4-BE49-F238E27FC236}">
                <a16:creationId xmlns:a16="http://schemas.microsoft.com/office/drawing/2014/main" id="{52D64880-9CA3-9986-0800-B8AF3477414A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i-FI" sz="4400" noProof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AI Tools for Operations Support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2900" dirty="0">
                <a:solidFill>
                  <a:schemeClr val="dk1"/>
                </a:solidFill>
                <a:latin typeface="Play"/>
                <a:sym typeface="Play"/>
              </a:rPr>
              <a:t>Extend current OSS with modular tools, no big bang</a:t>
            </a:r>
            <a:br>
              <a:rPr lang="fi-FI" sz="4400" noProof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endParaRPr lang="fi-FI" sz="4400" noProof="1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" name="Google Shape;158;p18">
            <a:extLst>
              <a:ext uri="{FF2B5EF4-FFF2-40B4-BE49-F238E27FC236}">
                <a16:creationId xmlns:a16="http://schemas.microsoft.com/office/drawing/2014/main" id="{34B543F1-C1B2-4B8C-F951-AE1E6B20FEED}"/>
              </a:ext>
            </a:extLst>
          </p:cNvPr>
          <p:cNvSpPr txBox="1"/>
          <p:nvPr/>
        </p:nvSpPr>
        <p:spPr>
          <a:xfrm>
            <a:off x="4122014" y="1687416"/>
            <a:ext cx="3492549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Agentic Framework: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24/7 Monitoring and </a:t>
            </a:r>
            <a:r>
              <a:rPr lang="fi-FI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</a:t>
            </a:r>
            <a:r>
              <a:rPr lang="fi-FI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utomated &amp; Human-in-the-Loop Repairs or just EDA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 b="1" i="0" u="none" strike="noStrike" cap="none" noProof="1">
              <a:solidFill>
                <a:schemeClr val="tx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 b="1" i="0" u="none" strike="noStrike" cap="none" noProof="1">
              <a:solidFill>
                <a:schemeClr val="tx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3" name="Google Shape;159;p18">
            <a:extLst>
              <a:ext uri="{FF2B5EF4-FFF2-40B4-BE49-F238E27FC236}">
                <a16:creationId xmlns:a16="http://schemas.microsoft.com/office/drawing/2014/main" id="{3AA7E441-FA98-D0DA-1DBB-47EF69C3EBD5}"/>
              </a:ext>
            </a:extLst>
          </p:cNvPr>
          <p:cNvSpPr txBox="1"/>
          <p:nvPr/>
        </p:nvSpPr>
        <p:spPr>
          <a:xfrm>
            <a:off x="730094" y="1707360"/>
            <a:ext cx="3492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1" noProof="1">
                <a:solidFill>
                  <a:schemeClr val="tx1"/>
                </a:solidFill>
                <a:latin typeface="Inter SemiBold"/>
                <a:cs typeface="Inter SemiBold"/>
                <a:sym typeface="Inter SemiBold"/>
              </a:rPr>
              <a:t>Chatbot: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noProof="1">
                <a:solidFill>
                  <a:schemeClr val="tx1"/>
                </a:solidFill>
                <a:latin typeface="Inter SemiBold"/>
                <a:cs typeface="Inter SemiBold"/>
              </a:rPr>
              <a:t>Intelligent Support with fine-tuned models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 sz="1600" noProof="1">
              <a:solidFill>
                <a:schemeClr val="tx1"/>
              </a:solidFill>
            </a:endParaRPr>
          </a:p>
        </p:txBody>
      </p:sp>
      <p:pic>
        <p:nvPicPr>
          <p:cNvPr id="15" name="Google Shape;161;p18" descr="image.png">
            <a:extLst>
              <a:ext uri="{FF2B5EF4-FFF2-40B4-BE49-F238E27FC236}">
                <a16:creationId xmlns:a16="http://schemas.microsoft.com/office/drawing/2014/main" id="{CD688996-8020-23C6-8E15-2700E4DAC3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9175" y="2557462"/>
            <a:ext cx="3473499" cy="38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C0666A-E268-51C4-DE87-0CE897E7F341}"/>
              </a:ext>
            </a:extLst>
          </p:cNvPr>
          <p:cNvGrpSpPr/>
          <p:nvPr/>
        </p:nvGrpSpPr>
        <p:grpSpPr>
          <a:xfrm>
            <a:off x="1287602" y="2348277"/>
            <a:ext cx="2479620" cy="3671887"/>
            <a:chOff x="5652008" y="538557"/>
            <a:chExt cx="3184842" cy="45942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D1A9D6-1B9E-89D7-9E4C-3BE16380E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0076" y="538557"/>
              <a:ext cx="3176774" cy="41711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D4FAA9-2013-31BE-5013-59474CE25BB8}"/>
                </a:ext>
              </a:extLst>
            </p:cNvPr>
            <p:cNvGrpSpPr/>
            <p:nvPr/>
          </p:nvGrpSpPr>
          <p:grpSpPr>
            <a:xfrm>
              <a:off x="5652008" y="955667"/>
              <a:ext cx="3184842" cy="4177139"/>
              <a:chOff x="5655683" y="1086551"/>
              <a:chExt cx="3184842" cy="417713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21C7BEA-2323-8A94-55F2-7E8E3A6BF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0076" y="1360057"/>
                <a:ext cx="3180449" cy="3903633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DAB5073-FAD9-141F-B079-29AD28C5E4F3}"/>
                  </a:ext>
                </a:extLst>
              </p:cNvPr>
              <p:cNvGrpSpPr/>
              <p:nvPr/>
            </p:nvGrpSpPr>
            <p:grpSpPr>
              <a:xfrm>
                <a:off x="5655683" y="1086551"/>
                <a:ext cx="3181167" cy="339566"/>
                <a:chOff x="5545617" y="1263947"/>
                <a:chExt cx="3181167" cy="339566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762B20E-AA55-A0CD-70E9-CBAF2DC33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545617" y="1272233"/>
                  <a:ext cx="3176774" cy="273506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AE3B440-47F6-682B-C43E-E8F3AB9CBCC5}"/>
                    </a:ext>
                  </a:extLst>
                </p:cNvPr>
                <p:cNvSpPr/>
                <p:nvPr/>
              </p:nvSpPr>
              <p:spPr>
                <a:xfrm>
                  <a:off x="5550010" y="1298218"/>
                  <a:ext cx="3176774" cy="305295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36147BC-7AAE-B72B-576E-2112BFA6C4ED}"/>
                    </a:ext>
                  </a:extLst>
                </p:cNvPr>
                <p:cNvSpPr txBox="1"/>
                <p:nvPr/>
              </p:nvSpPr>
              <p:spPr>
                <a:xfrm>
                  <a:off x="5664790" y="1263947"/>
                  <a:ext cx="1437346" cy="3007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solidFill>
                        <a:srgbClr val="111111"/>
                      </a:solidFill>
                      <a:highlight>
                        <a:srgbClr val="F3F3F3"/>
                      </a:highlight>
                      <a:latin typeface="Times New Roman" panose="02020603050405020304" pitchFamily="18" charset="0"/>
                    </a:rPr>
                    <a:t>Sunshine</a:t>
                  </a:r>
                  <a:endParaRPr lang="en-US" sz="1000" b="1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AE70C83-A174-A609-0CC0-79E7722C04D4}"/>
                    </a:ext>
                  </a:extLst>
                </p:cNvPr>
                <p:cNvSpPr/>
                <p:nvPr/>
              </p:nvSpPr>
              <p:spPr>
                <a:xfrm>
                  <a:off x="5578193" y="1323938"/>
                  <a:ext cx="116507" cy="12709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FFE5FBF-C535-8BDA-8693-7522A4115625}"/>
                    </a:ext>
                  </a:extLst>
                </p:cNvPr>
                <p:cNvSpPr/>
                <p:nvPr/>
              </p:nvSpPr>
              <p:spPr>
                <a:xfrm>
                  <a:off x="5580924" y="1341723"/>
                  <a:ext cx="123566" cy="124939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7" name="Google Shape;105;p2">
            <a:extLst>
              <a:ext uri="{FF2B5EF4-FFF2-40B4-BE49-F238E27FC236}">
                <a16:creationId xmlns:a16="http://schemas.microsoft.com/office/drawing/2014/main" id="{EBBD4E13-006F-0964-9444-86E3F8593015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F965445-6AEB-E029-3790-72B76CAC15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175" y="2557462"/>
            <a:ext cx="3710660" cy="20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2FFA9-CC81-EF3B-4304-334CAF0E56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435" y="2514961"/>
            <a:ext cx="3775916" cy="2059590"/>
          </a:xfrm>
          <a:prstGeom prst="rect">
            <a:avLst/>
          </a:prstGeom>
        </p:spPr>
      </p:pic>
      <p:sp>
        <p:nvSpPr>
          <p:cNvPr id="3" name="Google Shape;157;p18">
            <a:extLst>
              <a:ext uri="{FF2B5EF4-FFF2-40B4-BE49-F238E27FC236}">
                <a16:creationId xmlns:a16="http://schemas.microsoft.com/office/drawing/2014/main" id="{A534068F-AD10-B478-C2A5-B4B43FAD69D0}"/>
              </a:ext>
            </a:extLst>
          </p:cNvPr>
          <p:cNvSpPr txBox="1"/>
          <p:nvPr/>
        </p:nvSpPr>
        <p:spPr>
          <a:xfrm>
            <a:off x="8161481" y="1793797"/>
            <a:ext cx="34924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Knowledge Management:</a:t>
            </a:r>
            <a:br>
              <a:rPr lang="fi-FI" b="1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</a:br>
            <a:r>
              <a:rPr lang="fi-FI" b="0" i="0" u="none" strike="noStrike" cap="none" noProof="1">
                <a:solidFill>
                  <a:schemeClr val="tx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LLM Wiki for Ops</a:t>
            </a:r>
            <a:endParaRPr lang="fi-FI" sz="1600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0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2C7B92D6-2FD1-4272-1214-0671DC282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194B1-3CE9-96C1-6EF2-E84152303A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98" y="1173139"/>
            <a:ext cx="9613711" cy="5559072"/>
          </a:xfrm>
          <a:prstGeom prst="rect">
            <a:avLst/>
          </a:prstGeom>
        </p:spPr>
      </p:pic>
      <p:sp>
        <p:nvSpPr>
          <p:cNvPr id="110" name="Google Shape;110;p3">
            <a:extLst>
              <a:ext uri="{FF2B5EF4-FFF2-40B4-BE49-F238E27FC236}">
                <a16:creationId xmlns:a16="http://schemas.microsoft.com/office/drawing/2014/main" id="{39C7BDD3-0ADD-5050-2362-D45D7BF46E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/>
              <a:t>Initial </a:t>
            </a:r>
            <a:r>
              <a:rPr lang="en-US" dirty="0"/>
              <a:t>Concept: Expert Chatbot</a:t>
            </a:r>
            <a:br>
              <a:rPr lang="en-US" dirty="0"/>
            </a:br>
            <a:endParaRPr lang="en-US" dirty="0"/>
          </a:p>
        </p:txBody>
      </p:sp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58B9D627-CB6C-BCFC-A52B-6CE462C5BC5C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678B38-F47E-7B32-C6C2-A888F1FCB242}"/>
              </a:ext>
            </a:extLst>
          </p:cNvPr>
          <p:cNvGrpSpPr/>
          <p:nvPr/>
        </p:nvGrpSpPr>
        <p:grpSpPr>
          <a:xfrm>
            <a:off x="4576626" y="1576098"/>
            <a:ext cx="392627" cy="232773"/>
            <a:chOff x="9311" y="5436161"/>
            <a:chExt cx="392627" cy="2327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DBD561-9984-1F38-3600-401D82495963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7. 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C8000FD-BA4A-E0B6-2618-A484EC401E7B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995A83-7A19-B237-B394-160452DBBA9C}"/>
              </a:ext>
            </a:extLst>
          </p:cNvPr>
          <p:cNvGrpSpPr/>
          <p:nvPr/>
        </p:nvGrpSpPr>
        <p:grpSpPr>
          <a:xfrm>
            <a:off x="3565664" y="2484993"/>
            <a:ext cx="392627" cy="232773"/>
            <a:chOff x="9311" y="5436161"/>
            <a:chExt cx="392627" cy="2327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9754D9-5182-E30A-E999-1E47250DFF6C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2.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BD2AAF-335E-30AD-0F09-26403AEF7262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5FE728-C9C8-04EB-1B3E-19D879E12780}"/>
              </a:ext>
            </a:extLst>
          </p:cNvPr>
          <p:cNvGrpSpPr/>
          <p:nvPr/>
        </p:nvGrpSpPr>
        <p:grpSpPr>
          <a:xfrm>
            <a:off x="5349593" y="3586278"/>
            <a:ext cx="392627" cy="232773"/>
            <a:chOff x="9311" y="5436161"/>
            <a:chExt cx="392627" cy="2327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E30499-ED7F-0839-BCB7-DCCE707CE3B2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3.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1820DAE-A3F3-7BCA-8F1C-D1A40011FD5D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64AA2F-0C70-8B19-6D0B-895F97682A90}"/>
              </a:ext>
            </a:extLst>
          </p:cNvPr>
          <p:cNvGrpSpPr/>
          <p:nvPr/>
        </p:nvGrpSpPr>
        <p:grpSpPr>
          <a:xfrm>
            <a:off x="4532563" y="2939441"/>
            <a:ext cx="392627" cy="232773"/>
            <a:chOff x="9311" y="5436161"/>
            <a:chExt cx="392627" cy="2327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C49B3E-D06E-D02A-BADA-CC5DBDD42E8E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4. 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114ACC0-63EB-D9D7-4B36-A5BB2429D55D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C94725-1304-1190-C931-BC217F5B935B}"/>
              </a:ext>
            </a:extLst>
          </p:cNvPr>
          <p:cNvGrpSpPr/>
          <p:nvPr/>
        </p:nvGrpSpPr>
        <p:grpSpPr>
          <a:xfrm>
            <a:off x="3496893" y="3586278"/>
            <a:ext cx="392627" cy="232773"/>
            <a:chOff x="9311" y="5436161"/>
            <a:chExt cx="392627" cy="2327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43BAF6-555F-5E83-7299-B201063AE1EB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5. 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4CE01D-FFB1-E2D0-FF67-CFA27C9F5FAC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F79107-8882-C5E7-44BD-494F55F53793}"/>
              </a:ext>
            </a:extLst>
          </p:cNvPr>
          <p:cNvGrpSpPr/>
          <p:nvPr/>
        </p:nvGrpSpPr>
        <p:grpSpPr>
          <a:xfrm>
            <a:off x="5349593" y="2592715"/>
            <a:ext cx="392627" cy="232773"/>
            <a:chOff x="9311" y="5436161"/>
            <a:chExt cx="392627" cy="23277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5327D7-B0D4-BA7A-9B22-1FC2D31FD565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6. 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1ED3D20-C101-25BE-0D42-BF6C16C27708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1E95AC-24CB-4CE0-3B0C-70A681D77BFE}"/>
              </a:ext>
            </a:extLst>
          </p:cNvPr>
          <p:cNvGrpSpPr/>
          <p:nvPr/>
        </p:nvGrpSpPr>
        <p:grpSpPr>
          <a:xfrm>
            <a:off x="1928546" y="3071176"/>
            <a:ext cx="392627" cy="232773"/>
            <a:chOff x="9311" y="5436161"/>
            <a:chExt cx="392627" cy="23277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CD7E5C-5675-B262-027D-34FFEA123CB7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1. 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1CED26-BCEF-CDFF-BF5F-CCB85D19C9B7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89769D-E71A-63D0-7E51-E8EFB8DD9AD8}"/>
              </a:ext>
            </a:extLst>
          </p:cNvPr>
          <p:cNvGrpSpPr/>
          <p:nvPr/>
        </p:nvGrpSpPr>
        <p:grpSpPr>
          <a:xfrm>
            <a:off x="2566440" y="1608665"/>
            <a:ext cx="392627" cy="232773"/>
            <a:chOff x="9311" y="5436161"/>
            <a:chExt cx="392627" cy="23277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C82511-7350-6B53-7696-65E6A94B139A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8. 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B297040-6208-0425-5AA3-C32AFDBD1EA9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EF0680-454A-B714-82D5-4739ED31A687}"/>
              </a:ext>
            </a:extLst>
          </p:cNvPr>
          <p:cNvGrpSpPr/>
          <p:nvPr/>
        </p:nvGrpSpPr>
        <p:grpSpPr>
          <a:xfrm>
            <a:off x="4753214" y="3705064"/>
            <a:ext cx="392627" cy="232773"/>
            <a:chOff x="9311" y="5436161"/>
            <a:chExt cx="392627" cy="23277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4F1BF6-275F-FF37-BC4E-6539223349FB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9.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98E5936-DD5E-54B3-BA4C-AFA4E7DA6341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4429FC-80E0-79A3-5489-79CFE36EA376}"/>
              </a:ext>
            </a:extLst>
          </p:cNvPr>
          <p:cNvGrpSpPr/>
          <p:nvPr/>
        </p:nvGrpSpPr>
        <p:grpSpPr>
          <a:xfrm>
            <a:off x="3505753" y="5039343"/>
            <a:ext cx="392627" cy="232773"/>
            <a:chOff x="9311" y="5436161"/>
            <a:chExt cx="392627" cy="23277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9EE89A-CD74-BEBA-B68C-212345F96ACA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10. 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82DEFF7-1620-7199-054C-BD0245DAF12C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C4552D-1C62-1AF0-ECCC-701638518DB9}"/>
              </a:ext>
            </a:extLst>
          </p:cNvPr>
          <p:cNvGrpSpPr/>
          <p:nvPr/>
        </p:nvGrpSpPr>
        <p:grpSpPr>
          <a:xfrm>
            <a:off x="3233708" y="3942960"/>
            <a:ext cx="392627" cy="232773"/>
            <a:chOff x="9311" y="5436161"/>
            <a:chExt cx="392627" cy="23277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188D63-95EE-8488-2D55-5DF9EADC0945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9. 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1690BD1-13A4-1D49-C56E-E2C7BB09EFCA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57CC4B4-34BE-BC18-31DB-70EA80917F62}"/>
              </a:ext>
            </a:extLst>
          </p:cNvPr>
          <p:cNvGrpSpPr/>
          <p:nvPr/>
        </p:nvGrpSpPr>
        <p:grpSpPr>
          <a:xfrm>
            <a:off x="4653145" y="5887616"/>
            <a:ext cx="392627" cy="232773"/>
            <a:chOff x="9311" y="5436161"/>
            <a:chExt cx="392627" cy="2327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A3183F0-F040-19F6-CC63-DD33D1DB8221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11 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8B4874E-2D9B-A27E-EE26-A65E299216E7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C632738-E87E-C677-5E66-6CCAC9117FCA}"/>
                  </a:ext>
                </a:extLst>
              </p14:cNvPr>
              <p14:cNvContentPartPr/>
              <p14:nvPr/>
            </p14:nvContentPartPr>
            <p14:xfrm>
              <a:off x="6817004" y="6417760"/>
              <a:ext cx="36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C632738-E87E-C677-5E66-6CCAC9117F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10884" y="641164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8EAF122C-B134-2F69-7444-F9FA63AAD545}"/>
              </a:ext>
            </a:extLst>
          </p:cNvPr>
          <p:cNvSpPr txBox="1"/>
          <p:nvPr/>
        </p:nvSpPr>
        <p:spPr>
          <a:xfrm>
            <a:off x="7888655" y="1206341"/>
            <a:ext cx="233456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1400" noProof="1">
                <a:solidFill>
                  <a:schemeClr val="dk1"/>
                </a:solidFill>
              </a:rPr>
              <a:t>LUMI project</a:t>
            </a:r>
            <a:endParaRPr lang="fi-FI" sz="14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20DC6C1-A6C6-858A-9BD7-E9EC50D4B7F1}"/>
              </a:ext>
            </a:extLst>
          </p:cNvPr>
          <p:cNvGrpSpPr/>
          <p:nvPr/>
        </p:nvGrpSpPr>
        <p:grpSpPr>
          <a:xfrm>
            <a:off x="5791121" y="2906726"/>
            <a:ext cx="392627" cy="232773"/>
            <a:chOff x="9311" y="5436161"/>
            <a:chExt cx="392627" cy="23277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9E2A999-B559-820D-98CA-DD02C5305A90}"/>
                </a:ext>
              </a:extLst>
            </p:cNvPr>
            <p:cNvSpPr txBox="1"/>
            <p:nvPr/>
          </p:nvSpPr>
          <p:spPr bwMode="auto">
            <a:xfrm>
              <a:off x="9311" y="5453490"/>
              <a:ext cx="39262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anchor="ctr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</a:pPr>
              <a:r>
                <a:rPr lang="en-US" altLang="en-FI" sz="1050" dirty="0">
                  <a:solidFill>
                    <a:srgbClr val="404040"/>
                  </a:solidFill>
                </a:rPr>
                <a:t>3. 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752213C-8AED-B946-E1E3-EE8F4D3BD1FB}"/>
                </a:ext>
              </a:extLst>
            </p:cNvPr>
            <p:cNvSpPr/>
            <p:nvPr/>
          </p:nvSpPr>
          <p:spPr>
            <a:xfrm>
              <a:off x="90442" y="5436161"/>
              <a:ext cx="190914" cy="2154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E821C40-6BCC-BC0C-817E-24A895F85CD0}"/>
                  </a:ext>
                </a:extLst>
              </p14:cNvPr>
              <p14:cNvContentPartPr/>
              <p14:nvPr/>
            </p14:nvContentPartPr>
            <p14:xfrm>
              <a:off x="11182724" y="404536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E821C40-6BCC-BC0C-817E-24A895F85C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76604" y="403924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9ACC9EC7-14E9-BE77-E4B0-A6333390BFCE}"/>
              </a:ext>
            </a:extLst>
          </p:cNvPr>
          <p:cNvSpPr/>
          <p:nvPr/>
        </p:nvSpPr>
        <p:spPr>
          <a:xfrm>
            <a:off x="10319743" y="5049923"/>
            <a:ext cx="1789847" cy="803503"/>
          </a:xfrm>
          <a:prstGeom prst="wedgeRoundRectCallout">
            <a:avLst>
              <a:gd name="adj1" fmla="val -76566"/>
              <a:gd name="adj2" fmla="val -70226"/>
              <a:gd name="adj3" fmla="val 16667"/>
            </a:avLst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Security focus </a:t>
            </a:r>
            <a:b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data</a:t>
            </a:r>
          </a:p>
        </p:txBody>
      </p:sp>
      <p:sp>
        <p:nvSpPr>
          <p:cNvPr id="49" name="Rounded Rectangular Callout 48">
            <a:extLst>
              <a:ext uri="{FF2B5EF4-FFF2-40B4-BE49-F238E27FC236}">
                <a16:creationId xmlns:a16="http://schemas.microsoft.com/office/drawing/2014/main" id="{BEED0C17-546C-77DC-F903-03ACB3CB9F15}"/>
              </a:ext>
            </a:extLst>
          </p:cNvPr>
          <p:cNvSpPr/>
          <p:nvPr/>
        </p:nvSpPr>
        <p:spPr>
          <a:xfrm>
            <a:off x="10355369" y="3722393"/>
            <a:ext cx="1789847" cy="803503"/>
          </a:xfrm>
          <a:prstGeom prst="wedgeRoundRectCallout">
            <a:avLst>
              <a:gd name="adj1" fmla="val -79220"/>
              <a:gd name="adj2" fmla="val -3719"/>
              <a:gd name="adj3" fmla="val 16667"/>
            </a:avLst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Vendor and release dependant</a:t>
            </a:r>
            <a:b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data set</a:t>
            </a:r>
          </a:p>
        </p:txBody>
      </p:sp>
      <p:sp>
        <p:nvSpPr>
          <p:cNvPr id="50" name="Rounded Rectangular Callout 49">
            <a:extLst>
              <a:ext uri="{FF2B5EF4-FFF2-40B4-BE49-F238E27FC236}">
                <a16:creationId xmlns:a16="http://schemas.microsoft.com/office/drawing/2014/main" id="{8E678359-D4AC-BFD1-2889-E918B55FCE91}"/>
              </a:ext>
            </a:extLst>
          </p:cNvPr>
          <p:cNvSpPr/>
          <p:nvPr/>
        </p:nvSpPr>
        <p:spPr>
          <a:xfrm>
            <a:off x="10262856" y="2555018"/>
            <a:ext cx="1789847" cy="803503"/>
          </a:xfrm>
          <a:prstGeom prst="wedgeRoundRectCallout">
            <a:avLst>
              <a:gd name="adj1" fmla="val -71921"/>
              <a:gd name="adj2" fmla="val 33230"/>
              <a:gd name="adj3" fmla="val 16667"/>
            </a:avLst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Future-proof</a:t>
            </a:r>
            <a:b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Lacks operational aspects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EC938E-C085-0AA4-CDCE-16839CE0A3D6}"/>
                  </a:ext>
                </a:extLst>
              </p14:cNvPr>
              <p14:cNvContentPartPr/>
              <p14:nvPr/>
            </p14:nvContentPartPr>
            <p14:xfrm>
              <a:off x="4661324" y="483160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EC938E-C085-0AA4-CDCE-16839CE0A3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55204" y="48254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974D3D9-3AD3-5474-5DD1-8A7861D134CE}"/>
                  </a:ext>
                </a:extLst>
              </p14:cNvPr>
              <p14:cNvContentPartPr/>
              <p14:nvPr/>
            </p14:nvContentPartPr>
            <p14:xfrm>
              <a:off x="4677164" y="1090480"/>
              <a:ext cx="5517000" cy="5531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974D3D9-3AD3-5474-5DD1-8A7861D134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71044" y="1084360"/>
                <a:ext cx="5529240" cy="554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55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DC32B9F4-4673-CEEF-97F6-BF1A4B77A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>
            <a:extLst>
              <a:ext uri="{FF2B5EF4-FFF2-40B4-BE49-F238E27FC236}">
                <a16:creationId xmlns:a16="http://schemas.microsoft.com/office/drawing/2014/main" id="{FEF609A7-F429-9CE7-90C6-CCB208C938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dirty="0"/>
              <a:t>Initial Concept: Intelligent Support</a:t>
            </a:r>
            <a:br>
              <a:rPr lang="en-US" dirty="0"/>
            </a:br>
            <a:endParaRPr lang="en-US" dirty="0"/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18FCA4BD-537A-0AB3-99C1-5DB0811E60FB}"/>
              </a:ext>
            </a:extLst>
          </p:cNvPr>
          <p:cNvSpPr txBox="1"/>
          <p:nvPr/>
        </p:nvSpPr>
        <p:spPr>
          <a:xfrm>
            <a:off x="1054397" y="1690688"/>
            <a:ext cx="5134258" cy="465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noProof="1">
                <a:solidFill>
                  <a:schemeClr val="dk1"/>
                </a:solidFill>
              </a:rPr>
              <a:t>Chatbot Core &amp; MCP</a:t>
            </a:r>
            <a:endParaRPr lang="en-US" noProof="1"/>
          </a:p>
          <a:p>
            <a: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an on-site chatbot that fuses technical documentation with live state awareness: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Knowledge Base: Processing vendor and industry PDFs for deep-domain context.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Real-time State: MCP (Model Context Protocol) interface wrapping all relevant network APIs.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Recovery Planning: LLM analyzes current status to generate remediation steps.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2;p3">
            <a:extLst>
              <a:ext uri="{FF2B5EF4-FFF2-40B4-BE49-F238E27FC236}">
                <a16:creationId xmlns:a16="http://schemas.microsoft.com/office/drawing/2014/main" id="{F13BDB37-C6C1-5BD2-D7E3-D943F34DA4EA}"/>
              </a:ext>
            </a:extLst>
          </p:cNvPr>
          <p:cNvSpPr txBox="1"/>
          <p:nvPr/>
        </p:nvSpPr>
        <p:spPr>
          <a:xfrm>
            <a:off x="6404599" y="1616076"/>
            <a:ext cx="5134258" cy="498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noProof="1">
                <a:solidFill>
                  <a:schemeClr val="dk1"/>
                </a:solidFill>
              </a:rPr>
              <a:t>Human-in-the-Loop</a:t>
            </a:r>
            <a:endParaRPr lang="en-US" noProof="1"/>
          </a:p>
          <a:p>
            <a: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Ensuring safety and continuous learning through operational staff interaction: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</a:rPr>
              <a:t>Staff reviews, modifies, or up/downvotes generated plans.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Incentive System: Successful contributions earn "points" redeemable for financial rewards or free time.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Training Cycle: Verified working plans are automatically added to the training dataset for iterative improvement.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849482EF-1A6F-4304-1BD1-1535078F4DAC}"/>
              </a:ext>
            </a:extLst>
          </p:cNvPr>
          <p:cNvSpPr txBox="1"/>
          <p:nvPr/>
        </p:nvSpPr>
        <p:spPr>
          <a:xfrm>
            <a:off x="8899451" y="6343650"/>
            <a:ext cx="29771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rbanist ExtraBold"/>
              <a:buNone/>
            </a:pPr>
            <a:r>
              <a:rPr lang="en-US" sz="1500" b="0" i="0" u="none" strike="noStrike" cap="none" noProof="1">
                <a:solidFill>
                  <a:schemeClr val="dk1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Intelligent Private 5G Networks</a:t>
            </a:r>
            <a:endParaRPr lang="en-US" sz="18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791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8759</TotalTime>
  <Words>1279</Words>
  <Application>Microsoft Macintosh PowerPoint</Application>
  <PresentationFormat>Widescreen</PresentationFormat>
  <Paragraphs>136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Inter SemiBold</vt:lpstr>
      <vt:lpstr>Urbanist ExtraBold</vt:lpstr>
      <vt:lpstr>Arial</vt:lpstr>
      <vt:lpstr>Urbanist</vt:lpstr>
      <vt:lpstr>Play</vt:lpstr>
      <vt:lpstr>Office Theme</vt:lpstr>
      <vt:lpstr>Intelligent Private Mobile Networks</vt:lpstr>
      <vt:lpstr>PowerPoint Presentation</vt:lpstr>
      <vt:lpstr>Poutanet Products  </vt:lpstr>
      <vt:lpstr>The Challenge </vt:lpstr>
      <vt:lpstr>Empowering non-technical People</vt:lpstr>
      <vt:lpstr>Base Model Gap &amp; Initial Hypothesis </vt:lpstr>
      <vt:lpstr>PowerPoint Presentation</vt:lpstr>
      <vt:lpstr>Initial Concept: Expert Chatbot </vt:lpstr>
      <vt:lpstr>Initial Concept: Intelligent Support </vt:lpstr>
      <vt:lpstr>Demo </vt:lpstr>
      <vt:lpstr>PowerPoint Presentation</vt:lpstr>
      <vt:lpstr>Why LUMI AI Factory? </vt:lpstr>
      <vt:lpstr>Try and Buy early results</vt:lpstr>
      <vt:lpstr>Thank You From Training to Edge with Lumi AI Factory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Antti Isosalo</dc:creator>
  <cp:lastModifiedBy>Martti Ylikoski</cp:lastModifiedBy>
  <cp:revision>70</cp:revision>
  <dcterms:created xsi:type="dcterms:W3CDTF">2026-05-06T06:24:21Z</dcterms:created>
  <dcterms:modified xsi:type="dcterms:W3CDTF">2026-06-02T10:27:17Z</dcterms:modified>
</cp:coreProperties>
</file>