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9" r:id="rId6"/>
    <p:sldMasterId id="2147483681" r:id="rId7"/>
    <p:sldMasterId id="2147483683" r:id="rId8"/>
    <p:sldMasterId id="2147483688" r:id="rId9"/>
  </p:sldMasterIdLst>
  <p:notesMasterIdLst>
    <p:notesMasterId r:id="rId23"/>
  </p:notesMasterIdLst>
  <p:sldIdLst>
    <p:sldId id="420" r:id="rId10"/>
    <p:sldId id="1063" r:id="rId11"/>
    <p:sldId id="259" r:id="rId12"/>
    <p:sldId id="260" r:id="rId13"/>
    <p:sldId id="1090" r:id="rId14"/>
    <p:sldId id="1099" r:id="rId15"/>
    <p:sldId id="1100" r:id="rId16"/>
    <p:sldId id="1101" r:id="rId17"/>
    <p:sldId id="1102" r:id="rId18"/>
    <p:sldId id="1089" r:id="rId19"/>
    <p:sldId id="1096" r:id="rId20"/>
    <p:sldId id="302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D29435-80A0-E776-2B5B-673CC507F9A1}" name="llopat@man.poznan.pl" initials="ll" userId="S::urn:spo:guest#llopat@man.poznan.pl::" providerId="AD"/>
  <p188:author id="{1168B29A-3C9E-0ED4-D4B4-1F6596BC8A41}" name="Łukasz Łopatowski" initials="ŁŁ" userId="178e6dbf08da8fd2" providerId="Windows Live"/>
  <p188:author id="{A00253CC-6E46-3713-EB94-BB169276EB44}" name="Vojdan Kjorveziroski" initials="VK" userId="S::vojdan.kjorveziroski@finki.ukim.mk::85101482-196c-446a-8eff-c9c9c32d551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De Giorgi" initials="MDG" lastIdx="1" clrIdx="0">
    <p:extLst>
      <p:ext uri="{19B8F6BF-5375-455C-9EA6-DF929625EA0E}">
        <p15:presenceInfo xmlns:p15="http://schemas.microsoft.com/office/powerpoint/2012/main" userId="S::marina.degiorgi@geant.org::6a91c7ad-f824-4005-8c6e-460699cd9346" providerId="AD"/>
      </p:ext>
    </p:extLst>
  </p:cmAuthor>
  <p:cmAuthor id="2" name="Paul Hasleham" initials="PH" lastIdx="1" clrIdx="1">
    <p:extLst>
      <p:ext uri="{19B8F6BF-5375-455C-9EA6-DF929625EA0E}">
        <p15:presenceInfo xmlns:p15="http://schemas.microsoft.com/office/powerpoint/2012/main" userId="vue7nv8lUmvJnVoN18htNPcEISingpEqoE+wkukXTH0=" providerId="None"/>
      </p:ext>
    </p:extLst>
  </p:cmAuthor>
  <p:cmAuthor id="3" name="Leonardo Marino" initials="LM" lastIdx="2" clrIdx="2">
    <p:extLst>
      <p:ext uri="{19B8F6BF-5375-455C-9EA6-DF929625EA0E}">
        <p15:presenceInfo xmlns:p15="http://schemas.microsoft.com/office/powerpoint/2012/main" userId="85O0jWq4khe/e03UXpgSX/u+MVRG/EN6OCKD0xVajVE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57A"/>
    <a:srgbClr val="1F4270"/>
    <a:srgbClr val="F4E200"/>
    <a:srgbClr val="002060"/>
    <a:srgbClr val="45A342"/>
    <a:srgbClr val="0ABBC2"/>
    <a:srgbClr val="1F4E79"/>
    <a:srgbClr val="30338F"/>
    <a:srgbClr val="FFDD7D"/>
    <a:srgbClr val="3C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88620" autoAdjust="0"/>
  </p:normalViewPr>
  <p:slideViewPr>
    <p:cSldViewPr snapToGrid="0">
      <p:cViewPr varScale="1">
        <p:scale>
          <a:sx n="94" d="100"/>
          <a:sy n="94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7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34D8A5-659C-A43A-8B19-B84FD73C61C7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D147A8-9818-DEF8-F619-F00297E930B5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558647-DD47-69EC-A93A-9F6A0F5C29DA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5327372" name="Slide Image Placeholder 1"/>
          <p:cNvSpPr>
            <a:spLocks noGrp="1" noRot="1" noChangeAspect="1"/>
          </p:cNvSpPr>
          <p:nvPr>
            <p:ph type="sldImg"/>
          </p:nvPr>
        </p:nvSpPr>
        <p:spPr bwMode="auto"/>
        <p:txBody>
          <a:bodyPr/>
          <a:lstStyle/>
          <a:p>
            <a:endParaRPr lang="en-US"/>
          </a:p>
        </p:txBody>
      </p:sp>
      <p:sp>
        <p:nvSpPr>
          <p:cNvPr id="1957680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9588222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6957-3063-4AF5-9C10-771E4439D98E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939C3-905C-4049-D5FD-91F532688AE0}"/>
              </a:ext>
            </a:extLst>
          </p:cNvPr>
          <p:cNvSpPr/>
          <p:nvPr userDrawn="1"/>
        </p:nvSpPr>
        <p:spPr>
          <a:xfrm>
            <a:off x="0" y="-22301"/>
            <a:ext cx="12032535" cy="6338264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F30A1-C025-1F55-1C24-49A097BD0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7AC89-A300-37E0-582A-DEC698078DFC}"/>
              </a:ext>
            </a:extLst>
          </p:cNvPr>
          <p:cNvSpPr/>
          <p:nvPr userDrawn="1"/>
        </p:nvSpPr>
        <p:spPr>
          <a:xfrm>
            <a:off x="12754" y="4832211"/>
            <a:ext cx="12179246" cy="2042360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079E9-6E43-7154-64B2-1A5EEF4F8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314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4" y="2777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subtitle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41A64-01CD-4B12-F0DF-7AA9843D140F}"/>
              </a:ext>
            </a:extLst>
          </p:cNvPr>
          <p:cNvSpPr/>
          <p:nvPr userDrawn="1"/>
        </p:nvSpPr>
        <p:spPr>
          <a:xfrm>
            <a:off x="11037739" y="5716824"/>
            <a:ext cx="1171195" cy="1171195"/>
          </a:xfrm>
          <a:custGeom>
            <a:avLst/>
            <a:gdLst>
              <a:gd name="connsiteX0" fmla="*/ 0 w 1402596"/>
              <a:gd name="connsiteY0" fmla="*/ 0 h 1402596"/>
              <a:gd name="connsiteX1" fmla="*/ 1402596 w 1402596"/>
              <a:gd name="connsiteY1" fmla="*/ 0 h 1402596"/>
              <a:gd name="connsiteX2" fmla="*/ 1402596 w 1402596"/>
              <a:gd name="connsiteY2" fmla="*/ 1402596 h 1402596"/>
              <a:gd name="connsiteX3" fmla="*/ 0 w 1402596"/>
              <a:gd name="connsiteY3" fmla="*/ 1402596 h 1402596"/>
              <a:gd name="connsiteX4" fmla="*/ 0 w 1402596"/>
              <a:gd name="connsiteY4" fmla="*/ 0 h 1402596"/>
              <a:gd name="connsiteX0" fmla="*/ 0 w 1402596"/>
              <a:gd name="connsiteY0" fmla="*/ 1402596 h 1402596"/>
              <a:gd name="connsiteX1" fmla="*/ 1402596 w 1402596"/>
              <a:gd name="connsiteY1" fmla="*/ 0 h 1402596"/>
              <a:gd name="connsiteX2" fmla="*/ 1402596 w 1402596"/>
              <a:gd name="connsiteY2" fmla="*/ 1402596 h 1402596"/>
              <a:gd name="connsiteX3" fmla="*/ 0 w 1402596"/>
              <a:gd name="connsiteY3" fmla="*/ 1402596 h 140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596" h="1402596">
                <a:moveTo>
                  <a:pt x="0" y="1402596"/>
                </a:moveTo>
                <a:lnTo>
                  <a:pt x="1402596" y="0"/>
                </a:lnTo>
                <a:lnTo>
                  <a:pt x="1402596" y="1402596"/>
                </a:lnTo>
                <a:lnTo>
                  <a:pt x="0" y="14025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8DAA213-132D-6A2A-F21C-9C7AAC5538AA}"/>
              </a:ext>
            </a:extLst>
          </p:cNvPr>
          <p:cNvSpPr/>
          <p:nvPr userDrawn="1"/>
        </p:nvSpPr>
        <p:spPr>
          <a:xfrm rot="18940972">
            <a:off x="10539361" y="5650681"/>
            <a:ext cx="1640667" cy="774393"/>
          </a:xfrm>
          <a:custGeom>
            <a:avLst/>
            <a:gdLst>
              <a:gd name="connsiteX0" fmla="*/ 0 w 1591482"/>
              <a:gd name="connsiteY0" fmla="*/ 750465 h 750465"/>
              <a:gd name="connsiteX1" fmla="*/ 795741 w 1591482"/>
              <a:gd name="connsiteY1" fmla="*/ 0 h 750465"/>
              <a:gd name="connsiteX2" fmla="*/ 1591482 w 1591482"/>
              <a:gd name="connsiteY2" fmla="*/ 750465 h 750465"/>
              <a:gd name="connsiteX3" fmla="*/ 0 w 1591482"/>
              <a:gd name="connsiteY3" fmla="*/ 750465 h 750465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543"/>
              <a:gd name="connsiteY0" fmla="*/ 761518 h 761518"/>
              <a:gd name="connsiteX1" fmla="*/ 784688 w 1591543"/>
              <a:gd name="connsiteY1" fmla="*/ 0 h 761518"/>
              <a:gd name="connsiteX2" fmla="*/ 1591482 w 1591543"/>
              <a:gd name="connsiteY2" fmla="*/ 761518 h 761518"/>
              <a:gd name="connsiteX3" fmla="*/ 0 w 1591543"/>
              <a:gd name="connsiteY3" fmla="*/ 761518 h 761518"/>
              <a:gd name="connsiteX0" fmla="*/ 0 w 1591556"/>
              <a:gd name="connsiteY0" fmla="*/ 756181 h 756181"/>
              <a:gd name="connsiteX1" fmla="*/ 828613 w 1591556"/>
              <a:gd name="connsiteY1" fmla="*/ 0 h 756181"/>
              <a:gd name="connsiteX2" fmla="*/ 1591482 w 1591556"/>
              <a:gd name="connsiteY2" fmla="*/ 756181 h 756181"/>
              <a:gd name="connsiteX3" fmla="*/ 0 w 1591556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68383"/>
              <a:gd name="connsiteY0" fmla="*/ 780013 h 780013"/>
              <a:gd name="connsiteX1" fmla="*/ 805448 w 1568383"/>
              <a:gd name="connsiteY1" fmla="*/ 0 h 780013"/>
              <a:gd name="connsiteX2" fmla="*/ 1568317 w 1568383"/>
              <a:gd name="connsiteY2" fmla="*/ 756181 h 780013"/>
              <a:gd name="connsiteX3" fmla="*/ 0 w 1568383"/>
              <a:gd name="connsiteY3" fmla="*/ 780013 h 780013"/>
              <a:gd name="connsiteX0" fmla="*/ 28149 w 1596532"/>
              <a:gd name="connsiteY0" fmla="*/ 780013 h 780020"/>
              <a:gd name="connsiteX1" fmla="*/ 833597 w 1596532"/>
              <a:gd name="connsiteY1" fmla="*/ 0 h 780020"/>
              <a:gd name="connsiteX2" fmla="*/ 1596466 w 1596532"/>
              <a:gd name="connsiteY2" fmla="*/ 756181 h 780020"/>
              <a:gd name="connsiteX3" fmla="*/ 28149 w 1596532"/>
              <a:gd name="connsiteY3" fmla="*/ 780013 h 780020"/>
              <a:gd name="connsiteX0" fmla="*/ 28149 w 1596719"/>
              <a:gd name="connsiteY0" fmla="*/ 780013 h 780020"/>
              <a:gd name="connsiteX1" fmla="*/ 833597 w 1596719"/>
              <a:gd name="connsiteY1" fmla="*/ 0 h 780020"/>
              <a:gd name="connsiteX2" fmla="*/ 1596466 w 1596719"/>
              <a:gd name="connsiteY2" fmla="*/ 756181 h 780020"/>
              <a:gd name="connsiteX3" fmla="*/ 28149 w 1596719"/>
              <a:gd name="connsiteY3" fmla="*/ 780013 h 780020"/>
              <a:gd name="connsiteX0" fmla="*/ 26113 w 1594683"/>
              <a:gd name="connsiteY0" fmla="*/ 780013 h 780029"/>
              <a:gd name="connsiteX1" fmla="*/ 831561 w 1594683"/>
              <a:gd name="connsiteY1" fmla="*/ 0 h 780029"/>
              <a:gd name="connsiteX2" fmla="*/ 1594430 w 1594683"/>
              <a:gd name="connsiteY2" fmla="*/ 756181 h 780029"/>
              <a:gd name="connsiteX3" fmla="*/ 26113 w 1594683"/>
              <a:gd name="connsiteY3" fmla="*/ 780013 h 780029"/>
              <a:gd name="connsiteX0" fmla="*/ 19416 w 1587986"/>
              <a:gd name="connsiteY0" fmla="*/ 780013 h 852385"/>
              <a:gd name="connsiteX1" fmla="*/ 824864 w 1587986"/>
              <a:gd name="connsiteY1" fmla="*/ 0 h 852385"/>
              <a:gd name="connsiteX2" fmla="*/ 1587733 w 1587986"/>
              <a:gd name="connsiteY2" fmla="*/ 756181 h 852385"/>
              <a:gd name="connsiteX3" fmla="*/ 19416 w 1587986"/>
              <a:gd name="connsiteY3" fmla="*/ 780013 h 852385"/>
              <a:gd name="connsiteX0" fmla="*/ 19416 w 1587986"/>
              <a:gd name="connsiteY0" fmla="*/ 780013 h 852385"/>
              <a:gd name="connsiteX1" fmla="*/ 824864 w 1587986"/>
              <a:gd name="connsiteY1" fmla="*/ 0 h 852385"/>
              <a:gd name="connsiteX2" fmla="*/ 1587733 w 1587986"/>
              <a:gd name="connsiteY2" fmla="*/ 756181 h 852385"/>
              <a:gd name="connsiteX3" fmla="*/ 19416 w 1587986"/>
              <a:gd name="connsiteY3" fmla="*/ 780013 h 852385"/>
              <a:gd name="connsiteX0" fmla="*/ 19416 w 1587986"/>
              <a:gd name="connsiteY0" fmla="*/ 780013 h 780013"/>
              <a:gd name="connsiteX1" fmla="*/ 824864 w 1587986"/>
              <a:gd name="connsiteY1" fmla="*/ 0 h 780013"/>
              <a:gd name="connsiteX2" fmla="*/ 1587733 w 1587986"/>
              <a:gd name="connsiteY2" fmla="*/ 756181 h 780013"/>
              <a:gd name="connsiteX3" fmla="*/ 19416 w 1587986"/>
              <a:gd name="connsiteY3" fmla="*/ 780013 h 780013"/>
              <a:gd name="connsiteX0" fmla="*/ 0 w 1568570"/>
              <a:gd name="connsiteY0" fmla="*/ 780013 h 780013"/>
              <a:gd name="connsiteX1" fmla="*/ 805448 w 1568570"/>
              <a:gd name="connsiteY1" fmla="*/ 0 h 780013"/>
              <a:gd name="connsiteX2" fmla="*/ 1568317 w 1568570"/>
              <a:gd name="connsiteY2" fmla="*/ 756181 h 780013"/>
              <a:gd name="connsiteX3" fmla="*/ 0 w 1568570"/>
              <a:gd name="connsiteY3" fmla="*/ 780013 h 78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570" h="780013">
                <a:moveTo>
                  <a:pt x="0" y="780013"/>
                </a:moveTo>
                <a:cubicBezTo>
                  <a:pt x="22577" y="772854"/>
                  <a:pt x="614066" y="457407"/>
                  <a:pt x="805448" y="0"/>
                </a:cubicBezTo>
                <a:cubicBezTo>
                  <a:pt x="1338525" y="651398"/>
                  <a:pt x="1577484" y="756042"/>
                  <a:pt x="1568317" y="756181"/>
                </a:cubicBezTo>
                <a:lnTo>
                  <a:pt x="0" y="780013"/>
                </a:lnTo>
                <a:close/>
              </a:path>
            </a:pathLst>
          </a:custGeom>
          <a:solidFill>
            <a:srgbClr val="303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8479A2B-31D9-0E3C-9171-7C8A00505931}"/>
              </a:ext>
            </a:extLst>
          </p:cNvPr>
          <p:cNvSpPr txBox="1">
            <a:spLocks/>
          </p:cNvSpPr>
          <p:nvPr userDrawn="1"/>
        </p:nvSpPr>
        <p:spPr>
          <a:xfrm>
            <a:off x="11291245" y="6408696"/>
            <a:ext cx="1003253" cy="4793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cap="all">
                <a:solidFill>
                  <a:srgbClr val="EE426D"/>
                </a:solidFill>
              </a:rPr>
              <a:t>Gn5-2</a:t>
            </a:r>
            <a:endParaRPr lang="en-GB" sz="2000" b="1" cap="all">
              <a:solidFill>
                <a:srgbClr val="EE42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8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F581CDD-E760-3C4B-B904-320C2653E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512986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F4270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083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ustom Layout" userDrawn="1">
  <p:cSld name="1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88382998" name="Google Shape;43;g2112d364e0d_4_46"/>
          <p:cNvPicPr/>
          <p:nvPr/>
        </p:nvPicPr>
        <p:blipFill rotWithShape="1">
          <a:blip r:embed="rId2">
            <a:alphaModFix/>
          </a:blip>
          <a:srcRect b="18334"/>
          <a:stretch/>
        </p:blipFill>
        <p:spPr bwMode="auto">
          <a:xfrm>
            <a:off x="10787186" y="6071367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346093848" name="Google Shape;44;g2112d364e0d_4_46"/>
          <p:cNvSpPr txBox="1">
            <a:spLocks noGrp="1"/>
          </p:cNvSpPr>
          <p:nvPr>
            <p:ph type="body" idx="1"/>
          </p:nvPr>
        </p:nvSpPr>
        <p:spPr bwMode="auto">
          <a:xfrm>
            <a:off x="449390" y="1567630"/>
            <a:ext cx="10444393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1675749" name="Google Shape;45;g2112d364e0d_4_46"/>
          <p:cNvSpPr txBox="1">
            <a:spLocks noGrp="1"/>
          </p:cNvSpPr>
          <p:nvPr>
            <p:ph type="title"/>
          </p:nvPr>
        </p:nvSpPr>
        <p:spPr bwMode="auto">
          <a:xfrm>
            <a:off x="449389" y="734175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Calibri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99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387589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3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939C3-905C-4049-D5FD-91F532688AE0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F30A1-C025-1F55-1C24-49A097BD0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7AC89-A300-37E0-582A-DEC698078DFC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079E9-6E43-7154-64B2-1A5EEF4F8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187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4" y="2650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subtitle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CCA3BB8-A994-4079-4751-525E79977CE8}"/>
              </a:ext>
            </a:extLst>
          </p:cNvPr>
          <p:cNvSpPr txBox="1">
            <a:spLocks/>
          </p:cNvSpPr>
          <p:nvPr userDrawn="1"/>
        </p:nvSpPr>
        <p:spPr>
          <a:xfrm>
            <a:off x="744354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err="1">
                <a:solidFill>
                  <a:schemeClr val="bg1"/>
                </a:solidFill>
              </a:rPr>
              <a:t>www.geant.org</a:t>
            </a:r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7868D09-7E26-5049-0782-B28B5EDDF4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9" y="5824136"/>
            <a:ext cx="1984777" cy="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3088206" name="Rectangle 1"/>
          <p:cNvSpPr/>
          <p:nvPr userDrawn="1"/>
        </p:nvSpPr>
        <p:spPr bwMode="auto"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04283929" name="Picture 2"/>
          <p:cNvPicPr>
            <a:picLocks noChangeAspect="1"/>
          </p:cNvPicPr>
          <p:nvPr userDrawn="1"/>
        </p:nvPicPr>
        <p:blipFill rotWithShape="1">
          <a:blip r:embed="rId2"/>
          <a:srcRect l="13286" t="60631" r="43125" b="7997"/>
          <a:stretch/>
        </p:blipFill>
        <p:spPr bwMode="auto"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273777613" name="Rectangle 5"/>
          <p:cNvSpPr/>
          <p:nvPr userDrawn="1"/>
        </p:nvSpPr>
        <p:spPr bwMode="auto"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6357027" name="Picture 14"/>
          <p:cNvPicPr>
            <a:picLocks noChangeAspect="1"/>
          </p:cNvPicPr>
          <p:nvPr userDrawn="1"/>
        </p:nvPicPr>
        <p:blipFill rotWithShape="1">
          <a:blip r:embed="rId3"/>
          <a:srcRect t="-1" b="15504"/>
          <a:stretch/>
        </p:blipFill>
        <p:spPr bwMode="auto">
          <a:xfrm>
            <a:off x="852542" y="682159"/>
            <a:ext cx="1432449" cy="689706"/>
          </a:xfrm>
          <a:prstGeom prst="rect">
            <a:avLst/>
          </a:prstGeom>
        </p:spPr>
      </p:pic>
      <p:sp>
        <p:nvSpPr>
          <p:cNvPr id="1399088726" name="Title Placeholder 1"/>
          <p:cNvSpPr>
            <a:spLocks noGrp="1"/>
          </p:cNvSpPr>
          <p:nvPr>
            <p:ph type="title"/>
          </p:nvPr>
        </p:nvSpPr>
        <p:spPr bwMode="auto">
          <a:xfrm>
            <a:off x="744354" y="2187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35466271" name="Content Placeholder 3"/>
          <p:cNvSpPr>
            <a:spLocks noGrp="1"/>
          </p:cNvSpPr>
          <p:nvPr>
            <p:ph sz="quarter" idx="10" hasCustomPrompt="1"/>
          </p:nvPr>
        </p:nvSpPr>
        <p:spPr bwMode="auto">
          <a:xfrm>
            <a:off x="744354" y="2650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GB"/>
              <a:t>Click to edit Master subtitle styles</a:t>
            </a:r>
            <a:endParaRPr/>
          </a:p>
        </p:txBody>
      </p:sp>
      <p:sp>
        <p:nvSpPr>
          <p:cNvPr id="1519609380" name="Text Placeholder 6"/>
          <p:cNvSpPr txBox="1"/>
          <p:nvPr userDrawn="1"/>
        </p:nvSpPr>
        <p:spPr bwMode="auto">
          <a:xfrm>
            <a:off x="744354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>
                <a:solidFill>
                  <a:schemeClr val="bg1"/>
                </a:solidFill>
              </a:rPr>
              <a:t>www.geant.org</a:t>
            </a:r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1529403441" name="Picture 8" descr="Graphical user interface, text, email&#10;&#10;Description automatically generated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auto">
          <a:xfrm>
            <a:off x="788189" y="5824135"/>
            <a:ext cx="1984777" cy="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5A7FE-50B9-666E-795F-45B63970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D23DF3-447B-8C13-7C2C-570B97CE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389" y="918524"/>
            <a:ext cx="10472611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388" y="1566391"/>
            <a:ext cx="104726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10646471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r>
              <a:rPr lang="en-GB">
                <a:solidFill>
                  <a:schemeClr val="bg1"/>
                </a:solidFill>
              </a:rPr>
              <a:t>     |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5F78CF-3545-4647-AFFC-4E9114BD5F00}"/>
              </a:ext>
            </a:extLst>
          </p:cNvPr>
          <p:cNvSpPr txBox="1">
            <a:spLocks/>
          </p:cNvSpPr>
          <p:nvPr userDrawn="1"/>
        </p:nvSpPr>
        <p:spPr>
          <a:xfrm>
            <a:off x="11356610" y="139678"/>
            <a:ext cx="1268825" cy="2909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F4E200"/>
                </a:solidFill>
                <a:latin typeface="+mn-lt"/>
              </a:rPr>
              <a:t>GN5-2</a:t>
            </a:r>
            <a:endParaRPr lang="en-GB" sz="1200" b="1">
              <a:solidFill>
                <a:srgbClr val="F4E200"/>
              </a:solidFill>
              <a:latin typeface="+mn-lt"/>
            </a:endParaRPr>
          </a:p>
        </p:txBody>
      </p:sp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3DBBBB7-9CE4-D342-A765-EF35A5E66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70685" r="16055" b="24139"/>
          <a:stretch/>
        </p:blipFill>
        <p:spPr>
          <a:xfrm flipH="1">
            <a:off x="0" y="-38313"/>
            <a:ext cx="10286482" cy="5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5A7FE-50B9-666E-795F-45B63970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F881E-B96E-DF9A-A5E7-193EEFB67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7656909" name="Rectangle 13"/>
          <p:cNvSpPr/>
          <p:nvPr userDrawn="1"/>
        </p:nvSpPr>
        <p:spPr bwMode="auto"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97917867" name="Picture 14"/>
          <p:cNvPicPr>
            <a:picLocks noChangeAspect="1"/>
          </p:cNvPicPr>
          <p:nvPr userDrawn="1"/>
        </p:nvPicPr>
        <p:blipFill rotWithShape="1">
          <a:blip r:embed="rId3"/>
          <a:srcRect l="13286" t="60631" r="43125" b="7997"/>
          <a:stretch/>
        </p:blipFill>
        <p:spPr bwMode="auto"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2130248659" name="Rectangle 15"/>
          <p:cNvSpPr/>
          <p:nvPr userDrawn="1"/>
        </p:nvSpPr>
        <p:spPr bwMode="auto"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3962477" name="Picture 1"/>
          <p:cNvPicPr>
            <a:picLocks noChangeAspect="1"/>
          </p:cNvPicPr>
          <p:nvPr userDrawn="1"/>
        </p:nvPicPr>
        <p:blipFill rotWithShape="1">
          <a:blip r:embed="rId4"/>
          <a:srcRect t="-1" b="15504"/>
          <a:stretch/>
        </p:blipFill>
        <p:spPr bwMode="auto">
          <a:xfrm>
            <a:off x="852542" y="682159"/>
            <a:ext cx="1432449" cy="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4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914400" rtl="0">
        <a:lnSpc>
          <a:spcPct val="90000"/>
        </a:lnSpc>
        <a:spcBef>
          <a:spcPts val="0"/>
        </a:spcBef>
        <a:buNone/>
        <a:defRPr lang="en-GB" sz="2800" b="1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lab.software.geant.org/nma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CCB0DA-D0FE-38AB-2E6B-0D79AC5FEAC8}"/>
              </a:ext>
            </a:extLst>
          </p:cNvPr>
          <p:cNvSpPr txBox="1">
            <a:spLocks/>
          </p:cNvSpPr>
          <p:nvPr/>
        </p:nvSpPr>
        <p:spPr>
          <a:xfrm>
            <a:off x="744354" y="3940600"/>
            <a:ext cx="7485589" cy="732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cap="all">
              <a:solidFill>
                <a:schemeClr val="bg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7597CE-8B20-F5C5-04A9-D7C46491FCD8}"/>
              </a:ext>
            </a:extLst>
          </p:cNvPr>
          <p:cNvSpPr txBox="1">
            <a:spLocks/>
          </p:cNvSpPr>
          <p:nvPr/>
        </p:nvSpPr>
        <p:spPr>
          <a:xfrm>
            <a:off x="744354" y="6344021"/>
            <a:ext cx="6689792" cy="353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</a:rPr>
              <a:t>Public (PU)</a:t>
            </a:r>
            <a:endParaRPr lang="en-GB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E7EDA4-3067-4DC1-E658-1AB44EC4A9F6}"/>
              </a:ext>
            </a:extLst>
          </p:cNvPr>
          <p:cNvSpPr txBox="1">
            <a:spLocks/>
          </p:cNvSpPr>
          <p:nvPr/>
        </p:nvSpPr>
        <p:spPr>
          <a:xfrm>
            <a:off x="744355" y="5186065"/>
            <a:ext cx="6199690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TNC 2026, Helsinki, Finland</a:t>
            </a:r>
            <a:endParaRPr lang="en-US" sz="1100"/>
          </a:p>
          <a:p>
            <a:r>
              <a:rPr lang="en-US" sz="1600">
                <a:solidFill>
                  <a:schemeClr val="bg1"/>
                </a:solidFill>
              </a:rPr>
              <a:t>Community Hub</a:t>
            </a:r>
            <a:r>
              <a:rPr lang="pl-PL" sz="1600">
                <a:solidFill>
                  <a:schemeClr val="bg1"/>
                </a:solidFill>
              </a:rPr>
              <a:t>, 11 </a:t>
            </a:r>
            <a:r>
              <a:rPr lang="en-GB" sz="1600">
                <a:solidFill>
                  <a:schemeClr val="bg1"/>
                </a:solidFill>
              </a:rPr>
              <a:t>June</a:t>
            </a:r>
            <a:r>
              <a:rPr lang="en-US" sz="1600">
                <a:solidFill>
                  <a:schemeClr val="bg1"/>
                </a:solidFill>
              </a:rPr>
              <a:t> 2025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7E757D6-C1A6-5F20-39AE-D5C4BC7D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Exploring nmaas Platform Use Cases</a:t>
            </a:r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4C65C26-CF99-E236-2A5D-989BA89C0B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GB"/>
              <a:t>Beyond network and service monitoring</a:t>
            </a:r>
            <a:endParaRPr lang="en-US"/>
          </a:p>
          <a:p>
            <a:endParaRPr lang="en-US">
              <a:cs typeface="Calibri"/>
            </a:endParaRPr>
          </a:p>
          <a:p>
            <a:pPr>
              <a:defRPr/>
            </a:pPr>
            <a:r>
              <a:rPr lang="pl-PL"/>
              <a:t>Łukasz Łopatowski (PCSS)</a:t>
            </a:r>
          </a:p>
          <a:p>
            <a:pPr>
              <a:defRPr/>
            </a:pPr>
            <a:r>
              <a:rPr lang="en-US"/>
              <a:t>Vojdan Kjorveziroski (UKIM)</a:t>
            </a:r>
            <a:endParaRPr lang="fr-FR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B43351F-78E0-364A-820E-C96C0B4D53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2781989" y="866768"/>
            <a:ext cx="2614521" cy="4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4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B83E73-108B-758A-22B2-91171EC7C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262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64E444-C32F-2E66-6F73-2453C5AF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would you like to see on nmaas? (Application edition)</a:t>
            </a:r>
          </a:p>
        </p:txBody>
      </p:sp>
    </p:spTree>
    <p:extLst>
      <p:ext uri="{BB962C8B-B14F-4D97-AF65-F5344CB8AC3E}">
        <p14:creationId xmlns:p14="http://schemas.microsoft.com/office/powerpoint/2010/main" val="159780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DD6E83-2F30-3C04-5FE9-44296A320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AA144-67D3-0FE3-706B-8E2DCA4F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would you like to see on nmaas? (new features)</a:t>
            </a:r>
          </a:p>
        </p:txBody>
      </p:sp>
    </p:spTree>
    <p:extLst>
      <p:ext uri="{BB962C8B-B14F-4D97-AF65-F5344CB8AC3E}">
        <p14:creationId xmlns:p14="http://schemas.microsoft.com/office/powerpoint/2010/main" val="17283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5911959" name="Content Placeholder 4"/>
          <p:cNvSpPr>
            <a:spLocks noGrp="1"/>
          </p:cNvSpPr>
          <p:nvPr>
            <p:ph sz="quarter" idx="10"/>
          </p:nvPr>
        </p:nvSpPr>
        <p:spPr bwMode="auto">
          <a:xfrm>
            <a:off x="449389" y="1567629"/>
            <a:ext cx="7833607" cy="4503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GB" dirty="0"/>
              <a:t>nmaas as an open-source multi-cluster application orchestration platform</a:t>
            </a:r>
          </a:p>
          <a:p>
            <a:pPr>
              <a:defRPr/>
            </a:pPr>
            <a:r>
              <a:rPr lang="en-GB" dirty="0"/>
              <a:t>Versatile and adaptable to different use-cases</a:t>
            </a:r>
          </a:p>
          <a:p>
            <a:pPr>
              <a:defRPr/>
            </a:pPr>
            <a:r>
              <a:rPr lang="en-US" dirty="0"/>
              <a:t>Remote cluster support enabling new use cases</a:t>
            </a:r>
          </a:p>
          <a:p>
            <a:pPr lvl="1">
              <a:defRPr/>
            </a:pPr>
            <a:r>
              <a:rPr lang="en-GB" dirty="0"/>
              <a:t>Distributed Active Monitoring</a:t>
            </a:r>
            <a:endParaRPr lang="pl-PL" dirty="0"/>
          </a:p>
          <a:p>
            <a:pPr lvl="1">
              <a:defRPr/>
            </a:pPr>
            <a:r>
              <a:rPr lang="en-US" dirty="0"/>
              <a:t>Sharing GPU resources on Edge nodes</a:t>
            </a:r>
          </a:p>
          <a:p>
            <a:pPr>
              <a:defRPr/>
            </a:pPr>
            <a:r>
              <a:rPr lang="en-GB" dirty="0"/>
              <a:t>Continuous evolvement of the application portfolio</a:t>
            </a:r>
          </a:p>
          <a:p>
            <a:pPr>
              <a:defRPr/>
            </a:pPr>
            <a:r>
              <a:rPr lang="en-GB" dirty="0"/>
              <a:t>Extending nmaas with generative AI</a:t>
            </a:r>
          </a:p>
          <a:p>
            <a:pPr lvl="1">
              <a:defRPr/>
            </a:pPr>
            <a:r>
              <a:rPr lang="en-GB" dirty="0"/>
              <a:t>nmaas MCP, new application addition</a:t>
            </a:r>
          </a:p>
        </p:txBody>
      </p:sp>
      <p:sp>
        <p:nvSpPr>
          <p:cNvPr id="1678569358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Conclusion and Future Plans</a:t>
            </a:r>
            <a:endParaRPr/>
          </a:p>
        </p:txBody>
      </p:sp>
      <p:pic>
        <p:nvPicPr>
          <p:cNvPr id="1289175735" name="Google Shape;307;p26" descr="Glowing hanging light bulb in front of dark light bulbs"/>
          <p:cNvPicPr/>
          <p:nvPr/>
        </p:nvPicPr>
        <p:blipFill rotWithShape="1">
          <a:blip r:embed="rId3">
            <a:alphaModFix/>
          </a:blip>
          <a:srcRect l="52980" r="5257"/>
          <a:stretch/>
        </p:blipFill>
        <p:spPr bwMode="auto">
          <a:xfrm>
            <a:off x="8331200" y="545795"/>
            <a:ext cx="3860799" cy="631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9452250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Thank You</a:t>
            </a:r>
            <a:endParaRPr/>
          </a:p>
        </p:txBody>
      </p:sp>
      <p:pic>
        <p:nvPicPr>
          <p:cNvPr id="1977063028" name="Picture 1" descr="A qr code with a cloud logo&#10;&#10;Description automatically generated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8581071" y="1483572"/>
            <a:ext cx="3192462" cy="3192462"/>
          </a:xfrm>
          <a:prstGeom prst="rect">
            <a:avLst/>
          </a:prstGeom>
        </p:spPr>
      </p:pic>
      <p:sp>
        <p:nvSpPr>
          <p:cNvPr id="1018094447" name="pole tekstowe 1"/>
          <p:cNvSpPr txBox="1"/>
          <p:nvPr/>
        </p:nvSpPr>
        <p:spPr bwMode="auto">
          <a:xfrm>
            <a:off x="628226" y="3425459"/>
            <a:ext cx="285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Documentation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Contact the nmaas team</a:t>
            </a:r>
            <a:endParaRPr kumimoji="0" lang="pl-PL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87734987" name="pole tekstowe 4"/>
          <p:cNvSpPr txBox="1"/>
          <p:nvPr/>
        </p:nvSpPr>
        <p:spPr bwMode="auto">
          <a:xfrm>
            <a:off x="3973330" y="3425459"/>
            <a:ext cx="490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https://docs.nmaas.eu/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nmaas@lists.geant.org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A1BE4EB-C12E-8EDE-9BDB-39F42D6B5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2827110" y="900845"/>
            <a:ext cx="2614521" cy="4794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647392-1A9F-F464-62AA-79846A85F94D}"/>
              </a:ext>
            </a:extLst>
          </p:cNvPr>
          <p:cNvSpPr/>
          <p:nvPr/>
        </p:nvSpPr>
        <p:spPr>
          <a:xfrm>
            <a:off x="0" y="-22302"/>
            <a:ext cx="12192000" cy="6880302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31074-511B-F7F7-7184-05D147319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t="49880" r="43663" b="13066"/>
          <a:stretch/>
        </p:blipFill>
        <p:spPr>
          <a:xfrm>
            <a:off x="0" y="0"/>
            <a:ext cx="12192000" cy="68803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826CCE-5263-DF21-8901-C8262BC09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F1761-CBB0-980A-34FD-C07351A57019}"/>
              </a:ext>
            </a:extLst>
          </p:cNvPr>
          <p:cNvSpPr txBox="1"/>
          <p:nvPr/>
        </p:nvSpPr>
        <p:spPr>
          <a:xfrm>
            <a:off x="1177721" y="2104877"/>
            <a:ext cx="10274954" cy="406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nmaas </a:t>
            </a:r>
            <a:r>
              <a:rPr lang="pl-PL" sz="2800" dirty="0" err="1">
                <a:solidFill>
                  <a:schemeClr val="bg1"/>
                </a:solidFill>
              </a:rPr>
              <a:t>Use-Cases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Overview</a:t>
            </a:r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(demo) Active Monitoring in </a:t>
            </a:r>
            <a:r>
              <a:rPr lang="pl-PL" sz="2800" dirty="0" err="1">
                <a:solidFill>
                  <a:schemeClr val="bg1"/>
                </a:solidFill>
              </a:rPr>
              <a:t>EdgePL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project</a:t>
            </a: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(demo) nmaas service </a:t>
            </a:r>
            <a:r>
              <a:rPr lang="pl-PL" sz="2800" dirty="0" err="1">
                <a:solidFill>
                  <a:schemeClr val="bg1"/>
                </a:solidFill>
              </a:rPr>
              <a:t>Dashboards</a:t>
            </a:r>
            <a:r>
              <a:rPr lang="pl-PL" sz="2800" dirty="0">
                <a:solidFill>
                  <a:schemeClr val="bg1"/>
                </a:solidFill>
              </a:rPr>
              <a:t> with </a:t>
            </a:r>
            <a:r>
              <a:rPr lang="pl-PL" sz="2800" dirty="0" err="1">
                <a:solidFill>
                  <a:schemeClr val="bg1"/>
                </a:solidFill>
              </a:rPr>
              <a:t>Metrics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(demo) </a:t>
            </a:r>
            <a:r>
              <a:rPr lang="pl-PL" sz="2800" dirty="0" err="1">
                <a:solidFill>
                  <a:schemeClr val="bg1"/>
                </a:solidFill>
              </a:rPr>
              <a:t>Educational</a:t>
            </a:r>
            <a:r>
              <a:rPr lang="en-US" sz="2800" dirty="0">
                <a:solidFill>
                  <a:schemeClr val="bg1"/>
                </a:solidFill>
              </a:rPr>
              <a:t> exercises at scale with vLAB</a:t>
            </a: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(demo) </a:t>
            </a:r>
            <a:r>
              <a:rPr lang="en-GB" sz="2800" dirty="0">
                <a:solidFill>
                  <a:schemeClr val="bg1"/>
                </a:solidFill>
              </a:rPr>
              <a:t>Web Service Health Monitoring and Backups</a:t>
            </a:r>
            <a:r>
              <a:rPr lang="pl-PL" sz="2800" dirty="0">
                <a:solidFill>
                  <a:schemeClr val="bg1"/>
                </a:solidFill>
              </a:rPr>
              <a:t> in PCSS</a:t>
            </a:r>
          </a:p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(demo) AI-</a:t>
            </a:r>
            <a:r>
              <a:rPr lang="pl-PL" sz="2800" dirty="0" err="1">
                <a:solidFill>
                  <a:schemeClr val="bg1"/>
                </a:solidFill>
              </a:rPr>
              <a:t>assisted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operations</a:t>
            </a:r>
            <a:r>
              <a:rPr lang="pl-PL" sz="2800" dirty="0">
                <a:solidFill>
                  <a:schemeClr val="bg1"/>
                </a:solidFill>
              </a:rPr>
              <a:t> via MCP Server</a:t>
            </a:r>
          </a:p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Contribute</a:t>
            </a:r>
            <a:r>
              <a:rPr lang="pl-PL" sz="2800" dirty="0">
                <a:solidFill>
                  <a:schemeClr val="bg1"/>
                </a:solidFill>
              </a:rPr>
              <a:t> to the </a:t>
            </a:r>
            <a:r>
              <a:rPr lang="pl-PL" sz="2800" dirty="0" err="1">
                <a:solidFill>
                  <a:schemeClr val="bg1"/>
                </a:solidFill>
              </a:rPr>
              <a:t>application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catalogue</a:t>
            </a: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Feature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requests</a:t>
            </a:r>
            <a:r>
              <a:rPr lang="pl-PL" sz="2800" dirty="0">
                <a:solidFill>
                  <a:schemeClr val="bg1"/>
                </a:solidFill>
              </a:rPr>
              <a:t> and </a:t>
            </a:r>
            <a:r>
              <a:rPr lang="pl-PL" sz="2800" dirty="0" err="1">
                <a:solidFill>
                  <a:schemeClr val="bg1"/>
                </a:solidFill>
              </a:rPr>
              <a:t>what’s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next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F1D4A-BD9F-3674-8D9F-5F25E4B1116C}"/>
              </a:ext>
            </a:extLst>
          </p:cNvPr>
          <p:cNvSpPr txBox="1"/>
          <p:nvPr/>
        </p:nvSpPr>
        <p:spPr>
          <a:xfrm>
            <a:off x="1177720" y="1396990"/>
            <a:ext cx="1796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4E200"/>
                </a:solidFill>
              </a:rPr>
              <a:t>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3E950-E6B0-26EA-42D0-7B941145C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10128188" y="673685"/>
            <a:ext cx="1432450" cy="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0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2093757" name="Symbol zastępczy tekstu 4"/>
          <p:cNvSpPr>
            <a:spLocks noGrp="1"/>
          </p:cNvSpPr>
          <p:nvPr>
            <p:ph type="body" idx="1"/>
          </p:nvPr>
        </p:nvSpPr>
        <p:spPr bwMode="auto">
          <a:xfrm>
            <a:off x="449390" y="1567630"/>
            <a:ext cx="10883629" cy="4503737"/>
          </a:xfrm>
        </p:spPr>
        <p:txBody>
          <a:bodyPr/>
          <a:lstStyle/>
          <a:p>
            <a:pPr marL="186055" indent="0">
              <a:buNone/>
              <a:defRPr/>
            </a:pPr>
            <a:r>
              <a:rPr lang="en-US" i="1"/>
              <a:t>nmaas</a:t>
            </a:r>
            <a:r>
              <a:rPr lang="en-US"/>
              <a:t> is an open-source</a:t>
            </a:r>
            <a:r>
              <a:rPr lang="pl-PL"/>
              <a:t> platform </a:t>
            </a:r>
            <a:r>
              <a:rPr lang="en-US"/>
              <a:t>for </a:t>
            </a:r>
            <a:r>
              <a:rPr lang="en-GB"/>
              <a:t>orchestrated</a:t>
            </a:r>
            <a:r>
              <a:rPr lang="en-US"/>
              <a:t> d</a:t>
            </a:r>
            <a:r>
              <a:rPr lang="en-GB" err="1"/>
              <a:t>eployment</a:t>
            </a:r>
            <a:r>
              <a:rPr lang="en-GB"/>
              <a:t> </a:t>
            </a:r>
            <a:r>
              <a:rPr lang="pl-PL"/>
              <a:t>of</a:t>
            </a:r>
            <a:r>
              <a:rPr lang="en-US"/>
              <a:t> applications in a</a:t>
            </a:r>
            <a:r>
              <a:rPr lang="pl-PL"/>
              <a:t> </a:t>
            </a:r>
            <a:r>
              <a:rPr lang="en-US"/>
              <a:t>cloud environment</a:t>
            </a:r>
            <a:endParaRPr/>
          </a:p>
        </p:txBody>
      </p:sp>
      <p:sp>
        <p:nvSpPr>
          <p:cNvPr id="841966920" name="Tytuł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err="1"/>
              <a:t>nmaas</a:t>
            </a:r>
            <a:r>
              <a:rPr lang="en-US"/>
              <a:t> Platform</a:t>
            </a:r>
            <a:endParaRPr lang="en-US" err="1">
              <a:ea typeface="Calibri"/>
              <a:cs typeface="Calibri"/>
            </a:endParaRPr>
          </a:p>
        </p:txBody>
      </p:sp>
      <p:sp>
        <p:nvSpPr>
          <p:cNvPr id="389153031" name="Text Placeholder 2"/>
          <p:cNvSpPr txBox="1"/>
          <p:nvPr/>
        </p:nvSpPr>
        <p:spPr bwMode="auto">
          <a:xfrm>
            <a:off x="449388" y="2445084"/>
            <a:ext cx="6340517" cy="351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230400" marR="0" lvl="0" indent="-230400" algn="l" defTabSz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Arial"/>
              <a:buChar char="•"/>
              <a:defRPr/>
            </a:pPr>
            <a:r>
              <a:rPr lang="en-US" sz="2200" b="0" i="0" u="none" strike="noStrike" cap="none" spc="0">
                <a:ln>
                  <a:noFill/>
                </a:ln>
                <a:solidFill>
                  <a:srgbClr val="1E4E79"/>
                </a:solidFill>
                <a:latin typeface="Calibri"/>
                <a:cs typeface="Calibri"/>
              </a:rPr>
              <a:t>Kubernetes-based</a:t>
            </a:r>
            <a:r>
              <a:rPr lang="pl-PL" sz="2200" b="0" i="0" u="none" strike="noStrike" cap="none" spc="0">
                <a:ln>
                  <a:noFill/>
                </a:ln>
                <a:solidFill>
                  <a:srgbClr val="1E4E79"/>
                </a:solidFill>
                <a:latin typeface="Calibri"/>
                <a:cs typeface="Calibri"/>
              </a:rPr>
              <a:t> </a:t>
            </a:r>
            <a:r>
              <a:rPr lang="en-US" sz="2200" b="0" i="0" u="none" strike="noStrike" cap="none" spc="0">
                <a:ln>
                  <a:noFill/>
                </a:ln>
                <a:solidFill>
                  <a:srgbClr val="1E4E79"/>
                </a:solidFill>
                <a:latin typeface="Calibri"/>
                <a:cs typeface="Calibri"/>
              </a:rPr>
              <a:t>infrastructure</a:t>
            </a:r>
            <a:endParaRPr sz="2200"/>
          </a:p>
          <a:p>
            <a:pPr marL="230400" marR="0" lvl="0" indent="-230400" algn="l" defTabSz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Arial"/>
              <a:buChar char="•"/>
              <a:defRPr/>
            </a:pPr>
            <a:r>
              <a:rPr lang="en-US" sz="2200" b="0" i="0" u="none" strike="noStrike" cap="none" spc="0">
                <a:ln>
                  <a:noFill/>
                </a:ln>
                <a:solidFill>
                  <a:srgbClr val="1E4E79"/>
                </a:solidFill>
                <a:latin typeface="Calibri"/>
                <a:cs typeface="Calibri"/>
              </a:rPr>
              <a:t>Multi-tenant architecture</a:t>
            </a:r>
            <a:endParaRPr sz="2200"/>
          </a:p>
          <a:p>
            <a:pPr marL="230400" marR="0" lvl="0" indent="-230400" algn="l" defTabSz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Arial"/>
              <a:buChar char="•"/>
              <a:defRPr/>
            </a:pPr>
            <a:r>
              <a:rPr lang="en-US" sz="2200" b="0" i="0" u="none" strike="noStrike" cap="none" spc="0">
                <a:ln>
                  <a:noFill/>
                </a:ln>
                <a:solidFill>
                  <a:srgbClr val="1E4E79"/>
                </a:solidFill>
                <a:latin typeface="Calibri"/>
                <a:cs typeface="Calibri"/>
              </a:rPr>
              <a:t>Simple application deployment </a:t>
            </a:r>
            <a:r>
              <a:rPr lang="pl-PL" sz="2200" b="0" i="0" u="none" strike="noStrike" cap="none" spc="0">
                <a:ln>
                  <a:noFill/>
                </a:ln>
                <a:solidFill>
                  <a:srgbClr val="1E4E79"/>
                </a:solidFill>
                <a:latin typeface="Calibri"/>
                <a:cs typeface="Calibri"/>
              </a:rPr>
              <a:t>and </a:t>
            </a:r>
            <a:r>
              <a:rPr lang="en-US" sz="2200" b="0" i="0" u="none" strike="noStrike" cap="none" spc="0">
                <a:ln>
                  <a:noFill/>
                </a:ln>
                <a:solidFill>
                  <a:srgbClr val="1E4E79"/>
                </a:solidFill>
                <a:latin typeface="Calibri"/>
                <a:cs typeface="Calibri"/>
              </a:rPr>
              <a:t>upgrade</a:t>
            </a:r>
            <a:endParaRPr sz="2200"/>
          </a:p>
          <a:p>
            <a:pPr marL="230400" marR="0" lvl="0" indent="-230400" algn="l" defTabSz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Arial"/>
              <a:buChar char="•"/>
              <a:defRPr/>
            </a:pPr>
            <a:r>
              <a:rPr lang="en-US" sz="2200" b="0" i="0" u="none" strike="noStrike" cap="none" spc="0">
                <a:ln>
                  <a:noFill/>
                </a:ln>
                <a:solidFill>
                  <a:srgbClr val="1E4E79"/>
                </a:solidFill>
                <a:latin typeface="Calibri"/>
                <a:cs typeface="Calibri"/>
              </a:rPr>
              <a:t>Wide and easily extendable portfolio of applications</a:t>
            </a:r>
            <a:endParaRPr sz="2200"/>
          </a:p>
          <a:p>
            <a:pPr marL="230400" indent="-230400">
              <a:lnSpc>
                <a:spcPct val="100000"/>
              </a:lnSpc>
              <a:spcBef>
                <a:spcPts val="1000"/>
              </a:spcBef>
              <a:buSzPct val="100000"/>
              <a:defRPr/>
            </a:pPr>
            <a:r>
              <a:rPr lang="en-US" sz="2200" b="0" i="0" u="none" strike="noStrike" cap="none" spc="0" err="1">
                <a:ln>
                  <a:noFill/>
                </a:ln>
                <a:solidFill>
                  <a:srgbClr val="1E4E79"/>
                </a:solidFill>
                <a:latin typeface="Calibri"/>
                <a:cs typeface="Calibri"/>
              </a:rPr>
              <a:t>GitOps</a:t>
            </a:r>
            <a:r>
              <a:rPr lang="en-US" sz="2200" b="0" i="0" u="none" strike="noStrike" cap="none" spc="0">
                <a:ln>
                  <a:noFill/>
                </a:ln>
                <a:solidFill>
                  <a:srgbClr val="1E4E79"/>
                </a:solidFill>
                <a:latin typeface="Calibri"/>
                <a:cs typeface="Calibri"/>
              </a:rPr>
              <a:t> for application instance configuration</a:t>
            </a:r>
            <a:endParaRPr sz="2200"/>
          </a:p>
          <a:p>
            <a:pPr marL="230400" marR="0" lvl="0" indent="-230400" algn="l" defTabSz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Arial"/>
              <a:buChar char="•"/>
              <a:defRPr/>
            </a:pPr>
            <a:r>
              <a:rPr lang="en-US" sz="2200"/>
              <a:t>Easy troubleshooting via integrated log viewing and interactive command execution</a:t>
            </a:r>
            <a:endParaRPr lang="en-US" sz="2200" b="0" i="0" u="none" strike="noStrike" cap="none" spc="0">
              <a:ln>
                <a:noFill/>
              </a:ln>
              <a:solidFill>
                <a:srgbClr val="1E4E79"/>
              </a:solidFill>
              <a:latin typeface="Calibri"/>
              <a:cs typeface="Calibri"/>
            </a:endParaRPr>
          </a:p>
        </p:txBody>
      </p:sp>
      <p:pic>
        <p:nvPicPr>
          <p:cNvPr id="2020856094" name="Picture 2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6645324" y="2445086"/>
            <a:ext cx="4753230" cy="3514107"/>
          </a:xfrm>
          <a:prstGeom prst="rect">
            <a:avLst/>
          </a:prstGeom>
        </p:spPr>
      </p:pic>
      <p:sp>
        <p:nvSpPr>
          <p:cNvPr id="1820936313" name="pole tekstowe 8"/>
          <p:cNvSpPr txBox="1"/>
          <p:nvPr/>
        </p:nvSpPr>
        <p:spPr bwMode="auto">
          <a:xfrm>
            <a:off x="618354" y="6012248"/>
            <a:ext cx="7946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Source code available at </a:t>
            </a:r>
            <a:r>
              <a:rPr lang="pl-PL" sz="2000" b="0" i="0" u="sng" strike="noStrike" cap="none" spc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  <a:hlinkClick r:id="rId4"/>
              </a:rPr>
              <a:t>https://gitlab.software.geant.org/nmaas</a:t>
            </a:r>
            <a:r>
              <a:rPr lang="pl-PL" sz="2000" b="0" i="0" u="none" strike="noStrike" cap="none" spc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endParaRPr lang="en-US" sz="16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834789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nmaas Use-Cases</a:t>
            </a:r>
            <a:endParaRPr dirty="0"/>
          </a:p>
        </p:txBody>
      </p:sp>
      <p:sp>
        <p:nvSpPr>
          <p:cNvPr id="1165511646" name="Content Placeholder 4"/>
          <p:cNvSpPr txBox="1"/>
          <p:nvPr/>
        </p:nvSpPr>
        <p:spPr bwMode="auto">
          <a:xfrm>
            <a:off x="449389" y="1567630"/>
            <a:ext cx="10730615" cy="3393146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nmaas as versatile orchestration platform</a:t>
            </a:r>
            <a:endParaRPr dirty="0"/>
          </a:p>
          <a:p>
            <a:pPr>
              <a:defRPr/>
            </a:pPr>
            <a:r>
              <a:rPr lang="en-US" dirty="0"/>
              <a:t>Support for multiple use-cases</a:t>
            </a:r>
            <a:r>
              <a:rPr lang="pl-PL" dirty="0"/>
              <a:t> by </a:t>
            </a:r>
            <a:r>
              <a:rPr lang="en-US" dirty="0"/>
              <a:t>providing </a:t>
            </a:r>
            <a:r>
              <a:rPr lang="pl-PL" dirty="0"/>
              <a:t>software </a:t>
            </a:r>
            <a:r>
              <a:rPr lang="en-US" dirty="0"/>
              <a:t>features</a:t>
            </a:r>
            <a:r>
              <a:rPr lang="pl-PL" dirty="0"/>
              <a:t> and </a:t>
            </a:r>
            <a:r>
              <a:rPr lang="en-US" dirty="0"/>
              <a:t>applications</a:t>
            </a:r>
            <a:endParaRPr dirty="0"/>
          </a:p>
          <a:p>
            <a:pPr>
              <a:defRPr/>
            </a:pPr>
            <a:r>
              <a:rPr lang="en-US" dirty="0"/>
              <a:t>Currently supported use-cases</a:t>
            </a:r>
            <a:r>
              <a:rPr lang="pl-PL" dirty="0"/>
              <a:t> on top </a:t>
            </a:r>
            <a:r>
              <a:rPr lang="en-US" dirty="0"/>
              <a:t>a common code base:</a:t>
            </a:r>
            <a:endParaRPr dirty="0"/>
          </a:p>
          <a:p>
            <a:pPr lvl="1">
              <a:defRPr/>
            </a:pPr>
            <a:r>
              <a:rPr lang="pl-PL" b="1" dirty="0">
                <a:solidFill>
                  <a:srgbClr val="E97202"/>
                </a:solidFill>
              </a:rPr>
              <a:t>nmaas for </a:t>
            </a:r>
            <a:r>
              <a:rPr lang="en-US" b="1" dirty="0">
                <a:solidFill>
                  <a:srgbClr val="E97202"/>
                </a:solidFill>
              </a:rPr>
              <a:t>Virtual NOC</a:t>
            </a:r>
            <a:r>
              <a:rPr lang="en-US" dirty="0">
                <a:solidFill>
                  <a:srgbClr val="E97202"/>
                </a:solidFill>
              </a:rPr>
              <a:t> </a:t>
            </a:r>
            <a:r>
              <a:rPr lang="pl-PL" dirty="0"/>
              <a:t>(</a:t>
            </a:r>
            <a:r>
              <a:rPr lang="en-US" dirty="0"/>
              <a:t>originally referred </a:t>
            </a:r>
            <a:r>
              <a:rPr lang="pl-PL" dirty="0"/>
              <a:t>to as </a:t>
            </a:r>
            <a:r>
              <a:rPr lang="en-US" dirty="0"/>
              <a:t>NMaaS </a:t>
            </a:r>
            <a:r>
              <a:rPr lang="pl-PL" dirty="0"/>
              <a:t>- </a:t>
            </a:r>
            <a:r>
              <a:rPr lang="en-US" dirty="0"/>
              <a:t>Network Management as a </a:t>
            </a:r>
            <a:r>
              <a:rPr lang="pl-PL" dirty="0"/>
              <a:t>Service)</a:t>
            </a:r>
            <a:endParaRPr dirty="0"/>
          </a:p>
          <a:p>
            <a:pPr lvl="1">
              <a:defRPr/>
            </a:pPr>
            <a:r>
              <a:rPr lang="pl-PL" b="1" dirty="0">
                <a:solidFill>
                  <a:srgbClr val="715095"/>
                </a:solidFill>
              </a:rPr>
              <a:t>nmaas for Virtual Lab </a:t>
            </a:r>
            <a:r>
              <a:rPr lang="pl-PL" dirty="0"/>
              <a:t>(online </a:t>
            </a:r>
            <a:r>
              <a:rPr lang="en-US" dirty="0"/>
              <a:t>hands-on exercises in an education context</a:t>
            </a:r>
            <a:r>
              <a:rPr lang="pl-PL" dirty="0"/>
              <a:t>)</a:t>
            </a:r>
            <a:endParaRPr lang="en-US" dirty="0"/>
          </a:p>
          <a:p>
            <a:pPr lvl="1">
              <a:defRPr/>
            </a:pPr>
            <a:r>
              <a:rPr lang="en-US" b="1" dirty="0">
                <a:solidFill>
                  <a:srgbClr val="169578"/>
                </a:solidFill>
              </a:rPr>
              <a:t>nmaas Metrics</a:t>
            </a:r>
            <a:r>
              <a:rPr lang="en-US" dirty="0"/>
              <a:t> (data crawling, analysis, and visualization toolkit)</a:t>
            </a:r>
          </a:p>
          <a:p>
            <a:pPr lvl="1">
              <a:defRPr/>
            </a:pPr>
            <a:r>
              <a:rPr lang="en-US" b="1" dirty="0">
                <a:ea typeface="Calibri"/>
                <a:cs typeface="Calibri"/>
              </a:rPr>
              <a:t>nmaas </a:t>
            </a:r>
            <a:r>
              <a:rPr lang="en-US" b="1" dirty="0" err="1">
                <a:ea typeface="Calibri"/>
                <a:cs typeface="Calibri"/>
              </a:rPr>
              <a:t>ActiveMon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perfSONAR</a:t>
            </a:r>
            <a:r>
              <a:rPr lang="en-US" dirty="0">
                <a:ea typeface="Calibri"/>
                <a:cs typeface="Calibri"/>
              </a:rPr>
              <a:t>-based active network measurements)</a:t>
            </a:r>
          </a:p>
        </p:txBody>
      </p:sp>
      <p:pic>
        <p:nvPicPr>
          <p:cNvPr id="1811333427" name="Picture 1" descr="A blue text on a black background&#10;&#10;Description automatically generated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197691" y="4669059"/>
            <a:ext cx="3204648" cy="943013"/>
          </a:xfrm>
          <a:prstGeom prst="rect">
            <a:avLst/>
          </a:prstGeom>
        </p:spPr>
      </p:pic>
      <p:pic>
        <p:nvPicPr>
          <p:cNvPr id="1807845877" name="Picture 11" descr="A blue text on a black background&#10;&#10;Description automatically generated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231853" y="4798588"/>
            <a:ext cx="2830561" cy="813484"/>
          </a:xfrm>
          <a:prstGeom prst="rect">
            <a:avLst/>
          </a:prstGeom>
        </p:spPr>
      </p:pic>
      <p:pic>
        <p:nvPicPr>
          <p:cNvPr id="323341185" name="Picture 2"/>
          <p:cNvPicPr>
            <a:picLocks noChangeAspect="1" noChangeArrowheads="1"/>
          </p:cNvPicPr>
          <p:nvPr/>
        </p:nvPicPr>
        <p:blipFill rotWithShape="1">
          <a:blip r:embed="rId5"/>
          <a:stretch/>
        </p:blipFill>
        <p:spPr bwMode="auto">
          <a:xfrm>
            <a:off x="3141392" y="5746772"/>
            <a:ext cx="2074465" cy="759826"/>
          </a:xfrm>
          <a:prstGeom prst="rect">
            <a:avLst/>
          </a:prstGeom>
          <a:noFill/>
        </p:spPr>
      </p:pic>
      <p:pic>
        <p:nvPicPr>
          <p:cNvPr id="2" name="Picture 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65A12DD4-83F0-052C-0F44-A24DAFA31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154" y="5759703"/>
            <a:ext cx="2686539" cy="760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7F7D50-94E2-C2CC-D687-E87E6639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Monitoring in </a:t>
            </a:r>
            <a:r>
              <a:rPr lang="pl-PL" dirty="0"/>
              <a:t>the </a:t>
            </a:r>
            <a:r>
              <a:rPr lang="en-US" dirty="0" err="1"/>
              <a:t>EdgePL</a:t>
            </a:r>
            <a:r>
              <a:rPr lang="pl-PL" dirty="0"/>
              <a:t> Project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3B24C-A8C7-1DE5-288F-977FAB61B5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1040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7F7D50-94E2-C2CC-D687-E87E6639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Dashboards and Metrics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3B24C-A8C7-1DE5-288F-977FAB61B5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6532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7F7D50-94E2-C2CC-D687-E87E6639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Exercises at Scale with vLAB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3B24C-A8C7-1DE5-288F-977FAB61B5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67104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7F7D50-94E2-C2CC-D687-E87E6639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 Health Monitoring and Backups</a:t>
            </a:r>
            <a:r>
              <a:rPr lang="pl-PL" dirty="0"/>
              <a:t> in PCSS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3B24C-A8C7-1DE5-288F-977FAB61B5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4354" y="3041796"/>
            <a:ext cx="10444393" cy="479323"/>
          </a:xfrm>
        </p:spPr>
        <p:txBody>
          <a:bodyPr/>
          <a:lstStyle/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20948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7F7D50-94E2-C2CC-D687-E87E6639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Assisted Operations with nmaas MCP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3B24C-A8C7-1DE5-288F-977FAB61B5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4354" y="2745319"/>
            <a:ext cx="10444393" cy="479323"/>
          </a:xfrm>
        </p:spPr>
        <p:txBody>
          <a:bodyPr/>
          <a:lstStyle/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77957713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B640E27F-B912-4537-96F5-A6777F1DC787}"/>
    </a:ext>
  </a:extLst>
</a:theme>
</file>

<file path=ppt/theme/theme2.xml><?xml version="1.0" encoding="utf-8"?>
<a:theme xmlns:a="http://schemas.openxmlformats.org/drawingml/2006/main" name="Standar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0E5AB064-82AF-4626-960E-B2F0B30420C0}"/>
    </a:ext>
  </a:extLst>
</a:theme>
</file>

<file path=ppt/theme/theme3.xml><?xml version="1.0" encoding="utf-8"?>
<a:theme xmlns:a="http://schemas.openxmlformats.org/drawingml/2006/main" name="blank">
  <a:themeElements>
    <a:clrScheme name="GN5">
      <a:dk1>
        <a:srgbClr val="004461"/>
      </a:dk1>
      <a:lt1>
        <a:srgbClr val="FFFFFF"/>
      </a:lt1>
      <a:dk2>
        <a:srgbClr val="FFDD7D"/>
      </a:dk2>
      <a:lt2>
        <a:srgbClr val="3C51A2"/>
      </a:lt2>
      <a:accent1>
        <a:srgbClr val="0ABBC2"/>
      </a:accent1>
      <a:accent2>
        <a:srgbClr val="1AAA88"/>
      </a:accent2>
      <a:accent3>
        <a:srgbClr val="EE416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40DA8667-29A9-484F-A206-7F64DA177605}"/>
    </a:ext>
  </a:extLst>
</a:theme>
</file>

<file path=ppt/theme/theme4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3861FAEC-45C7-4B99-B621-6DBDD7033BB9}"/>
    </a:ext>
  </a:extLst>
</a:theme>
</file>

<file path=ppt/theme/theme5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c02d189a-470e-4a9f-94cc-a52c046988c1" xsi:nil="true"/>
    <Document_x0020_ID xmlns="8228d8e9-cc2d-4be2-9152-6eed6b2f3705" xsi:nil="true"/>
    <_dlc_DocId xmlns="c02d189a-470e-4a9f-94cc-a52c046988c1">2F6ZAXJRW4C3-2112464626-6</_dlc_DocId>
    <_dlc_DocIdUrl xmlns="c02d189a-470e-4a9f-94cc-a52c046988c1">
      <Url>https://geantprojects.sharepoint.com/sites/gn5-2wp1/_layouts/15/DocIdRedir.aspx?ID=2F6ZAXJRW4C3-2112464626-6</Url>
      <Description>2F6ZAXJRW4C3-2112464626-6</Description>
    </_dlc_DocIdUrl>
    <TaxCatchAll xmlns="c02d189a-470e-4a9f-94cc-a52c046988c1" xsi:nil="true"/>
    <lcf76f155ced4ddcb4097134ff3c332f xmlns="4086992a-fa1a-49f4-8081-ca4aa2240a9e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E57C3661A364DA52E6A2D3D8F1068" ma:contentTypeVersion="9" ma:contentTypeDescription="Create a new document." ma:contentTypeScope="" ma:versionID="2d00bd03d5ad50befc25486761ea9a3e">
  <xsd:schema xmlns:xsd="http://www.w3.org/2001/XMLSchema" xmlns:xs="http://www.w3.org/2001/XMLSchema" xmlns:p="http://schemas.microsoft.com/office/2006/metadata/properties" xmlns:ns2="c02d189a-470e-4a9f-94cc-a52c046988c1" xmlns:ns3="8228d8e9-cc2d-4be2-9152-6eed6b2f3705" xmlns:ns4="4086992a-fa1a-49f4-8081-ca4aa2240a9e" targetNamespace="http://schemas.microsoft.com/office/2006/metadata/properties" ma:root="true" ma:fieldsID="90fef7e6ed31e0ff87864bdd5cb51ff6" ns2:_="" ns3:_="" ns4:_="">
    <xsd:import namespace="c02d189a-470e-4a9f-94cc-a52c046988c1"/>
    <xsd:import namespace="8228d8e9-cc2d-4be2-9152-6eed6b2f3705"/>
    <xsd:import namespace="4086992a-fa1a-49f4-8081-ca4aa2240a9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ID" minOccurs="0"/>
                <xsd:element ref="ns4:lcf76f155ced4ddcb4097134ff3c332f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d189a-470e-4a9f-94cc-a52c046988c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282c6f55-379f-462f-9e29-61c684b2ee87}" ma:internalName="TaxCatchAll" ma:showField="CatchAllData" ma:web="c02d189a-470e-4a9f-94cc-a52c046988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8d8e9-cc2d-4be2-9152-6eed6b2f3705" elementFormDefault="qualified">
    <xsd:import namespace="http://schemas.microsoft.com/office/2006/documentManagement/types"/>
    <xsd:import namespace="http://schemas.microsoft.com/office/infopath/2007/PartnerControls"/>
    <xsd:element name="Document_x0020_ID" ma:index="11" nillable="true" ma:displayName="Document ID" ma:description="This column will be updated automatically 1 minute after the document is added." ma:internalName="Document_x0020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6992a-fa1a-49f4-8081-ca4aa2240a9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7bb1876-7c32-4edf-a4b5-251c22916113" ma:termSetId="00000000-0000-0000-0000-000000000000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142297-D27D-4CF8-893C-69C47FAFB1BB}">
  <ds:schemaRefs>
    <ds:schemaRef ds:uri="4086992a-fa1a-49f4-8081-ca4aa2240a9e"/>
    <ds:schemaRef ds:uri="8228d8e9-cc2d-4be2-9152-6eed6b2f3705"/>
    <ds:schemaRef ds:uri="c02d189a-470e-4a9f-94cc-a52c046988c1"/>
    <ds:schemaRef ds:uri="caeb1846-cdfb-4597-893b-2ae440ff70d1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F7E4430-30B3-4A4D-B7DD-BE6627F61C5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E4AF093-2412-438C-B9DC-1B8A4FA5D42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5605F07-7829-4DFF-A6EF-9DC3DDD22EDC}">
  <ds:schemaRefs>
    <ds:schemaRef ds:uri="4086992a-fa1a-49f4-8081-ca4aa2240a9e"/>
    <ds:schemaRef ds:uri="8228d8e9-cc2d-4be2-9152-6eed6b2f3705"/>
    <ds:schemaRef ds:uri="c02d189a-470e-4a9f-94cc-a52c046988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GN5-2 presentation</Template>
  <TotalTime>242</TotalTime>
  <Words>374</Words>
  <Application>Microsoft Office PowerPoint</Application>
  <PresentationFormat>Panoramiczny</PresentationFormat>
  <Paragraphs>66</Paragraphs>
  <Slides>13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Cover</vt:lpstr>
      <vt:lpstr>Standard layout</vt:lpstr>
      <vt:lpstr>blank</vt:lpstr>
      <vt:lpstr>End Slide</vt:lpstr>
      <vt:lpstr>1_End Slide</vt:lpstr>
      <vt:lpstr>Exploring nmaas Platform Use Cases</vt:lpstr>
      <vt:lpstr>Prezentacja programu PowerPoint</vt:lpstr>
      <vt:lpstr>nmaas Platform</vt:lpstr>
      <vt:lpstr>nmaas Use-Cases</vt:lpstr>
      <vt:lpstr>Active Monitoring in the EdgePL Project</vt:lpstr>
      <vt:lpstr>Service Dashboards and Metrics</vt:lpstr>
      <vt:lpstr>Educational Exercises at Scale with vLAB</vt:lpstr>
      <vt:lpstr>Web Service Health Monitoring and Backups in PCSS</vt:lpstr>
      <vt:lpstr>AI Assisted Operations with nmaas MCP</vt:lpstr>
      <vt:lpstr>What would you like to see on nmaas? (Application edition)</vt:lpstr>
      <vt:lpstr>What would you like to see on nmaas? (new features)</vt:lpstr>
      <vt:lpstr>Conclusion and Future Plans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Pegazzano</dc:creator>
  <cp:keywords>GN5-2</cp:keywords>
  <cp:lastModifiedBy>Łukasz Łopatowski</cp:lastModifiedBy>
  <cp:revision>14</cp:revision>
  <dcterms:created xsi:type="dcterms:W3CDTF">2025-01-09T11:48:39Z</dcterms:created>
  <dcterms:modified xsi:type="dcterms:W3CDTF">2026-06-03T13:30:42Z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0x010100AADE57C3661A364DA52E6A2D3D8F1068</vt:lpwstr>
  </property>
  <property fmtid="{D5CDD505-2E9C-101B-9397-08002B2CF9AE}" pid="3" name="_dlc_DocIdItemGuid">
    <vt:lpwstr>f212dd6f-51ce-4c0e-8103-23eaa02486d2</vt:lpwstr>
  </property>
</Properties>
</file>