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6"/>
  </p:sldMasterIdLst>
  <p:notesMasterIdLst>
    <p:notesMasterId r:id="rId17"/>
  </p:notesMasterIdLst>
  <p:sldIdLst>
    <p:sldId id="420" r:id="rId7"/>
    <p:sldId id="418" r:id="rId8"/>
    <p:sldId id="307" r:id="rId9"/>
    <p:sldId id="305" r:id="rId10"/>
    <p:sldId id="421" r:id="rId11"/>
    <p:sldId id="422" r:id="rId12"/>
    <p:sldId id="423" r:id="rId13"/>
    <p:sldId id="306" r:id="rId14"/>
    <p:sldId id="424" r:id="rId15"/>
    <p:sldId id="304" r:id="rId16"/>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23C28EC-70F6-F640-971A-DD6AF01E5CA4}">
          <p14:sldIdLst>
            <p14:sldId id="420"/>
            <p14:sldId id="418"/>
            <p14:sldId id="307"/>
            <p14:sldId id="305"/>
            <p14:sldId id="421"/>
            <p14:sldId id="422"/>
            <p14:sldId id="423"/>
            <p14:sldId id="306"/>
            <p14:sldId id="424"/>
            <p14:sldId id="304"/>
          </p14:sldIdLst>
        </p14:section>
      </p14:sectionLst>
    </p:ex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373309C-4213-AC72-45DF-46EB9405CFD0}" name="Tanja Maier" initials="TM" userId="S::tanja.maier@geant.org::bf6d1bff-af17-40ac-854b-ff9b61adabb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7C3F"/>
    <a:srgbClr val="8DB8D9"/>
    <a:srgbClr val="42AF8E"/>
    <a:srgbClr val="FA9E48"/>
    <a:srgbClr val="D1E3EF"/>
    <a:srgbClr val="1C305D"/>
    <a:srgbClr val="20649A"/>
    <a:srgbClr val="9DCFF5"/>
    <a:srgbClr val="B7C6D2"/>
    <a:srgbClr val="F0E8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EFCFF7-276B-287F-FF90-4CC1061762CE}" v="26" dt="2026-06-03T06:52:03.446"/>
    <p1510:client id="{45FE15B1-CCD6-5577-64A9-BA8D477E3182}" v="195" dt="2026-06-03T12:26:00.438"/>
    <p1510:client id="{4EF6F44F-DE9A-B3FF-C908-2BE5A31DAB50}" v="26" dt="2026-06-04T09:44:39.015"/>
    <p1510:client id="{59C42564-83AE-0A0A-DD68-BF42D1C0FCBA}" v="16" dt="2026-06-03T13:20:14.256"/>
    <p1510:client id="{7443254B-8C7E-DCB1-D35A-65C84B01B747}" v="89" dt="2026-06-02T11:24:43.896"/>
    <p1510:client id="{BAC1F81D-630B-3E01-929B-FEA42F8E4A93}" v="692" dt="2026-06-04T09:45:37.758"/>
    <p1510:client id="{BBDD3A39-48DE-D820-0229-2C532BA2D5A5}" v="14" dt="2026-06-03T07:14:18.320"/>
    <p1510:client id="{D60E479F-E5C7-A5F3-5DC2-4190A2C67BD5}" v="19" dt="2026-06-03T09:30:05.140"/>
    <p1510:client id="{EA643357-0184-F363-D3C6-4ACECCDDEDB4}" v="71" dt="2026-06-03T15:04:34.0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92" autoAdjust="0"/>
    <p:restoredTop sz="94660"/>
  </p:normalViewPr>
  <p:slideViewPr>
    <p:cSldViewPr snapToGrid="0">
      <p:cViewPr varScale="1">
        <p:scale>
          <a:sx n="152" d="100"/>
          <a:sy n="152" d="100"/>
        </p:scale>
        <p:origin x="648" y="176"/>
      </p:cViewPr>
      <p:guideLst>
        <p:guide orient="horz" pos="1620"/>
        <p:guide pos="288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5" Type="http://schemas.openxmlformats.org/officeDocument/2006/relationships/customXml" Target="../customXml/item5.xml"/><Relationship Id="rId15" Type="http://schemas.openxmlformats.org/officeDocument/2006/relationships/slide" Target="slides/slide9.xml"/><Relationship Id="rId23" Type="http://schemas.microsoft.com/office/2018/10/relationships/authors" Target="authors.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1D8A83-A817-41E3-A602-3B517E18334E}" type="datetimeFigureOut">
              <a:rPr lang="en-GB" smtClean="0"/>
              <a:t>04/06/2026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BC110B-1C27-4A5B-8007-E6BF4BB6C5F7}" type="slidenum">
              <a:rPr lang="en-GB" smtClean="0"/>
              <a:t>‹#›</a:t>
            </a:fld>
            <a:endParaRPr lang="en-GB"/>
          </a:p>
        </p:txBody>
      </p:sp>
    </p:spTree>
    <p:extLst>
      <p:ext uri="{BB962C8B-B14F-4D97-AF65-F5344CB8AC3E}">
        <p14:creationId xmlns:p14="http://schemas.microsoft.com/office/powerpoint/2010/main" val="4031726869"/>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And about us? </a:t>
            </a:r>
            <a:br>
              <a:rPr lang="en-US" dirty="0">
                <a:ea typeface="Calibri"/>
                <a:cs typeface="+mn-lt"/>
              </a:rPr>
            </a:br>
            <a:r>
              <a:rPr lang="en-US" dirty="0">
                <a:ea typeface="Calibri"/>
                <a:cs typeface="Calibri"/>
              </a:rPr>
              <a:t>NREN community? </a:t>
            </a:r>
          </a:p>
        </p:txBody>
      </p:sp>
      <p:sp>
        <p:nvSpPr>
          <p:cNvPr id="4" name="Slide Number Placeholder 3"/>
          <p:cNvSpPr>
            <a:spLocks noGrp="1"/>
          </p:cNvSpPr>
          <p:nvPr>
            <p:ph type="sldNum" sz="quarter" idx="5"/>
          </p:nvPr>
        </p:nvSpPr>
        <p:spPr/>
        <p:txBody>
          <a:bodyPr/>
          <a:lstStyle/>
          <a:p>
            <a:fld id="{EAA26957-3063-4AF5-9C10-771E4439D98E}" type="slidenum">
              <a:rPr lang="en-GB" smtClean="0"/>
              <a:t>2</a:t>
            </a:fld>
            <a:endParaRPr lang="en-GB" dirty="0"/>
          </a:p>
        </p:txBody>
      </p:sp>
    </p:spTree>
    <p:extLst>
      <p:ext uri="{BB962C8B-B14F-4D97-AF65-F5344CB8AC3E}">
        <p14:creationId xmlns:p14="http://schemas.microsoft.com/office/powerpoint/2010/main" val="3433866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CBC110B-1C27-4A5B-8007-E6BF4BB6C5F7}" type="slidenum">
              <a:rPr lang="en-GB" smtClean="0"/>
              <a:t>3</a:t>
            </a:fld>
            <a:endParaRPr lang="en-GB"/>
          </a:p>
        </p:txBody>
      </p:sp>
    </p:spTree>
    <p:extLst>
      <p:ext uri="{BB962C8B-B14F-4D97-AF65-F5344CB8AC3E}">
        <p14:creationId xmlns:p14="http://schemas.microsoft.com/office/powerpoint/2010/main" val="17288947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1CD915A-38F9-76AB-8D4A-B5098C4F7ADA}"/>
              </a:ext>
            </a:extLst>
          </p:cNvPr>
          <p:cNvSpPr/>
          <p:nvPr userDrawn="1"/>
        </p:nvSpPr>
        <p:spPr>
          <a:xfrm>
            <a:off x="0" y="0"/>
            <a:ext cx="9144000" cy="5143500"/>
          </a:xfrm>
          <a:prstGeom prst="rect">
            <a:avLst/>
          </a:prstGeom>
          <a:solidFill>
            <a:srgbClr val="D1E3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olorful pattern with different designs&#10;&#10;Description automatically generated with medium confidence">
            <a:extLst>
              <a:ext uri="{FF2B5EF4-FFF2-40B4-BE49-F238E27FC236}">
                <a16:creationId xmlns:a16="http://schemas.microsoft.com/office/drawing/2014/main" id="{54D45984-3213-35B0-C278-58BBA5EB60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93012" y="672802"/>
            <a:ext cx="5450987" cy="3507308"/>
          </a:xfrm>
          <a:prstGeom prst="rect">
            <a:avLst/>
          </a:prstGeom>
        </p:spPr>
      </p:pic>
      <p:sp>
        <p:nvSpPr>
          <p:cNvPr id="17" name="Text Placeholder 4"/>
          <p:cNvSpPr>
            <a:spLocks noGrp="1"/>
          </p:cNvSpPr>
          <p:nvPr>
            <p:ph type="body" sz="quarter" idx="11" hasCustomPrompt="1"/>
          </p:nvPr>
        </p:nvSpPr>
        <p:spPr>
          <a:xfrm>
            <a:off x="460601" y="2664196"/>
            <a:ext cx="3272155" cy="237388"/>
          </a:xfrm>
        </p:spPr>
        <p:txBody>
          <a:bodyPr>
            <a:noAutofit/>
          </a:bodyPr>
          <a:lstStyle>
            <a:lvl1pPr marL="0" indent="0">
              <a:buNone/>
              <a:defRPr sz="1600" b="1" baseline="0">
                <a:solidFill>
                  <a:srgbClr val="037C3F"/>
                </a:solidFill>
                <a:latin typeface="+mn-lt"/>
              </a:defRPr>
            </a:lvl1pPr>
          </a:lstStyle>
          <a:p>
            <a:pPr lvl="0"/>
            <a:r>
              <a:rPr lang="en-US" dirty="0"/>
              <a:t>Presenter</a:t>
            </a:r>
          </a:p>
        </p:txBody>
      </p:sp>
      <p:sp>
        <p:nvSpPr>
          <p:cNvPr id="19" name="Text Placeholder 10"/>
          <p:cNvSpPr>
            <a:spLocks noGrp="1"/>
          </p:cNvSpPr>
          <p:nvPr>
            <p:ph type="body" sz="quarter" idx="17" hasCustomPrompt="1"/>
          </p:nvPr>
        </p:nvSpPr>
        <p:spPr>
          <a:xfrm>
            <a:off x="460602" y="1696763"/>
            <a:ext cx="4336866" cy="381445"/>
          </a:xfrm>
        </p:spPr>
        <p:txBody>
          <a:bodyPr wrap="square" anchor="ctr">
            <a:noAutofit/>
          </a:bodyPr>
          <a:lstStyle>
            <a:lvl1pPr marL="0" indent="0">
              <a:lnSpc>
                <a:spcPct val="150000"/>
              </a:lnSpc>
              <a:buNone/>
              <a:defRPr sz="1800" b="0">
                <a:solidFill>
                  <a:srgbClr val="1C305D"/>
                </a:solidFill>
                <a:latin typeface="+mn-lt"/>
              </a:defRPr>
            </a:lvl1pPr>
          </a:lstStyle>
          <a:p>
            <a:pPr lvl="0"/>
            <a:r>
              <a:rPr lang="en-US" dirty="0"/>
              <a:t>Subtitle</a:t>
            </a:r>
          </a:p>
        </p:txBody>
      </p:sp>
      <p:sp>
        <p:nvSpPr>
          <p:cNvPr id="20" name="Text Placeholder 10"/>
          <p:cNvSpPr>
            <a:spLocks noGrp="1"/>
          </p:cNvSpPr>
          <p:nvPr>
            <p:ph type="body" sz="quarter" idx="14" hasCustomPrompt="1"/>
          </p:nvPr>
        </p:nvSpPr>
        <p:spPr>
          <a:xfrm>
            <a:off x="466907" y="591750"/>
            <a:ext cx="4330561" cy="1006505"/>
          </a:xfrm>
        </p:spPr>
        <p:txBody>
          <a:bodyPr wrap="square">
            <a:noAutofit/>
          </a:bodyPr>
          <a:lstStyle>
            <a:lvl1pPr marL="0" indent="0">
              <a:lnSpc>
                <a:spcPts val="3700"/>
              </a:lnSpc>
              <a:spcBef>
                <a:spcPts val="0"/>
              </a:spcBef>
              <a:buNone/>
              <a:defRPr sz="3600" b="1">
                <a:solidFill>
                  <a:srgbClr val="1C305D"/>
                </a:solidFill>
                <a:latin typeface="+mn-lt"/>
              </a:defRPr>
            </a:lvl1pPr>
          </a:lstStyle>
          <a:p>
            <a:pPr lvl="0"/>
            <a:r>
              <a:rPr lang="en-US" dirty="0"/>
              <a:t>Title</a:t>
            </a:r>
          </a:p>
        </p:txBody>
      </p:sp>
      <p:sp>
        <p:nvSpPr>
          <p:cNvPr id="25" name="Text Placeholder 6"/>
          <p:cNvSpPr>
            <a:spLocks noGrp="1"/>
          </p:cNvSpPr>
          <p:nvPr>
            <p:ph type="body" sz="quarter" idx="12" hasCustomPrompt="1"/>
          </p:nvPr>
        </p:nvSpPr>
        <p:spPr>
          <a:xfrm>
            <a:off x="460601" y="2967104"/>
            <a:ext cx="3272155" cy="229228"/>
          </a:xfrm>
        </p:spPr>
        <p:txBody>
          <a:bodyPr>
            <a:noAutofit/>
          </a:bodyPr>
          <a:lstStyle>
            <a:lvl1pPr marL="0" indent="0">
              <a:lnSpc>
                <a:spcPts val="1200"/>
              </a:lnSpc>
              <a:spcBef>
                <a:spcPts val="0"/>
              </a:spcBef>
              <a:buNone/>
              <a:defRPr sz="1400" b="1">
                <a:solidFill>
                  <a:srgbClr val="1C305D"/>
                </a:solidFill>
                <a:latin typeface="+mn-lt"/>
              </a:defRPr>
            </a:lvl1pPr>
          </a:lstStyle>
          <a:p>
            <a:pPr lvl="0"/>
            <a:r>
              <a:rPr lang="en-US" dirty="0"/>
              <a:t>Location</a:t>
            </a:r>
            <a:endParaRPr lang="en-GB" dirty="0"/>
          </a:p>
        </p:txBody>
      </p:sp>
      <p:sp>
        <p:nvSpPr>
          <p:cNvPr id="26" name="Text Placeholder 6"/>
          <p:cNvSpPr>
            <a:spLocks noGrp="1"/>
          </p:cNvSpPr>
          <p:nvPr>
            <p:ph type="body" sz="quarter" idx="18" hasCustomPrompt="1"/>
          </p:nvPr>
        </p:nvSpPr>
        <p:spPr>
          <a:xfrm>
            <a:off x="460601" y="3180171"/>
            <a:ext cx="3272155" cy="237387"/>
          </a:xfrm>
        </p:spPr>
        <p:txBody>
          <a:bodyPr>
            <a:noAutofit/>
          </a:bodyPr>
          <a:lstStyle>
            <a:lvl1pPr marL="0" indent="0">
              <a:lnSpc>
                <a:spcPts val="1200"/>
              </a:lnSpc>
              <a:spcBef>
                <a:spcPts val="0"/>
              </a:spcBef>
              <a:buNone/>
              <a:defRPr sz="1400">
                <a:solidFill>
                  <a:srgbClr val="1C305D"/>
                </a:solidFill>
                <a:latin typeface="+mn-lt"/>
              </a:defRPr>
            </a:lvl1pPr>
          </a:lstStyle>
          <a:p>
            <a:pPr lvl="0"/>
            <a:r>
              <a:rPr lang="en-US" dirty="0"/>
              <a:t>Date</a:t>
            </a:r>
            <a:endParaRPr lang="en-GB" dirty="0"/>
          </a:p>
        </p:txBody>
      </p:sp>
      <p:sp>
        <p:nvSpPr>
          <p:cNvPr id="27" name="Rectangle 26">
            <a:extLst>
              <a:ext uri="{FF2B5EF4-FFF2-40B4-BE49-F238E27FC236}">
                <a16:creationId xmlns:a16="http://schemas.microsoft.com/office/drawing/2014/main" id="{EED89356-A99C-0128-C97C-A9C0DE1A1246}"/>
              </a:ext>
            </a:extLst>
          </p:cNvPr>
          <p:cNvSpPr/>
          <p:nvPr userDrawn="1"/>
        </p:nvSpPr>
        <p:spPr>
          <a:xfrm>
            <a:off x="0" y="4176990"/>
            <a:ext cx="9143999" cy="966510"/>
          </a:xfrm>
          <a:prstGeom prst="rect">
            <a:avLst/>
          </a:prstGeom>
          <a:solidFill>
            <a:srgbClr val="2064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2" name="Picture 31" descr="A black background with white text&#10;&#10;Description automatically generated">
            <a:extLst>
              <a:ext uri="{FF2B5EF4-FFF2-40B4-BE49-F238E27FC236}">
                <a16:creationId xmlns:a16="http://schemas.microsoft.com/office/drawing/2014/main" id="{AA81CC32-1404-B236-829C-9767BE5F73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5053" y="4556393"/>
            <a:ext cx="969200" cy="206456"/>
          </a:xfrm>
          <a:prstGeom prst="rect">
            <a:avLst/>
          </a:prstGeom>
        </p:spPr>
      </p:pic>
      <p:pic>
        <p:nvPicPr>
          <p:cNvPr id="36" name="Picture 35" descr="A black and white logo&#10;&#10;Description automatically generated">
            <a:extLst>
              <a:ext uri="{FF2B5EF4-FFF2-40B4-BE49-F238E27FC236}">
                <a16:creationId xmlns:a16="http://schemas.microsoft.com/office/drawing/2014/main" id="{8F569FCD-16F8-FB2A-B150-0AD701006D72}"/>
              </a:ext>
            </a:extLst>
          </p:cNvPr>
          <p:cNvPicPr>
            <a:picLocks noChangeAspect="1"/>
          </p:cNvPicPr>
          <p:nvPr userDrawn="1"/>
        </p:nvPicPr>
        <p:blipFill>
          <a:blip r:embed="rId4">
            <a:extLst>
              <a:ext uri="{28A0092B-C50C-407E-A947-70E740481C1C}">
                <a14:useLocalDpi xmlns:a14="http://schemas.microsoft.com/office/drawing/2010/main" val="0"/>
              </a:ext>
            </a:extLst>
          </a:blip>
          <a:srcRect b="47445"/>
          <a:stretch/>
        </p:blipFill>
        <p:spPr>
          <a:xfrm>
            <a:off x="460601" y="4471738"/>
            <a:ext cx="1082250" cy="343022"/>
          </a:xfrm>
          <a:prstGeom prst="rect">
            <a:avLst/>
          </a:prstGeom>
        </p:spPr>
      </p:pic>
    </p:spTree>
    <p:extLst>
      <p:ext uri="{BB962C8B-B14F-4D97-AF65-F5344CB8AC3E}">
        <p14:creationId xmlns:p14="http://schemas.microsoft.com/office/powerpoint/2010/main" val="416442241"/>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47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201" y="964417"/>
            <a:ext cx="8439238" cy="3357062"/>
          </a:xfrm>
        </p:spPr>
        <p:txBody>
          <a:bodyPr/>
          <a:lstStyle>
            <a:lvl1pPr>
              <a:defRPr sz="1800">
                <a:solidFill>
                  <a:srgbClr val="1C2C4F"/>
                </a:solidFill>
                <a:latin typeface="+mn-lt"/>
                <a:cs typeface="Arial" panose="020B0604020202020204" pitchFamily="34" charset="0"/>
              </a:defRPr>
            </a:lvl1pPr>
            <a:lvl2pPr>
              <a:defRPr sz="1600">
                <a:solidFill>
                  <a:srgbClr val="1C2C4F"/>
                </a:solidFill>
                <a:latin typeface="+mn-lt"/>
                <a:cs typeface="Arial" panose="020B0604020202020204" pitchFamily="34" charset="0"/>
              </a:defRPr>
            </a:lvl2pPr>
            <a:lvl3pPr>
              <a:defRPr sz="1400">
                <a:solidFill>
                  <a:srgbClr val="1C2C4F"/>
                </a:solidFill>
                <a:latin typeface="+mn-lt"/>
                <a:cs typeface="Arial" panose="020B0604020202020204" pitchFamily="34" charset="0"/>
              </a:defRPr>
            </a:lvl3pPr>
            <a:lvl4pPr>
              <a:defRPr>
                <a:solidFill>
                  <a:srgbClr val="1C2C4F"/>
                </a:solidFill>
                <a:latin typeface="+mn-lt"/>
                <a:cs typeface="Arial" panose="020B0604020202020204" pitchFamily="34" charset="0"/>
              </a:defRPr>
            </a:lvl4pPr>
            <a:lvl5pPr>
              <a:defRPr>
                <a:solidFill>
                  <a:srgbClr val="1C2C4F"/>
                </a:solidFill>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4">
            <a:extLst>
              <a:ext uri="{FF2B5EF4-FFF2-40B4-BE49-F238E27FC236}">
                <a16:creationId xmlns:a16="http://schemas.microsoft.com/office/drawing/2014/main" id="{16A8FE16-D059-EE45-A0EF-28AC780580E5}"/>
              </a:ext>
            </a:extLst>
          </p:cNvPr>
          <p:cNvSpPr>
            <a:spLocks noGrp="1"/>
          </p:cNvSpPr>
          <p:nvPr>
            <p:ph type="sldNum" sz="quarter" idx="4"/>
          </p:nvPr>
        </p:nvSpPr>
        <p:spPr>
          <a:xfrm>
            <a:off x="6732039" y="4730188"/>
            <a:ext cx="2057400" cy="274637"/>
          </a:xfrm>
          <a:prstGeom prst="rect">
            <a:avLst/>
          </a:prstGeom>
        </p:spPr>
        <p:txBody>
          <a:bodyPr vert="horz" lIns="91440" tIns="45720" rIns="91440" bIns="45720" rtlCol="0" anchor="ctr"/>
          <a:lstStyle>
            <a:lvl1pPr algn="r">
              <a:defRPr sz="1000" i="0">
                <a:solidFill>
                  <a:srgbClr val="B4E9E2"/>
                </a:solidFill>
              </a:defRPr>
            </a:lvl1pPr>
          </a:lstStyle>
          <a:p>
            <a:fld id="{9E7CA0F2-EE66-4F60-8C00-E0BE38E7AEC5}" type="slidenum">
              <a:rPr lang="en-GB" smtClean="0"/>
              <a:pPr/>
              <a:t>‹#›</a:t>
            </a:fld>
            <a:endParaRPr lang="en-GB" dirty="0"/>
          </a:p>
        </p:txBody>
      </p:sp>
      <p:sp>
        <p:nvSpPr>
          <p:cNvPr id="2" name="Title 1">
            <a:extLst>
              <a:ext uri="{FF2B5EF4-FFF2-40B4-BE49-F238E27FC236}">
                <a16:creationId xmlns:a16="http://schemas.microsoft.com/office/drawing/2014/main" id="{9CD09B77-3BA4-BCF3-6CA1-68C8CEC66BE6}"/>
              </a:ext>
            </a:extLst>
          </p:cNvPr>
          <p:cNvSpPr>
            <a:spLocks noGrp="1"/>
          </p:cNvSpPr>
          <p:nvPr>
            <p:ph type="title"/>
          </p:nvPr>
        </p:nvSpPr>
        <p:spPr/>
        <p:txBody>
          <a:bodyPr/>
          <a:lstStyle>
            <a:lvl1pPr>
              <a:defRPr>
                <a:latin typeface="+mn-lt"/>
              </a:defRPr>
            </a:lvl1pPr>
          </a:lstStyle>
          <a:p>
            <a:r>
              <a:rPr lang="en-GB" dirty="0"/>
              <a:t>Click to edit Master title style</a:t>
            </a:r>
            <a:endParaRPr lang="en-US" dirty="0"/>
          </a:p>
        </p:txBody>
      </p:sp>
    </p:spTree>
    <p:extLst>
      <p:ext uri="{BB962C8B-B14F-4D97-AF65-F5344CB8AC3E}">
        <p14:creationId xmlns:p14="http://schemas.microsoft.com/office/powerpoint/2010/main" val="2631399380"/>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60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478242A-115F-FAAB-3C19-C8B609AB6C4B}"/>
              </a:ext>
            </a:extLst>
          </p:cNvPr>
          <p:cNvSpPr/>
          <p:nvPr userDrawn="1"/>
        </p:nvSpPr>
        <p:spPr>
          <a:xfrm>
            <a:off x="0" y="4468536"/>
            <a:ext cx="9144000" cy="695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A0407AF-12A6-62EC-ABC1-4EA3D4D52CB5}"/>
              </a:ext>
            </a:extLst>
          </p:cNvPr>
          <p:cNvSpPr/>
          <p:nvPr userDrawn="1"/>
        </p:nvSpPr>
        <p:spPr>
          <a:xfrm>
            <a:off x="0" y="4752968"/>
            <a:ext cx="9144000" cy="415027"/>
          </a:xfrm>
          <a:prstGeom prst="rect">
            <a:avLst/>
          </a:prstGeom>
          <a:solidFill>
            <a:srgbClr val="2064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50201" y="964417"/>
            <a:ext cx="8439238" cy="3601320"/>
          </a:xfrm>
        </p:spPr>
        <p:txBody>
          <a:bodyPr/>
          <a:lstStyle>
            <a:lvl1pPr>
              <a:defRPr sz="1800">
                <a:solidFill>
                  <a:srgbClr val="1C305D"/>
                </a:solidFill>
                <a:latin typeface="+mn-lt"/>
                <a:cs typeface="Arial" panose="020B0604020202020204" pitchFamily="34" charset="0"/>
              </a:defRPr>
            </a:lvl1pPr>
            <a:lvl2pPr>
              <a:defRPr sz="1600">
                <a:solidFill>
                  <a:srgbClr val="1C305D"/>
                </a:solidFill>
                <a:latin typeface="+mn-lt"/>
                <a:cs typeface="Arial" panose="020B0604020202020204" pitchFamily="34" charset="0"/>
              </a:defRPr>
            </a:lvl2pPr>
            <a:lvl3pPr>
              <a:defRPr sz="1400">
                <a:solidFill>
                  <a:srgbClr val="1C305D"/>
                </a:solidFill>
                <a:latin typeface="+mn-lt"/>
                <a:cs typeface="Arial" panose="020B0604020202020204" pitchFamily="34" charset="0"/>
              </a:defRPr>
            </a:lvl3pPr>
            <a:lvl4pPr>
              <a:defRPr sz="1200">
                <a:solidFill>
                  <a:srgbClr val="1C305D"/>
                </a:solidFill>
                <a:latin typeface="+mn-lt"/>
                <a:cs typeface="Arial" panose="020B0604020202020204" pitchFamily="34" charset="0"/>
              </a:defRPr>
            </a:lvl4pPr>
            <a:lvl5pPr>
              <a:defRPr>
                <a:solidFill>
                  <a:srgbClr val="1C305D"/>
                </a:solidFill>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a:extLst>
              <a:ext uri="{FF2B5EF4-FFF2-40B4-BE49-F238E27FC236}">
                <a16:creationId xmlns:a16="http://schemas.microsoft.com/office/drawing/2014/main" id="{9CD09B77-3BA4-BCF3-6CA1-68C8CEC66BE6}"/>
              </a:ext>
            </a:extLst>
          </p:cNvPr>
          <p:cNvSpPr>
            <a:spLocks noGrp="1"/>
          </p:cNvSpPr>
          <p:nvPr>
            <p:ph type="title"/>
          </p:nvPr>
        </p:nvSpPr>
        <p:spPr/>
        <p:txBody>
          <a:bodyPr/>
          <a:lstStyle>
            <a:lvl1pPr>
              <a:defRPr>
                <a:solidFill>
                  <a:srgbClr val="037C3F"/>
                </a:solidFill>
                <a:latin typeface="+mn-lt"/>
              </a:defRPr>
            </a:lvl1pPr>
          </a:lstStyle>
          <a:p>
            <a:r>
              <a:rPr lang="en-GB" dirty="0"/>
              <a:t>Click to edit Master title style</a:t>
            </a:r>
            <a:endParaRPr lang="en-US" dirty="0"/>
          </a:p>
        </p:txBody>
      </p:sp>
      <p:sp>
        <p:nvSpPr>
          <p:cNvPr id="6" name="Slide Number Placeholder 4">
            <a:extLst>
              <a:ext uri="{FF2B5EF4-FFF2-40B4-BE49-F238E27FC236}">
                <a16:creationId xmlns:a16="http://schemas.microsoft.com/office/drawing/2014/main" id="{16A8FE16-D059-EE45-A0EF-28AC780580E5}"/>
              </a:ext>
            </a:extLst>
          </p:cNvPr>
          <p:cNvSpPr>
            <a:spLocks noGrp="1"/>
          </p:cNvSpPr>
          <p:nvPr>
            <p:ph type="sldNum" sz="quarter" idx="4"/>
          </p:nvPr>
        </p:nvSpPr>
        <p:spPr>
          <a:xfrm>
            <a:off x="6732039" y="4825515"/>
            <a:ext cx="2057400" cy="274637"/>
          </a:xfrm>
          <a:prstGeom prst="rect">
            <a:avLst/>
          </a:prstGeom>
        </p:spPr>
        <p:txBody>
          <a:bodyPr vert="horz" lIns="91440" tIns="45720" rIns="91440" bIns="45720" rtlCol="0" anchor="ctr"/>
          <a:lstStyle>
            <a:lvl1pPr algn="r">
              <a:defRPr sz="1000" i="0">
                <a:solidFill>
                  <a:srgbClr val="B4E9E2"/>
                </a:solidFill>
              </a:defRPr>
            </a:lvl1pPr>
          </a:lstStyle>
          <a:p>
            <a:fld id="{9E7CA0F2-EE66-4F60-8C00-E0BE38E7AEC5}" type="slidenum">
              <a:rPr lang="en-GB" smtClean="0"/>
              <a:pPr/>
              <a:t>‹#›</a:t>
            </a:fld>
            <a:endParaRPr lang="en-GB" dirty="0"/>
          </a:p>
        </p:txBody>
      </p:sp>
      <p:pic>
        <p:nvPicPr>
          <p:cNvPr id="10" name="Picture 9" descr="A black and white logo&#10;&#10;Description automatically generated">
            <a:extLst>
              <a:ext uri="{FF2B5EF4-FFF2-40B4-BE49-F238E27FC236}">
                <a16:creationId xmlns:a16="http://schemas.microsoft.com/office/drawing/2014/main" id="{6A479726-8A81-FDC6-43A3-60187EA6B485}"/>
              </a:ext>
            </a:extLst>
          </p:cNvPr>
          <p:cNvPicPr>
            <a:picLocks noChangeAspect="1"/>
          </p:cNvPicPr>
          <p:nvPr userDrawn="1"/>
        </p:nvPicPr>
        <p:blipFill>
          <a:blip r:embed="rId2">
            <a:extLst>
              <a:ext uri="{28A0092B-C50C-407E-A947-70E740481C1C}">
                <a14:useLocalDpi xmlns:a14="http://schemas.microsoft.com/office/drawing/2010/main" val="0"/>
              </a:ext>
            </a:extLst>
          </a:blip>
          <a:srcRect b="47445"/>
          <a:stretch/>
        </p:blipFill>
        <p:spPr>
          <a:xfrm>
            <a:off x="350201" y="4824412"/>
            <a:ext cx="819086" cy="259611"/>
          </a:xfrm>
          <a:prstGeom prst="rect">
            <a:avLst/>
          </a:prstGeom>
        </p:spPr>
      </p:pic>
    </p:spTree>
    <p:extLst>
      <p:ext uri="{BB962C8B-B14F-4D97-AF65-F5344CB8AC3E}">
        <p14:creationId xmlns:p14="http://schemas.microsoft.com/office/powerpoint/2010/main" val="4105126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5B780C-839C-6572-D60E-630924414E0D}"/>
              </a:ext>
            </a:extLst>
          </p:cNvPr>
          <p:cNvSpPr/>
          <p:nvPr userDrawn="1"/>
        </p:nvSpPr>
        <p:spPr>
          <a:xfrm>
            <a:off x="0" y="0"/>
            <a:ext cx="9143999" cy="5149763"/>
          </a:xfrm>
          <a:prstGeom prst="rect">
            <a:avLst/>
          </a:prstGeom>
          <a:solidFill>
            <a:srgbClr val="D1E3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olorful pattern with different designs&#10;&#10;Description automatically generated with medium confidence">
            <a:extLst>
              <a:ext uri="{FF2B5EF4-FFF2-40B4-BE49-F238E27FC236}">
                <a16:creationId xmlns:a16="http://schemas.microsoft.com/office/drawing/2014/main" id="{BCAE078B-2440-A479-DCE2-4BA7FC0B1B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93012" y="672802"/>
            <a:ext cx="5450987" cy="3507308"/>
          </a:xfrm>
          <a:prstGeom prst="rect">
            <a:avLst/>
          </a:prstGeom>
        </p:spPr>
      </p:pic>
      <p:sp>
        <p:nvSpPr>
          <p:cNvPr id="5" name="Rectangle 4">
            <a:extLst>
              <a:ext uri="{FF2B5EF4-FFF2-40B4-BE49-F238E27FC236}">
                <a16:creationId xmlns:a16="http://schemas.microsoft.com/office/drawing/2014/main" id="{4D3FC31D-BADF-ABB1-084A-FE92AB0256BB}"/>
              </a:ext>
            </a:extLst>
          </p:cNvPr>
          <p:cNvSpPr/>
          <p:nvPr userDrawn="1"/>
        </p:nvSpPr>
        <p:spPr>
          <a:xfrm>
            <a:off x="-2" y="4176990"/>
            <a:ext cx="9144001" cy="966510"/>
          </a:xfrm>
          <a:prstGeom prst="rect">
            <a:avLst/>
          </a:prstGeom>
          <a:solidFill>
            <a:srgbClr val="2064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black background with white text&#10;&#10;Description automatically generated">
            <a:extLst>
              <a:ext uri="{FF2B5EF4-FFF2-40B4-BE49-F238E27FC236}">
                <a16:creationId xmlns:a16="http://schemas.microsoft.com/office/drawing/2014/main" id="{BE680B11-5812-E3B8-498E-280E46B41C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15053" y="4556393"/>
            <a:ext cx="969200" cy="206456"/>
          </a:xfrm>
          <a:prstGeom prst="rect">
            <a:avLst/>
          </a:prstGeom>
        </p:spPr>
      </p:pic>
      <p:pic>
        <p:nvPicPr>
          <p:cNvPr id="4" name="Picture 3" descr="A black and white logo&#10;&#10;Description automatically generated">
            <a:extLst>
              <a:ext uri="{FF2B5EF4-FFF2-40B4-BE49-F238E27FC236}">
                <a16:creationId xmlns:a16="http://schemas.microsoft.com/office/drawing/2014/main" id="{763B2D0C-1F91-68C4-470B-3224F2896173}"/>
              </a:ext>
            </a:extLst>
          </p:cNvPr>
          <p:cNvPicPr>
            <a:picLocks noChangeAspect="1"/>
          </p:cNvPicPr>
          <p:nvPr userDrawn="1"/>
        </p:nvPicPr>
        <p:blipFill>
          <a:blip r:embed="rId4">
            <a:extLst>
              <a:ext uri="{28A0092B-C50C-407E-A947-70E740481C1C}">
                <a14:useLocalDpi xmlns:a14="http://schemas.microsoft.com/office/drawing/2010/main" val="0"/>
              </a:ext>
            </a:extLst>
          </a:blip>
          <a:srcRect b="47445"/>
          <a:stretch/>
        </p:blipFill>
        <p:spPr>
          <a:xfrm>
            <a:off x="460601" y="4471738"/>
            <a:ext cx="1082250" cy="343022"/>
          </a:xfrm>
          <a:prstGeom prst="rect">
            <a:avLst/>
          </a:prstGeom>
        </p:spPr>
      </p:pic>
    </p:spTree>
    <p:extLst>
      <p:ext uri="{BB962C8B-B14F-4D97-AF65-F5344CB8AC3E}">
        <p14:creationId xmlns:p14="http://schemas.microsoft.com/office/powerpoint/2010/main" val="2118516048"/>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47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335"/>
          <a:stretch/>
        </p:blipFill>
        <p:spPr>
          <a:xfrm>
            <a:off x="8090390" y="4553525"/>
            <a:ext cx="824271" cy="383577"/>
          </a:xfrm>
          <a:prstGeom prst="rect">
            <a:avLst/>
          </a:prstGeom>
        </p:spPr>
      </p:pic>
      <p:sp>
        <p:nvSpPr>
          <p:cNvPr id="16" name="Title Placeholder 1">
            <a:extLst>
              <a:ext uri="{FF2B5EF4-FFF2-40B4-BE49-F238E27FC236}">
                <a16:creationId xmlns:a16="http://schemas.microsoft.com/office/drawing/2014/main" id="{439A0EAE-9DC7-E64C-B528-7FE2DD3BEA30}"/>
              </a:ext>
            </a:extLst>
          </p:cNvPr>
          <p:cNvSpPr>
            <a:spLocks noGrp="1"/>
          </p:cNvSpPr>
          <p:nvPr>
            <p:ph type="title"/>
          </p:nvPr>
        </p:nvSpPr>
        <p:spPr>
          <a:xfrm>
            <a:off x="749172" y="589976"/>
            <a:ext cx="7421042" cy="484169"/>
          </a:xfrm>
          <a:prstGeom prst="rect">
            <a:avLst/>
          </a:prstGeom>
        </p:spPr>
        <p:txBody>
          <a:bodyPr vert="horz" lIns="91440" tIns="45720" rIns="91440" bIns="45720" rtlCol="0" anchor="ctr">
            <a:normAutofit/>
          </a:bodyPr>
          <a:lstStyle>
            <a:lvl1pPr>
              <a:defRPr>
                <a:solidFill>
                  <a:schemeClr val="accent2">
                    <a:lumMod val="90000"/>
                    <a:lumOff val="10000"/>
                  </a:schemeClr>
                </a:solidFill>
              </a:defRPr>
            </a:lvl1pPr>
          </a:lstStyle>
          <a:p>
            <a:r>
              <a:rPr lang="en-GB"/>
              <a:t>Click to edit Master title style</a:t>
            </a:r>
          </a:p>
        </p:txBody>
      </p:sp>
      <p:sp>
        <p:nvSpPr>
          <p:cNvPr id="17" name="Content Placeholder 3">
            <a:extLst>
              <a:ext uri="{FF2B5EF4-FFF2-40B4-BE49-F238E27FC236}">
                <a16:creationId xmlns:a16="http://schemas.microsoft.com/office/drawing/2014/main" id="{0444729D-076A-B34E-817B-AAAD4F608C6D}"/>
              </a:ext>
            </a:extLst>
          </p:cNvPr>
          <p:cNvSpPr>
            <a:spLocks noGrp="1"/>
          </p:cNvSpPr>
          <p:nvPr>
            <p:ph sz="quarter" idx="10"/>
          </p:nvPr>
        </p:nvSpPr>
        <p:spPr>
          <a:xfrm>
            <a:off x="749172" y="1175722"/>
            <a:ext cx="7421165" cy="3377803"/>
          </a:xfrm>
          <a:prstGeom prst="rect">
            <a:avLst/>
          </a:prstGeom>
        </p:spPr>
        <p:txBody>
          <a:bodyPr/>
          <a:lstStyle>
            <a:lvl1pPr>
              <a:defRPr>
                <a:solidFill>
                  <a:schemeClr val="accent2">
                    <a:lumMod val="90000"/>
                    <a:lumOff val="10000"/>
                  </a:schemeClr>
                </a:solidFill>
              </a:defRPr>
            </a:lvl1pPr>
            <a:lvl2pPr>
              <a:defRPr>
                <a:solidFill>
                  <a:schemeClr val="accent2">
                    <a:lumMod val="90000"/>
                    <a:lumOff val="10000"/>
                  </a:schemeClr>
                </a:solidFill>
              </a:defRPr>
            </a:lvl2pPr>
            <a:lvl3pPr>
              <a:defRPr>
                <a:solidFill>
                  <a:schemeClr val="accent2">
                    <a:lumMod val="90000"/>
                    <a:lumOff val="10000"/>
                  </a:schemeClr>
                </a:solidFill>
              </a:defRPr>
            </a:lvl3pPr>
            <a:lvl4pPr>
              <a:defRPr>
                <a:solidFill>
                  <a:schemeClr val="accent2">
                    <a:lumMod val="90000"/>
                    <a:lumOff val="10000"/>
                  </a:schemeClr>
                </a:solidFill>
              </a:defRPr>
            </a:lvl4pPr>
            <a:lvl5pPr>
              <a:defRPr>
                <a:solidFill>
                  <a:schemeClr val="accent2">
                    <a:lumMod val="90000"/>
                    <a:lumOff val="1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855671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ACE6C16-BE54-BB91-34B0-F8CE4FB37063}"/>
              </a:ext>
            </a:extLst>
          </p:cNvPr>
          <p:cNvSpPr/>
          <p:nvPr userDrawn="1"/>
        </p:nvSpPr>
        <p:spPr>
          <a:xfrm>
            <a:off x="0" y="4503107"/>
            <a:ext cx="9144000" cy="646112"/>
          </a:xfrm>
          <a:prstGeom prst="rect">
            <a:avLst/>
          </a:prstGeom>
          <a:solidFill>
            <a:srgbClr val="2064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50201" y="131562"/>
            <a:ext cx="8439238" cy="695826"/>
          </a:xfrm>
          <a:prstGeom prst="rect">
            <a:avLst/>
          </a:prstGeom>
        </p:spPr>
        <p:txBody>
          <a:bodyPr vert="horz" lIns="91440" tIns="45720" rIns="91440" bIns="45720" rtlCol="0" anchor="ctr">
            <a:normAutofit/>
          </a:bodyPr>
          <a:lstStyle/>
          <a:p>
            <a:r>
              <a:rPr lang="en-US" dirty="0"/>
              <a:t>Slide Title</a:t>
            </a:r>
            <a:endParaRPr lang="en-GB" dirty="0"/>
          </a:p>
        </p:txBody>
      </p:sp>
      <p:sp>
        <p:nvSpPr>
          <p:cNvPr id="3" name="Text Placeholder 2"/>
          <p:cNvSpPr>
            <a:spLocks noGrp="1"/>
          </p:cNvSpPr>
          <p:nvPr>
            <p:ph type="body" idx="1"/>
          </p:nvPr>
        </p:nvSpPr>
        <p:spPr>
          <a:xfrm>
            <a:off x="350201" y="964414"/>
            <a:ext cx="8439238" cy="33068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Slide Number Placeholder 4">
            <a:extLst>
              <a:ext uri="{FF2B5EF4-FFF2-40B4-BE49-F238E27FC236}">
                <a16:creationId xmlns:a16="http://schemas.microsoft.com/office/drawing/2014/main" id="{271CF10B-5905-E541-B922-641440E09CC2}"/>
              </a:ext>
            </a:extLst>
          </p:cNvPr>
          <p:cNvSpPr>
            <a:spLocks noGrp="1"/>
          </p:cNvSpPr>
          <p:nvPr>
            <p:ph type="sldNum" sz="quarter" idx="4"/>
          </p:nvPr>
        </p:nvSpPr>
        <p:spPr>
          <a:xfrm>
            <a:off x="7896385" y="4725555"/>
            <a:ext cx="893053" cy="274637"/>
          </a:xfrm>
          <a:prstGeom prst="rect">
            <a:avLst/>
          </a:prstGeom>
        </p:spPr>
        <p:txBody>
          <a:bodyPr vert="horz" lIns="91440" tIns="45720" rIns="91440" bIns="45720" rtlCol="0" anchor="ctr"/>
          <a:lstStyle>
            <a:lvl1pPr algn="r">
              <a:defRPr sz="1000" b="0" i="0">
                <a:solidFill>
                  <a:srgbClr val="B4E9E2"/>
                </a:solidFill>
              </a:defRPr>
            </a:lvl1pPr>
          </a:lstStyle>
          <a:p>
            <a:fld id="{9E7CA0F2-EE66-4F60-8C00-E0BE38E7AEC5}" type="slidenum">
              <a:rPr lang="en-GB" smtClean="0"/>
              <a:pPr/>
              <a:t>‹#›</a:t>
            </a:fld>
            <a:endParaRPr lang="en-GB" dirty="0"/>
          </a:p>
        </p:txBody>
      </p:sp>
      <p:pic>
        <p:nvPicPr>
          <p:cNvPr id="10" name="Picture 9" descr="A black and white logo&#10;&#10;Description automatically generated">
            <a:extLst>
              <a:ext uri="{FF2B5EF4-FFF2-40B4-BE49-F238E27FC236}">
                <a16:creationId xmlns:a16="http://schemas.microsoft.com/office/drawing/2014/main" id="{220E559A-74EA-36CC-6436-1E829EF2DD35}"/>
              </a:ext>
            </a:extLst>
          </p:cNvPr>
          <p:cNvPicPr>
            <a:picLocks noChangeAspect="1"/>
          </p:cNvPicPr>
          <p:nvPr userDrawn="1"/>
        </p:nvPicPr>
        <p:blipFill>
          <a:blip r:embed="rId7">
            <a:extLst>
              <a:ext uri="{28A0092B-C50C-407E-A947-70E740481C1C}">
                <a14:useLocalDpi xmlns:a14="http://schemas.microsoft.com/office/drawing/2010/main" val="0"/>
              </a:ext>
            </a:extLst>
          </a:blip>
          <a:srcRect b="47445"/>
          <a:stretch/>
        </p:blipFill>
        <p:spPr>
          <a:xfrm>
            <a:off x="350201" y="4696357"/>
            <a:ext cx="819086" cy="259611"/>
          </a:xfrm>
          <a:prstGeom prst="rect">
            <a:avLst/>
          </a:prstGeom>
        </p:spPr>
      </p:pic>
      <p:pic>
        <p:nvPicPr>
          <p:cNvPr id="12" name="Picture 11" descr="A colorful bird and a bird&#10;&#10;Description automatically generated with medium confidence">
            <a:extLst>
              <a:ext uri="{FF2B5EF4-FFF2-40B4-BE49-F238E27FC236}">
                <a16:creationId xmlns:a16="http://schemas.microsoft.com/office/drawing/2014/main" id="{2A339A96-933A-D718-9ECF-63B0F63F2AB9}"/>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837145" y="4554915"/>
            <a:ext cx="3670126" cy="594848"/>
          </a:xfrm>
          <a:prstGeom prst="rect">
            <a:avLst/>
          </a:prstGeom>
        </p:spPr>
      </p:pic>
    </p:spTree>
    <p:extLst>
      <p:ext uri="{BB962C8B-B14F-4D97-AF65-F5344CB8AC3E}">
        <p14:creationId xmlns:p14="http://schemas.microsoft.com/office/powerpoint/2010/main" val="176233165"/>
      </p:ext>
    </p:extLst>
  </p:cSld>
  <p:clrMap bg1="lt1" tx1="dk1" bg2="lt2" tx2="dk2" accent1="accent1" accent2="accent2" accent3="accent3" accent4="accent4" accent5="accent5" accent6="accent6" hlink="hlink" folHlink="folHlink"/>
  <p:sldLayoutIdLst>
    <p:sldLayoutId id="2147483658" r:id="rId1"/>
    <p:sldLayoutId id="2147483650" r:id="rId2"/>
    <p:sldLayoutId id="2147483663" r:id="rId3"/>
    <p:sldLayoutId id="2147483661" r:id="rId4"/>
    <p:sldLayoutId id="2147483664" r:id="rId5"/>
  </p:sldLayoutIdLst>
  <p:hf hdr="0" ftr="0" dt="0"/>
  <p:txStyles>
    <p:titleStyle>
      <a:lvl1pPr algn="l" defTabSz="685800" rtl="0" eaLnBrk="1" latinLnBrk="0" hangingPunct="1">
        <a:lnSpc>
          <a:spcPct val="90000"/>
        </a:lnSpc>
        <a:spcBef>
          <a:spcPct val="0"/>
        </a:spcBef>
        <a:buNone/>
        <a:defRPr sz="2000" b="1" kern="1200">
          <a:solidFill>
            <a:srgbClr val="037C3F"/>
          </a:solidFill>
          <a:latin typeface="Arial" panose="020B0604020202020204" pitchFamily="34" charset="0"/>
          <a:ea typeface="Verdana" panose="020B0604030504040204" pitchFamily="34" charset="0"/>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rgbClr val="1C305D"/>
          </a:solidFill>
          <a:latin typeface="+mn-lt"/>
          <a:ea typeface="Verdana" panose="020B060403050404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rgbClr val="1C305D"/>
          </a:solidFill>
          <a:latin typeface="+mn-lt"/>
          <a:ea typeface="Verdana" panose="020B0604030504040204" pitchFamily="34" charset="0"/>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rgbClr val="1C305D"/>
          </a:solidFill>
          <a:latin typeface="+mn-lt"/>
          <a:ea typeface="Verdana" panose="020B0604030504040204" pitchFamily="34" charset="0"/>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rgbClr val="1C305D"/>
          </a:solidFill>
          <a:latin typeface="+mn-lt"/>
          <a:ea typeface="Verdana" panose="020B0604030504040204" pitchFamily="34" charset="0"/>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rgbClr val="1C305D"/>
          </a:solidFill>
          <a:latin typeface="+mn-lt"/>
          <a:ea typeface="Verdana" panose="020B0604030504040204" pitchFamily="34"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hyperlink" Target="mailto:koumar@cesnet.cz" TargetMode="Externa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hyperlink" Target="mailto:ebalas@es.net" TargetMode="External"/><Relationship Id="rId7" Type="http://schemas.openxmlformats.org/officeDocument/2006/relationships/image" Target="../media/image20.png"/><Relationship Id="rId2" Type="http://schemas.openxmlformats.org/officeDocument/2006/relationships/hyperlink" Target="https://www.metranova.org/" TargetMode="Externa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5627B2D-CE81-EFFA-B2CA-8A60AD1F5502}"/>
              </a:ext>
            </a:extLst>
          </p:cNvPr>
          <p:cNvSpPr>
            <a:spLocks noGrp="1"/>
          </p:cNvSpPr>
          <p:nvPr>
            <p:ph type="body" sz="quarter" idx="11"/>
          </p:nvPr>
        </p:nvSpPr>
        <p:spPr>
          <a:xfrm>
            <a:off x="352537" y="2689446"/>
            <a:ext cx="3272155" cy="237388"/>
          </a:xfrm>
        </p:spPr>
        <p:txBody>
          <a:bodyPr/>
          <a:lstStyle/>
          <a:p>
            <a:r>
              <a:rPr lang="en-US" dirty="0" err="1"/>
              <a:t>Organised</a:t>
            </a:r>
            <a:r>
              <a:rPr lang="en-US" dirty="0"/>
              <a:t> by the GÉANT FAIR Data Portal Team</a:t>
            </a:r>
          </a:p>
        </p:txBody>
      </p:sp>
      <p:sp>
        <p:nvSpPr>
          <p:cNvPr id="8" name="Text Placeholder 7">
            <a:extLst>
              <a:ext uri="{FF2B5EF4-FFF2-40B4-BE49-F238E27FC236}">
                <a16:creationId xmlns:a16="http://schemas.microsoft.com/office/drawing/2014/main" id="{3FB4E49B-95DE-4134-2E99-8FC079023B26}"/>
              </a:ext>
            </a:extLst>
          </p:cNvPr>
          <p:cNvSpPr>
            <a:spLocks noGrp="1"/>
          </p:cNvSpPr>
          <p:nvPr>
            <p:ph type="body" sz="quarter" idx="17"/>
          </p:nvPr>
        </p:nvSpPr>
        <p:spPr>
          <a:xfrm>
            <a:off x="352537" y="2042670"/>
            <a:ext cx="4336866" cy="381445"/>
          </a:xfrm>
        </p:spPr>
        <p:txBody>
          <a:bodyPr/>
          <a:lstStyle/>
          <a:p>
            <a:r>
              <a:rPr lang="en-US" dirty="0"/>
              <a:t>Community Hub Session</a:t>
            </a:r>
          </a:p>
        </p:txBody>
      </p:sp>
      <p:sp>
        <p:nvSpPr>
          <p:cNvPr id="7" name="Text Placeholder 6">
            <a:extLst>
              <a:ext uri="{FF2B5EF4-FFF2-40B4-BE49-F238E27FC236}">
                <a16:creationId xmlns:a16="http://schemas.microsoft.com/office/drawing/2014/main" id="{EEEF0C68-50D4-7D79-8F6D-909A326903CB}"/>
              </a:ext>
            </a:extLst>
          </p:cNvPr>
          <p:cNvSpPr>
            <a:spLocks noGrp="1"/>
          </p:cNvSpPr>
          <p:nvPr>
            <p:ph type="body" sz="quarter" idx="14"/>
          </p:nvPr>
        </p:nvSpPr>
        <p:spPr>
          <a:xfrm>
            <a:off x="284027" y="469032"/>
            <a:ext cx="5634635" cy="1006505"/>
          </a:xfrm>
        </p:spPr>
        <p:txBody>
          <a:bodyPr/>
          <a:lstStyle/>
          <a:p>
            <a:r>
              <a:rPr lang="en-GB" sz="3200" dirty="0"/>
              <a:t>In the era of AI, how are NRENs collecting, using, and sharing data for collective impact?</a:t>
            </a:r>
            <a:endParaRPr lang="en-US" sz="3200" dirty="0"/>
          </a:p>
        </p:txBody>
      </p:sp>
      <p:sp>
        <p:nvSpPr>
          <p:cNvPr id="9" name="Text Placeholder 8">
            <a:extLst>
              <a:ext uri="{FF2B5EF4-FFF2-40B4-BE49-F238E27FC236}">
                <a16:creationId xmlns:a16="http://schemas.microsoft.com/office/drawing/2014/main" id="{A1917DB0-4ADF-F23A-6EBE-AEA40E0031C9}"/>
              </a:ext>
            </a:extLst>
          </p:cNvPr>
          <p:cNvSpPr>
            <a:spLocks noGrp="1"/>
          </p:cNvSpPr>
          <p:nvPr>
            <p:ph type="body" sz="quarter" idx="18"/>
          </p:nvPr>
        </p:nvSpPr>
        <p:spPr>
          <a:xfrm>
            <a:off x="352537" y="3279924"/>
            <a:ext cx="3272155" cy="237387"/>
          </a:xfrm>
        </p:spPr>
        <p:txBody>
          <a:bodyPr/>
          <a:lstStyle/>
          <a:p>
            <a:r>
              <a:rPr lang="en-US" dirty="0"/>
              <a:t>11 June 2026</a:t>
            </a:r>
          </a:p>
        </p:txBody>
      </p:sp>
    </p:spTree>
    <p:extLst>
      <p:ext uri="{BB962C8B-B14F-4D97-AF65-F5344CB8AC3E}">
        <p14:creationId xmlns:p14="http://schemas.microsoft.com/office/powerpoint/2010/main" val="17533298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id="{45F73542-302F-E941-8625-6F10E4188B6E}"/>
              </a:ext>
            </a:extLst>
          </p:cNvPr>
          <p:cNvSpPr txBox="1">
            <a:spLocks/>
          </p:cNvSpPr>
          <p:nvPr/>
        </p:nvSpPr>
        <p:spPr>
          <a:xfrm>
            <a:off x="392390" y="793291"/>
            <a:ext cx="5981102" cy="765524"/>
          </a:xfrm>
          <a:prstGeom prst="rect">
            <a:avLst/>
          </a:prstGeom>
        </p:spPr>
        <p:txBody>
          <a:bodyPr/>
          <a:lstStyle>
            <a:lvl1pPr marL="0" indent="0" algn="l" defTabSz="685800" rtl="0" eaLnBrk="1" latinLnBrk="0" hangingPunct="1">
              <a:lnSpc>
                <a:spcPct val="90000"/>
              </a:lnSpc>
              <a:spcBef>
                <a:spcPts val="750"/>
              </a:spcBef>
              <a:buFont typeface="Arial" panose="020B0604020202020204" pitchFamily="34" charset="0"/>
              <a:buNone/>
              <a:defRPr sz="1600" kern="1200">
                <a:solidFill>
                  <a:srgbClr val="414140"/>
                </a:solidFill>
                <a:latin typeface="Arial" panose="020B0604020202020204" pitchFamily="34" charset="0"/>
                <a:ea typeface="Verdana" panose="020B060403050404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400" kern="1200">
                <a:solidFill>
                  <a:srgbClr val="414140"/>
                </a:solidFill>
                <a:latin typeface="Arial" panose="020B0604020202020204" pitchFamily="34" charset="0"/>
                <a:ea typeface="Verdana" panose="020B0604030504040204" pitchFamily="34" charset="0"/>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rgbClr val="414140"/>
                </a:solidFill>
                <a:latin typeface="Arial" panose="020B0604020202020204" pitchFamily="34" charset="0"/>
                <a:ea typeface="Verdana" panose="020B0604030504040204" pitchFamily="34" charset="0"/>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rgbClr val="414140"/>
                </a:solidFill>
                <a:latin typeface="Arial" panose="020B0604020202020204" pitchFamily="34" charset="0"/>
                <a:ea typeface="Verdana" panose="020B0604030504040204" pitchFamily="34" charset="0"/>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rgbClr val="414140"/>
                </a:solidFill>
                <a:latin typeface="Arial" panose="020B0604020202020204" pitchFamily="34" charset="0"/>
                <a:ea typeface="Verdana" panose="020B0604030504040204" pitchFamily="34"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4000" b="1" dirty="0">
                <a:solidFill>
                  <a:srgbClr val="1C305D"/>
                </a:solidFill>
                <a:latin typeface="+mn-lt"/>
              </a:rPr>
              <a:t>Thank you</a:t>
            </a:r>
          </a:p>
        </p:txBody>
      </p:sp>
    </p:spTree>
    <p:extLst>
      <p:ext uri="{BB962C8B-B14F-4D97-AF65-F5344CB8AC3E}">
        <p14:creationId xmlns:p14="http://schemas.microsoft.com/office/powerpoint/2010/main" val="1659775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ow Much Does the Internet Weigh?">
            <a:extLst>
              <a:ext uri="{FF2B5EF4-FFF2-40B4-BE49-F238E27FC236}">
                <a16:creationId xmlns:a16="http://schemas.microsoft.com/office/drawing/2014/main" id="{7C799425-C693-9AAB-B760-91F0FFFC877A}"/>
              </a:ext>
            </a:extLst>
          </p:cNvPr>
          <p:cNvPicPr>
            <a:picLocks noGrp="1" noChangeAspect="1"/>
          </p:cNvPicPr>
          <p:nvPr>
            <p:ph sz="quarter" idx="10"/>
          </p:nvPr>
        </p:nvPicPr>
        <p:blipFill>
          <a:blip r:embed="rId3"/>
          <a:srcRect t="5999" b="-287"/>
          <a:stretch/>
        </p:blipFill>
        <p:spPr>
          <a:xfrm>
            <a:off x="-1964" y="0"/>
            <a:ext cx="9145964" cy="5155751"/>
          </a:xfrm>
        </p:spPr>
      </p:pic>
      <p:sp>
        <p:nvSpPr>
          <p:cNvPr id="5" name="TextBox 4">
            <a:extLst>
              <a:ext uri="{FF2B5EF4-FFF2-40B4-BE49-F238E27FC236}">
                <a16:creationId xmlns:a16="http://schemas.microsoft.com/office/drawing/2014/main" id="{4B211F10-8160-FE77-77C5-5D0ED5C5D803}"/>
              </a:ext>
            </a:extLst>
          </p:cNvPr>
          <p:cNvSpPr txBox="1"/>
          <p:nvPr/>
        </p:nvSpPr>
        <p:spPr>
          <a:xfrm>
            <a:off x="513568" y="294362"/>
            <a:ext cx="3178721" cy="807913"/>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GB" sz="2400" b="1" dirty="0">
                <a:solidFill>
                  <a:srgbClr val="FFFFFF"/>
                </a:solidFill>
                <a:ea typeface="Calibri"/>
                <a:cs typeface="Calibri"/>
              </a:rPr>
              <a:t>The NRENs as a Data-Sharing Community?</a:t>
            </a:r>
          </a:p>
        </p:txBody>
      </p:sp>
      <p:sp>
        <p:nvSpPr>
          <p:cNvPr id="6" name="TextBox 5">
            <a:extLst>
              <a:ext uri="{FF2B5EF4-FFF2-40B4-BE49-F238E27FC236}">
                <a16:creationId xmlns:a16="http://schemas.microsoft.com/office/drawing/2014/main" id="{58DBBF22-635F-7441-5B2E-9737991C54D7}"/>
              </a:ext>
            </a:extLst>
          </p:cNvPr>
          <p:cNvSpPr txBox="1"/>
          <p:nvPr/>
        </p:nvSpPr>
        <p:spPr>
          <a:xfrm>
            <a:off x="3640582" y="2847011"/>
            <a:ext cx="1185862" cy="946413"/>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GB" sz="3600" dirty="0">
                <a:solidFill>
                  <a:srgbClr val="FFC000"/>
                </a:solidFill>
                <a:ea typeface="Calibri"/>
                <a:cs typeface="Calibri"/>
              </a:rPr>
              <a:t>62K</a:t>
            </a:r>
            <a:r>
              <a:rPr lang="en-GB" sz="3600" dirty="0">
                <a:solidFill>
                  <a:srgbClr val="97DBFF"/>
                </a:solidFill>
                <a:ea typeface="Calibri"/>
                <a:cs typeface="Calibri"/>
              </a:rPr>
              <a:t> </a:t>
            </a:r>
            <a:br>
              <a:rPr lang="en-GB" sz="1013" dirty="0">
                <a:solidFill>
                  <a:srgbClr val="97DBFF"/>
                </a:solidFill>
                <a:ea typeface="Calibri"/>
                <a:cs typeface="Calibri"/>
              </a:rPr>
            </a:br>
            <a:r>
              <a:rPr lang="en-GB" sz="1050" dirty="0">
                <a:solidFill>
                  <a:schemeClr val="bg1"/>
                </a:solidFill>
                <a:ea typeface="Calibri"/>
                <a:cs typeface="Calibri"/>
              </a:rPr>
              <a:t>institutions</a:t>
            </a:r>
            <a:br>
              <a:rPr lang="en-GB" sz="1050" dirty="0">
                <a:ea typeface="Calibri"/>
                <a:cs typeface="Calibri"/>
              </a:rPr>
            </a:br>
            <a:r>
              <a:rPr lang="en-GB" sz="1050" dirty="0">
                <a:solidFill>
                  <a:schemeClr val="bg1"/>
                </a:solidFill>
                <a:ea typeface="Calibri"/>
                <a:cs typeface="Calibri"/>
              </a:rPr>
              <a:t>connected</a:t>
            </a:r>
            <a:endParaRPr lang="en-GB" sz="1050" dirty="0">
              <a:solidFill>
                <a:schemeClr val="bg1"/>
              </a:solidFill>
            </a:endParaRPr>
          </a:p>
        </p:txBody>
      </p:sp>
      <p:sp>
        <p:nvSpPr>
          <p:cNvPr id="7" name="TextBox 6">
            <a:extLst>
              <a:ext uri="{FF2B5EF4-FFF2-40B4-BE49-F238E27FC236}">
                <a16:creationId xmlns:a16="http://schemas.microsoft.com/office/drawing/2014/main" id="{60CBA0E2-A319-006E-FFE5-1D67199479CB}"/>
              </a:ext>
            </a:extLst>
          </p:cNvPr>
          <p:cNvSpPr txBox="1"/>
          <p:nvPr/>
        </p:nvSpPr>
        <p:spPr>
          <a:xfrm>
            <a:off x="3459835" y="555825"/>
            <a:ext cx="1298302" cy="923330"/>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GB" sz="4500" dirty="0">
                <a:solidFill>
                  <a:srgbClr val="FFC000"/>
                </a:solidFill>
                <a:latin typeface="Calibri"/>
              </a:rPr>
              <a:t>43</a:t>
            </a:r>
            <a:r>
              <a:rPr lang="en-GB" sz="1050" dirty="0">
                <a:latin typeface="Calibri"/>
                <a:ea typeface="Calibri"/>
                <a:cs typeface="Calibri"/>
              </a:rPr>
              <a:t>​</a:t>
            </a:r>
            <a:br>
              <a:rPr lang="en-GB" sz="1050" dirty="0">
                <a:latin typeface="Calibri"/>
                <a:ea typeface="Calibri"/>
                <a:cs typeface="Calibri"/>
              </a:rPr>
            </a:br>
            <a:r>
              <a:rPr lang="en-GB" sz="1050" dirty="0">
                <a:solidFill>
                  <a:srgbClr val="FFFFFF"/>
                </a:solidFill>
                <a:latin typeface="Calibri"/>
              </a:rPr>
              <a:t>NRENs</a:t>
            </a:r>
            <a:endParaRPr lang="en-GB" sz="1050" dirty="0"/>
          </a:p>
        </p:txBody>
      </p:sp>
      <p:sp>
        <p:nvSpPr>
          <p:cNvPr id="12" name="Oval 11">
            <a:extLst>
              <a:ext uri="{FF2B5EF4-FFF2-40B4-BE49-F238E27FC236}">
                <a16:creationId xmlns:a16="http://schemas.microsoft.com/office/drawing/2014/main" id="{6B0232FD-D04E-66CD-F13C-02FE52619085}"/>
              </a:ext>
            </a:extLst>
          </p:cNvPr>
          <p:cNvSpPr/>
          <p:nvPr/>
        </p:nvSpPr>
        <p:spPr>
          <a:xfrm>
            <a:off x="4027344" y="1654782"/>
            <a:ext cx="1469702" cy="1049737"/>
          </a:xfrm>
          <a:prstGeom prst="ellipse">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13" dirty="0"/>
          </a:p>
        </p:txBody>
      </p:sp>
      <p:sp>
        <p:nvSpPr>
          <p:cNvPr id="13" name="TextBox 12">
            <a:extLst>
              <a:ext uri="{FF2B5EF4-FFF2-40B4-BE49-F238E27FC236}">
                <a16:creationId xmlns:a16="http://schemas.microsoft.com/office/drawing/2014/main" id="{43D1F4B3-5636-70A8-263E-2225593397B8}"/>
              </a:ext>
            </a:extLst>
          </p:cNvPr>
          <p:cNvSpPr txBox="1"/>
          <p:nvPr/>
        </p:nvSpPr>
        <p:spPr>
          <a:xfrm>
            <a:off x="5678721" y="1657350"/>
            <a:ext cx="2057400" cy="115416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GB" sz="4500" dirty="0">
                <a:solidFill>
                  <a:srgbClr val="000000"/>
                </a:solidFill>
              </a:rPr>
              <a:t>3.3 EB </a:t>
            </a:r>
            <a:br>
              <a:rPr lang="en-GB" sz="4500" dirty="0">
                <a:solidFill>
                  <a:srgbClr val="000000"/>
                </a:solidFill>
              </a:rPr>
            </a:br>
            <a:r>
              <a:rPr lang="en-GB" sz="1500" dirty="0">
                <a:solidFill>
                  <a:srgbClr val="000000"/>
                </a:solidFill>
              </a:rPr>
              <a:t>transit data per year</a:t>
            </a:r>
            <a:br>
              <a:rPr lang="en-GB" sz="1050" dirty="0">
                <a:solidFill>
                  <a:srgbClr val="000000"/>
                </a:solidFill>
                <a:ea typeface="Calibri"/>
                <a:cs typeface="Calibri"/>
              </a:rPr>
            </a:br>
            <a:endParaRPr lang="en-GB" sz="1050" dirty="0">
              <a:solidFill>
                <a:srgbClr val="000000"/>
              </a:solidFill>
              <a:ea typeface="Calibri"/>
              <a:cs typeface="Calibri"/>
            </a:endParaRPr>
          </a:p>
        </p:txBody>
      </p:sp>
      <p:sp>
        <p:nvSpPr>
          <p:cNvPr id="14" name="TextBox 13">
            <a:extLst>
              <a:ext uri="{FF2B5EF4-FFF2-40B4-BE49-F238E27FC236}">
                <a16:creationId xmlns:a16="http://schemas.microsoft.com/office/drawing/2014/main" id="{6E60CDC7-A1B5-EA88-62B9-A12154124560}"/>
              </a:ext>
            </a:extLst>
          </p:cNvPr>
          <p:cNvSpPr txBox="1"/>
          <p:nvPr/>
        </p:nvSpPr>
        <p:spPr>
          <a:xfrm>
            <a:off x="5662892" y="1642377"/>
            <a:ext cx="2000250" cy="115416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GB" sz="4500" dirty="0">
                <a:solidFill>
                  <a:srgbClr val="FFC000"/>
                </a:solidFill>
              </a:rPr>
              <a:t>3.3 EB </a:t>
            </a:r>
            <a:br>
              <a:rPr lang="en-GB" sz="4500" dirty="0">
                <a:solidFill>
                  <a:srgbClr val="FFC000"/>
                </a:solidFill>
              </a:rPr>
            </a:br>
            <a:r>
              <a:rPr lang="en-GB" sz="1500" dirty="0">
                <a:solidFill>
                  <a:srgbClr val="FFC000"/>
                </a:solidFill>
              </a:rPr>
              <a:t>transit data per year</a:t>
            </a:r>
            <a:br>
              <a:rPr lang="en-GB" sz="1050" dirty="0">
                <a:solidFill>
                  <a:srgbClr val="FFC000"/>
                </a:solidFill>
                <a:ea typeface="Calibri"/>
                <a:cs typeface="Calibri"/>
              </a:rPr>
            </a:br>
            <a:endParaRPr lang="en-GB" sz="1050" dirty="0">
              <a:solidFill>
                <a:srgbClr val="FFC000"/>
              </a:solidFill>
              <a:ea typeface="Calibri"/>
              <a:cs typeface="Calibri"/>
            </a:endParaRPr>
          </a:p>
        </p:txBody>
      </p:sp>
      <p:sp>
        <p:nvSpPr>
          <p:cNvPr id="15" name="TextBox 14">
            <a:extLst>
              <a:ext uri="{FF2B5EF4-FFF2-40B4-BE49-F238E27FC236}">
                <a16:creationId xmlns:a16="http://schemas.microsoft.com/office/drawing/2014/main" id="{E952876C-C7A2-25AD-0A50-DB461938CDE2}"/>
              </a:ext>
            </a:extLst>
          </p:cNvPr>
          <p:cNvSpPr txBox="1"/>
          <p:nvPr/>
        </p:nvSpPr>
        <p:spPr>
          <a:xfrm>
            <a:off x="2369582" y="1774764"/>
            <a:ext cx="1543049" cy="923330"/>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r"/>
            <a:r>
              <a:rPr lang="en-GB" sz="4500" dirty="0">
                <a:solidFill>
                  <a:srgbClr val="FFC000"/>
                </a:solidFill>
                <a:latin typeface="Calibri"/>
              </a:rPr>
              <a:t>6K</a:t>
            </a:r>
            <a:r>
              <a:rPr lang="en-GB" sz="1050" dirty="0">
                <a:latin typeface="Calibri"/>
                <a:ea typeface="Calibri"/>
                <a:cs typeface="Calibri"/>
              </a:rPr>
              <a:t>​</a:t>
            </a:r>
            <a:br>
              <a:rPr lang="en-GB" sz="1050" dirty="0">
                <a:latin typeface="Calibri"/>
                <a:ea typeface="Calibri"/>
                <a:cs typeface="Calibri"/>
              </a:rPr>
            </a:br>
            <a:r>
              <a:rPr lang="en-GB" sz="1050" dirty="0">
                <a:solidFill>
                  <a:srgbClr val="FFFFFF"/>
                </a:solidFill>
                <a:latin typeface="Calibri"/>
              </a:rPr>
              <a:t>NRENs Staff</a:t>
            </a:r>
            <a:endParaRPr lang="en-GB" sz="1050" dirty="0">
              <a:solidFill>
                <a:srgbClr val="000000"/>
              </a:solidFill>
              <a:ea typeface="Calibri"/>
              <a:cs typeface="Calibri"/>
            </a:endParaRPr>
          </a:p>
        </p:txBody>
      </p:sp>
      <p:sp>
        <p:nvSpPr>
          <p:cNvPr id="16" name="TextBox 15">
            <a:extLst>
              <a:ext uri="{FF2B5EF4-FFF2-40B4-BE49-F238E27FC236}">
                <a16:creationId xmlns:a16="http://schemas.microsoft.com/office/drawing/2014/main" id="{E1A9A1B3-A0A9-886F-C3B6-412E32BF5079}"/>
              </a:ext>
            </a:extLst>
          </p:cNvPr>
          <p:cNvSpPr txBox="1"/>
          <p:nvPr/>
        </p:nvSpPr>
        <p:spPr>
          <a:xfrm>
            <a:off x="596519" y="1288478"/>
            <a:ext cx="2266819" cy="30008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GB" sz="1500" dirty="0">
                <a:solidFill>
                  <a:srgbClr val="FFFFFF"/>
                </a:solidFill>
                <a:ea typeface="Calibri"/>
                <a:cs typeface="Calibri"/>
              </a:rPr>
              <a:t>...we are a BIG community. </a:t>
            </a:r>
            <a:endParaRPr lang="en-GB" sz="1500" dirty="0">
              <a:solidFill>
                <a:srgbClr val="FFC000"/>
              </a:solidFill>
              <a:ea typeface="Calibri"/>
              <a:cs typeface="Calibri"/>
            </a:endParaRPr>
          </a:p>
        </p:txBody>
      </p:sp>
      <p:sp>
        <p:nvSpPr>
          <p:cNvPr id="17" name="TextBox 16">
            <a:extLst>
              <a:ext uri="{FF2B5EF4-FFF2-40B4-BE49-F238E27FC236}">
                <a16:creationId xmlns:a16="http://schemas.microsoft.com/office/drawing/2014/main" id="{5D9CC346-50DD-7322-2CCB-189F92EFC2C6}"/>
              </a:ext>
            </a:extLst>
          </p:cNvPr>
          <p:cNvSpPr txBox="1"/>
          <p:nvPr/>
        </p:nvSpPr>
        <p:spPr>
          <a:xfrm>
            <a:off x="4978616" y="555824"/>
            <a:ext cx="1298302" cy="900246"/>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GB" sz="3300" dirty="0">
                <a:solidFill>
                  <a:srgbClr val="FFC000"/>
                </a:solidFill>
                <a:latin typeface="Calibri"/>
              </a:rPr>
              <a:t>+</a:t>
            </a:r>
            <a:r>
              <a:rPr lang="en-GB" sz="3300" dirty="0">
                <a:solidFill>
                  <a:srgbClr val="FFC000"/>
                </a:solidFill>
                <a:latin typeface="Calibri"/>
                <a:ea typeface="Calibri"/>
                <a:cs typeface="Calibri"/>
              </a:rPr>
              <a:t> 62</a:t>
            </a:r>
            <a:r>
              <a:rPr lang="en-GB" sz="1050" dirty="0">
                <a:latin typeface="Calibri"/>
                <a:ea typeface="Calibri"/>
                <a:cs typeface="Calibri"/>
              </a:rPr>
              <a:t>​</a:t>
            </a:r>
            <a:br>
              <a:rPr lang="en-GB" sz="1050" dirty="0">
                <a:latin typeface="Calibri"/>
                <a:ea typeface="Calibri"/>
                <a:cs typeface="Calibri"/>
              </a:rPr>
            </a:br>
            <a:r>
              <a:rPr lang="en-GB" sz="1050" dirty="0">
                <a:solidFill>
                  <a:srgbClr val="FFFFFF"/>
                </a:solidFill>
                <a:latin typeface="Calibri"/>
              </a:rPr>
              <a:t>countries</a:t>
            </a:r>
            <a:r>
              <a:rPr lang="en-GB" sz="1050" dirty="0">
                <a:solidFill>
                  <a:srgbClr val="FFFFFF"/>
                </a:solidFill>
                <a:latin typeface="Calibri"/>
                <a:ea typeface="Calibri"/>
                <a:cs typeface="Calibri"/>
              </a:rPr>
              <a:t> outside GÉANT membership</a:t>
            </a:r>
            <a:endParaRPr lang="en-GB" sz="1050" dirty="0">
              <a:solidFill>
                <a:srgbClr val="000000"/>
              </a:solidFill>
              <a:ea typeface="Calibri"/>
              <a:cs typeface="Calibri"/>
            </a:endParaRPr>
          </a:p>
        </p:txBody>
      </p:sp>
      <p:sp>
        <p:nvSpPr>
          <p:cNvPr id="8" name="TextBox 7">
            <a:extLst>
              <a:ext uri="{FF2B5EF4-FFF2-40B4-BE49-F238E27FC236}">
                <a16:creationId xmlns:a16="http://schemas.microsoft.com/office/drawing/2014/main" id="{5826F1BC-E458-F13A-8521-32377C909464}"/>
              </a:ext>
            </a:extLst>
          </p:cNvPr>
          <p:cNvSpPr txBox="1"/>
          <p:nvPr/>
        </p:nvSpPr>
        <p:spPr>
          <a:xfrm>
            <a:off x="5424488" y="2808473"/>
            <a:ext cx="2057400" cy="986873"/>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GB" sz="4050" dirty="0">
                <a:solidFill>
                  <a:srgbClr val="000000"/>
                </a:solidFill>
              </a:rPr>
              <a:t>9.1 PB </a:t>
            </a:r>
            <a:br>
              <a:rPr lang="en-GB" sz="4050" dirty="0">
                <a:solidFill>
                  <a:srgbClr val="000000"/>
                </a:solidFill>
              </a:rPr>
            </a:br>
            <a:r>
              <a:rPr lang="en-GB" sz="1013" dirty="0">
                <a:solidFill>
                  <a:srgbClr val="000000"/>
                </a:solidFill>
              </a:rPr>
              <a:t>transit data per day</a:t>
            </a:r>
            <a:br>
              <a:rPr lang="en-GB" sz="900" dirty="0">
                <a:solidFill>
                  <a:srgbClr val="000000"/>
                </a:solidFill>
                <a:ea typeface="Calibri"/>
                <a:cs typeface="Calibri"/>
              </a:rPr>
            </a:br>
            <a:endParaRPr lang="en-GB" sz="900" dirty="0">
              <a:solidFill>
                <a:srgbClr val="000000"/>
              </a:solidFill>
              <a:ea typeface="Calibri"/>
              <a:cs typeface="Calibri"/>
            </a:endParaRPr>
          </a:p>
        </p:txBody>
      </p:sp>
      <p:sp>
        <p:nvSpPr>
          <p:cNvPr id="9" name="TextBox 8">
            <a:extLst>
              <a:ext uri="{FF2B5EF4-FFF2-40B4-BE49-F238E27FC236}">
                <a16:creationId xmlns:a16="http://schemas.microsoft.com/office/drawing/2014/main" id="{5007495B-4273-A889-A9DA-2AB85879B6C0}"/>
              </a:ext>
            </a:extLst>
          </p:cNvPr>
          <p:cNvSpPr txBox="1"/>
          <p:nvPr/>
        </p:nvSpPr>
        <p:spPr>
          <a:xfrm>
            <a:off x="5403057" y="2786357"/>
            <a:ext cx="1978819" cy="986873"/>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GB" sz="4050" dirty="0">
                <a:solidFill>
                  <a:srgbClr val="FFC000"/>
                </a:solidFill>
              </a:rPr>
              <a:t>9.1 PB </a:t>
            </a:r>
            <a:br>
              <a:rPr lang="en-GB" sz="4050" dirty="0">
                <a:solidFill>
                  <a:srgbClr val="FFC000"/>
                </a:solidFill>
              </a:rPr>
            </a:br>
            <a:r>
              <a:rPr lang="en-GB" sz="1013" dirty="0">
                <a:solidFill>
                  <a:srgbClr val="FFC000"/>
                </a:solidFill>
              </a:rPr>
              <a:t>transit data per day</a:t>
            </a:r>
            <a:br>
              <a:rPr lang="en-GB" sz="900" dirty="0">
                <a:solidFill>
                  <a:srgbClr val="FFC000"/>
                </a:solidFill>
                <a:ea typeface="Calibri"/>
                <a:cs typeface="Calibri"/>
              </a:rPr>
            </a:br>
            <a:endParaRPr lang="en-GB" sz="900" dirty="0">
              <a:solidFill>
                <a:srgbClr val="FFC000"/>
              </a:solidFill>
              <a:ea typeface="Calibri"/>
              <a:cs typeface="Calibri"/>
            </a:endParaRPr>
          </a:p>
        </p:txBody>
      </p:sp>
      <p:sp>
        <p:nvSpPr>
          <p:cNvPr id="11" name="TextBox 10">
            <a:extLst>
              <a:ext uri="{FF2B5EF4-FFF2-40B4-BE49-F238E27FC236}">
                <a16:creationId xmlns:a16="http://schemas.microsoft.com/office/drawing/2014/main" id="{557E0AD1-74F3-11F4-FF55-E6B8CE63F11D}"/>
              </a:ext>
            </a:extLst>
          </p:cNvPr>
          <p:cNvSpPr txBox="1"/>
          <p:nvPr/>
        </p:nvSpPr>
        <p:spPr>
          <a:xfrm>
            <a:off x="5424488" y="3855068"/>
            <a:ext cx="3598194" cy="99257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GB" sz="1500" dirty="0">
                <a:solidFill>
                  <a:schemeClr val="bg1"/>
                </a:solidFill>
              </a:rPr>
              <a:t>How are we dealing with our data? </a:t>
            </a:r>
            <a:br>
              <a:rPr lang="en-GB" sz="1500" dirty="0">
                <a:solidFill>
                  <a:schemeClr val="bg1"/>
                </a:solidFill>
              </a:rPr>
            </a:br>
            <a:r>
              <a:rPr lang="en-GB" sz="1500">
                <a:solidFill>
                  <a:schemeClr val="bg1"/>
                </a:solidFill>
              </a:rPr>
              <a:t>Are we collecting data? </a:t>
            </a:r>
            <a:br>
              <a:rPr lang="en-GB" sz="1500" dirty="0">
                <a:solidFill>
                  <a:schemeClr val="bg1"/>
                </a:solidFill>
              </a:rPr>
            </a:br>
            <a:r>
              <a:rPr lang="en-GB" sz="1500">
                <a:solidFill>
                  <a:schemeClr val="bg1"/>
                </a:solidFill>
              </a:rPr>
              <a:t>What kind of data do we have?</a:t>
            </a:r>
            <a:br>
              <a:rPr lang="en-GB" sz="1500" dirty="0">
                <a:solidFill>
                  <a:schemeClr val="bg1"/>
                </a:solidFill>
              </a:rPr>
            </a:br>
            <a:r>
              <a:rPr lang="en-GB" sz="1500">
                <a:solidFill>
                  <a:schemeClr val="bg1"/>
                </a:solidFill>
              </a:rPr>
              <a:t>And are we sharing it?</a:t>
            </a:r>
            <a:r>
              <a:rPr lang="en-GB" sz="1500" dirty="0">
                <a:solidFill>
                  <a:schemeClr val="bg1"/>
                </a:solidFill>
                <a:ea typeface="Calibri"/>
                <a:cs typeface="Calibri"/>
              </a:rPr>
              <a:t>​</a:t>
            </a:r>
            <a:endParaRPr lang="en-GB" sz="1013" dirty="0">
              <a:solidFill>
                <a:schemeClr val="bg1"/>
              </a:solidFill>
              <a:ea typeface="Calibri" panose="020F0502020204030204"/>
              <a:cs typeface="Calibri" panose="020F0502020204030204"/>
            </a:endParaRPr>
          </a:p>
        </p:txBody>
      </p:sp>
    </p:spTree>
    <p:extLst>
      <p:ext uri="{BB962C8B-B14F-4D97-AF65-F5344CB8AC3E}">
        <p14:creationId xmlns:p14="http://schemas.microsoft.com/office/powerpoint/2010/main" val="309775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CC0448-66EB-E7F7-28A7-CFFC46FA22E5}"/>
              </a:ext>
            </a:extLst>
          </p:cNvPr>
          <p:cNvSpPr>
            <a:spLocks noGrp="1"/>
          </p:cNvSpPr>
          <p:nvPr>
            <p:ph idx="1"/>
          </p:nvPr>
        </p:nvSpPr>
        <p:spPr/>
        <p:txBody>
          <a:bodyPr/>
          <a:lstStyle/>
          <a:p>
            <a:r>
              <a:rPr lang="en-GB" dirty="0"/>
              <a:t>Introduction into the Session </a:t>
            </a:r>
          </a:p>
          <a:p>
            <a:r>
              <a:rPr lang="en-GB" dirty="0"/>
              <a:t>Rapid-Fire Introduction for each panellist</a:t>
            </a:r>
          </a:p>
          <a:p>
            <a:pPr lvl="1"/>
            <a:r>
              <a:rPr lang="en-GB" dirty="0"/>
              <a:t>CESNET’s Network Datasets</a:t>
            </a:r>
          </a:p>
          <a:p>
            <a:pPr lvl="1"/>
            <a:r>
              <a:rPr lang="en-GB" dirty="0"/>
              <a:t>ROBIN service</a:t>
            </a:r>
          </a:p>
          <a:p>
            <a:pPr lvl="1"/>
            <a:r>
              <a:rPr lang="en-GB" dirty="0" err="1"/>
              <a:t>MetrANOVA</a:t>
            </a:r>
            <a:endParaRPr lang="en-GB" dirty="0"/>
          </a:p>
          <a:p>
            <a:pPr lvl="1"/>
            <a:r>
              <a:rPr lang="en-GB" dirty="0"/>
              <a:t>Fibre-Sensing Data</a:t>
            </a:r>
          </a:p>
          <a:p>
            <a:pPr lvl="1"/>
            <a:r>
              <a:rPr lang="en-GB" dirty="0"/>
              <a:t>GÉANT Fair Data Portal</a:t>
            </a:r>
          </a:p>
          <a:p>
            <a:r>
              <a:rPr lang="en-GB" dirty="0"/>
              <a:t>Questions to the panellists</a:t>
            </a:r>
          </a:p>
          <a:p>
            <a:r>
              <a:rPr lang="en-GB" dirty="0"/>
              <a:t>Audience Discussion</a:t>
            </a:r>
          </a:p>
        </p:txBody>
      </p:sp>
      <p:sp>
        <p:nvSpPr>
          <p:cNvPr id="3" name="Slide Number Placeholder 2">
            <a:extLst>
              <a:ext uri="{FF2B5EF4-FFF2-40B4-BE49-F238E27FC236}">
                <a16:creationId xmlns:a16="http://schemas.microsoft.com/office/drawing/2014/main" id="{D5E95508-375D-59B2-1064-AC111EA3DE34}"/>
              </a:ext>
            </a:extLst>
          </p:cNvPr>
          <p:cNvSpPr>
            <a:spLocks noGrp="1"/>
          </p:cNvSpPr>
          <p:nvPr>
            <p:ph type="sldNum" sz="quarter" idx="4"/>
          </p:nvPr>
        </p:nvSpPr>
        <p:spPr/>
        <p:txBody>
          <a:bodyPr/>
          <a:lstStyle/>
          <a:p>
            <a:fld id="{9E7CA0F2-EE66-4F60-8C00-E0BE38E7AEC5}" type="slidenum">
              <a:rPr lang="en-GB" smtClean="0"/>
              <a:pPr/>
              <a:t>3</a:t>
            </a:fld>
            <a:endParaRPr lang="en-GB" dirty="0"/>
          </a:p>
        </p:txBody>
      </p:sp>
      <p:sp>
        <p:nvSpPr>
          <p:cNvPr id="4" name="Title 3">
            <a:extLst>
              <a:ext uri="{FF2B5EF4-FFF2-40B4-BE49-F238E27FC236}">
                <a16:creationId xmlns:a16="http://schemas.microsoft.com/office/drawing/2014/main" id="{4C4389D2-6F92-B222-A892-0E5E7447CE82}"/>
              </a:ext>
            </a:extLst>
          </p:cNvPr>
          <p:cNvSpPr>
            <a:spLocks noGrp="1"/>
          </p:cNvSpPr>
          <p:nvPr>
            <p:ph type="title"/>
          </p:nvPr>
        </p:nvSpPr>
        <p:spPr>
          <a:xfrm>
            <a:off x="350201" y="268591"/>
            <a:ext cx="8439238" cy="695826"/>
          </a:xfrm>
        </p:spPr>
        <p:txBody>
          <a:bodyPr>
            <a:normAutofit/>
          </a:bodyPr>
          <a:lstStyle/>
          <a:p>
            <a:r>
              <a:rPr lang="en-GB" sz="2400" dirty="0"/>
              <a:t>Session Flow</a:t>
            </a:r>
          </a:p>
        </p:txBody>
      </p:sp>
      <p:pic>
        <p:nvPicPr>
          <p:cNvPr id="5" name="Picture 4" descr="logo, company name">
            <a:extLst>
              <a:ext uri="{FF2B5EF4-FFF2-40B4-BE49-F238E27FC236}">
                <a16:creationId xmlns:a16="http://schemas.microsoft.com/office/drawing/2014/main" id="{FEFF3B7B-5956-30F5-C4EE-BA3E51B011AB}"/>
              </a:ext>
            </a:extLst>
          </p:cNvPr>
          <p:cNvPicPr>
            <a:picLocks noChangeAspect="1"/>
          </p:cNvPicPr>
          <p:nvPr/>
        </p:nvPicPr>
        <p:blipFill>
          <a:blip r:embed="rId3"/>
          <a:stretch>
            <a:fillRect/>
          </a:stretch>
        </p:blipFill>
        <p:spPr>
          <a:xfrm>
            <a:off x="5506093" y="268507"/>
            <a:ext cx="2979166" cy="4000663"/>
          </a:xfrm>
          <a:prstGeom prst="rect">
            <a:avLst/>
          </a:prstGeom>
        </p:spPr>
      </p:pic>
    </p:spTree>
    <p:extLst>
      <p:ext uri="{BB962C8B-B14F-4D97-AF65-F5344CB8AC3E}">
        <p14:creationId xmlns:p14="http://schemas.microsoft.com/office/powerpoint/2010/main" val="2961932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EB4716-7CC5-5BEC-18F8-A4F3C8BD284C}"/>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003F930-A97B-C8D0-9ADD-17E312C31B5C}"/>
              </a:ext>
            </a:extLst>
          </p:cNvPr>
          <p:cNvSpPr>
            <a:spLocks noGrp="1"/>
          </p:cNvSpPr>
          <p:nvPr>
            <p:ph idx="1"/>
          </p:nvPr>
        </p:nvSpPr>
        <p:spPr>
          <a:xfrm>
            <a:off x="350201" y="964417"/>
            <a:ext cx="4130359" cy="3643147"/>
          </a:xfrm>
        </p:spPr>
        <p:txBody>
          <a:bodyPr vert="horz" lIns="91440" tIns="45720" rIns="91440" bIns="45720" rtlCol="0" anchor="t">
            <a:normAutofit lnSpcReduction="10000"/>
          </a:bodyPr>
          <a:lstStyle/>
          <a:p>
            <a:r>
              <a:rPr lang="en-GB" sz="1600">
                <a:ea typeface="+mn-lt"/>
                <a:cs typeface="+mn-lt"/>
              </a:rPr>
              <a:t>Comprehensive ISP-scale datasets from the CESNET3 academic backbone network.</a:t>
            </a:r>
            <a:endParaRPr lang="en-US"/>
          </a:p>
          <a:p>
            <a:r>
              <a:rPr lang="en-GB" sz="1600">
                <a:ea typeface="+mn-lt"/>
                <a:cs typeface="+mn-lt"/>
              </a:rPr>
              <a:t>How?</a:t>
            </a:r>
          </a:p>
          <a:p>
            <a:pPr lvl="1"/>
            <a:r>
              <a:rPr lang="en-GB" sz="1400" dirty="0" err="1">
                <a:ea typeface="+mn-lt"/>
                <a:cs typeface="+mn-lt"/>
              </a:rPr>
              <a:t>Ipfixprobe</a:t>
            </a:r>
            <a:r>
              <a:rPr lang="en-GB" sz="1400" dirty="0">
                <a:ea typeface="+mn-lt"/>
                <a:cs typeface="+mn-lt"/>
              </a:rPr>
              <a:t> flow exporter</a:t>
            </a:r>
            <a:endParaRPr lang="en-GB" dirty="0">
              <a:ea typeface="+mn-lt"/>
              <a:cs typeface="+mn-lt"/>
            </a:endParaRPr>
          </a:p>
          <a:p>
            <a:pPr lvl="1"/>
            <a:r>
              <a:rPr lang="en-GB" sz="1400">
                <a:ea typeface="+mn-lt"/>
                <a:cs typeface="+mn-lt"/>
              </a:rPr>
              <a:t>Ipfixcol2 flow collector</a:t>
            </a:r>
            <a:endParaRPr lang="en-GB" sz="1400" dirty="0">
              <a:ea typeface="+mn-lt"/>
              <a:cs typeface="+mn-lt"/>
            </a:endParaRPr>
          </a:p>
          <a:p>
            <a:pPr lvl="1"/>
            <a:r>
              <a:rPr lang="en-GB" sz="1400">
                <a:ea typeface="+mn-lt"/>
                <a:cs typeface="+mn-lt"/>
              </a:rPr>
              <a:t>Custom data processing pipelines</a:t>
            </a:r>
            <a:endParaRPr lang="en-GB" sz="1400" dirty="0">
              <a:ea typeface="+mn-lt"/>
              <a:cs typeface="+mn-lt"/>
            </a:endParaRPr>
          </a:p>
          <a:p>
            <a:pPr lvl="1"/>
            <a:r>
              <a:rPr lang="en-GB" sz="1400">
                <a:ea typeface="+mn-lt"/>
                <a:cs typeface="+mn-lt"/>
              </a:rPr>
              <a:t>Custom Python libraries for data provision and processing</a:t>
            </a:r>
            <a:endParaRPr lang="en-GB" sz="1400" dirty="0">
              <a:ea typeface="+mn-lt"/>
              <a:cs typeface="+mn-lt"/>
            </a:endParaRPr>
          </a:p>
          <a:p>
            <a:r>
              <a:rPr lang="en-GB" sz="1600">
                <a:ea typeface="+mn-lt"/>
                <a:cs typeface="+mn-lt"/>
              </a:rPr>
              <a:t>Open datasets for:</a:t>
            </a:r>
            <a:endParaRPr lang="en-GB" sz="1600" dirty="0">
              <a:ea typeface="+mn-lt"/>
              <a:cs typeface="+mn-lt"/>
            </a:endParaRPr>
          </a:p>
          <a:p>
            <a:pPr lvl="1"/>
            <a:r>
              <a:rPr lang="en-GB" sz="1400">
                <a:ea typeface="+mn-lt"/>
                <a:cs typeface="+mn-lt"/>
              </a:rPr>
              <a:t>TLS/QUIC classification</a:t>
            </a:r>
            <a:endParaRPr lang="en-GB" sz="1400" dirty="0">
              <a:ea typeface="+mn-lt"/>
              <a:cs typeface="+mn-lt"/>
            </a:endParaRPr>
          </a:p>
          <a:p>
            <a:pPr lvl="1"/>
            <a:r>
              <a:rPr lang="en-GB" sz="1400">
                <a:ea typeface="+mn-lt"/>
                <a:cs typeface="+mn-lt"/>
              </a:rPr>
              <a:t>Traffic forecasting</a:t>
            </a:r>
            <a:endParaRPr lang="en-GB" sz="1400" dirty="0">
              <a:ea typeface="+mn-lt"/>
              <a:cs typeface="+mn-lt"/>
            </a:endParaRPr>
          </a:p>
          <a:p>
            <a:pPr lvl="1"/>
            <a:r>
              <a:rPr lang="en-GB" sz="1400">
                <a:ea typeface="+mn-lt"/>
                <a:cs typeface="+mn-lt"/>
              </a:rPr>
              <a:t>Threat detection</a:t>
            </a:r>
          </a:p>
          <a:p>
            <a:pPr lvl="1"/>
            <a:r>
              <a:rPr lang="en-GB" sz="1400">
                <a:ea typeface="+mn-lt"/>
                <a:cs typeface="+mn-lt"/>
              </a:rPr>
              <a:t>Anomaly</a:t>
            </a:r>
            <a:r>
              <a:rPr lang="en-GB" sz="1400" dirty="0">
                <a:ea typeface="+mn-lt"/>
                <a:cs typeface="+mn-lt"/>
              </a:rPr>
              <a:t> Detection</a:t>
            </a:r>
            <a:endParaRPr lang="en-GB"/>
          </a:p>
          <a:p>
            <a:r>
              <a:rPr lang="en-GB" sz="1600">
                <a:ea typeface="+mn-lt"/>
                <a:cs typeface="+mn-lt"/>
              </a:rPr>
              <a:t>Collaboration with Czech </a:t>
            </a:r>
            <a:br>
              <a:rPr lang="en-GB" sz="1600" dirty="0">
                <a:ea typeface="+mn-lt"/>
                <a:cs typeface="+mn-lt"/>
              </a:rPr>
            </a:br>
            <a:r>
              <a:rPr lang="en-GB" sz="1600">
                <a:ea typeface="+mn-lt"/>
                <a:cs typeface="+mn-lt"/>
              </a:rPr>
              <a:t>Technical University in Prague</a:t>
            </a:r>
            <a:endParaRPr lang="en-GB" sz="1600">
              <a:ea typeface="Calibri"/>
              <a:cs typeface="Calibri"/>
            </a:endParaRPr>
          </a:p>
        </p:txBody>
      </p:sp>
      <p:sp>
        <p:nvSpPr>
          <p:cNvPr id="3" name="Slide Number Placeholder 2">
            <a:extLst>
              <a:ext uri="{FF2B5EF4-FFF2-40B4-BE49-F238E27FC236}">
                <a16:creationId xmlns:a16="http://schemas.microsoft.com/office/drawing/2014/main" id="{78CF3681-3E84-925D-7EB1-D9AF84F0AC58}"/>
              </a:ext>
            </a:extLst>
          </p:cNvPr>
          <p:cNvSpPr>
            <a:spLocks noGrp="1"/>
          </p:cNvSpPr>
          <p:nvPr>
            <p:ph type="sldNum" sz="quarter" idx="4"/>
          </p:nvPr>
        </p:nvSpPr>
        <p:spPr/>
        <p:txBody>
          <a:bodyPr/>
          <a:lstStyle/>
          <a:p>
            <a:fld id="{9E7CA0F2-EE66-4F60-8C00-E0BE38E7AEC5}" type="slidenum">
              <a:rPr lang="en-GB" smtClean="0"/>
              <a:pPr/>
              <a:t>4</a:t>
            </a:fld>
            <a:endParaRPr lang="en-GB" dirty="0"/>
          </a:p>
        </p:txBody>
      </p:sp>
      <p:sp>
        <p:nvSpPr>
          <p:cNvPr id="8" name="Content Placeholder 1">
            <a:extLst>
              <a:ext uri="{FF2B5EF4-FFF2-40B4-BE49-F238E27FC236}">
                <a16:creationId xmlns:a16="http://schemas.microsoft.com/office/drawing/2014/main" id="{98A641D7-AC34-8E77-0EF4-FB97354F5F77}"/>
              </a:ext>
            </a:extLst>
          </p:cNvPr>
          <p:cNvSpPr txBox="1">
            <a:spLocks/>
          </p:cNvSpPr>
          <p:nvPr/>
        </p:nvSpPr>
        <p:spPr>
          <a:xfrm>
            <a:off x="4788132" y="858001"/>
            <a:ext cx="4005670" cy="862519"/>
          </a:xfrm>
          <a:prstGeom prst="rect">
            <a:avLst/>
          </a:prstGeom>
          <a:noFill/>
          <a:ln w="38100">
            <a:solidFill>
              <a:srgbClr val="42AF8E"/>
            </a:solidFill>
          </a:ln>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rgbClr val="1C2C4F"/>
                </a:solidFill>
                <a:latin typeface="+mn-lt"/>
                <a:ea typeface="Verdana" panose="020B060403050404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rgbClr val="1C2C4F"/>
                </a:solidFill>
                <a:latin typeface="+mn-lt"/>
                <a:ea typeface="Verdana" panose="020B0604030504040204" pitchFamily="34" charset="0"/>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rgbClr val="1C2C4F"/>
                </a:solidFill>
                <a:latin typeface="+mn-lt"/>
                <a:ea typeface="Verdana" panose="020B0604030504040204" pitchFamily="34" charset="0"/>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rgbClr val="1C2C4F"/>
                </a:solidFill>
                <a:latin typeface="+mn-lt"/>
                <a:ea typeface="Verdana" panose="020B0604030504040204" pitchFamily="34" charset="0"/>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rgbClr val="1C2C4F"/>
                </a:solidFill>
                <a:latin typeface="+mn-lt"/>
                <a:ea typeface="Verdana" panose="020B0604030504040204" pitchFamily="34"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1600" b="1" dirty="0">
                <a:solidFill>
                  <a:srgbClr val="42AF8E"/>
                </a:solidFill>
              </a:rPr>
              <a:t>What is future of the initiative?</a:t>
            </a:r>
          </a:p>
          <a:p>
            <a:pPr marL="0" indent="0">
              <a:buNone/>
            </a:pPr>
            <a:r>
              <a:rPr lang="en-GB" sz="1600">
                <a:ea typeface="Verdana"/>
                <a:cs typeface="Arial"/>
              </a:rPr>
              <a:t>Focus</a:t>
            </a:r>
            <a:r>
              <a:rPr lang="en-GB" sz="1600" dirty="0">
                <a:ea typeface="Verdana"/>
                <a:cs typeface="Arial"/>
              </a:rPr>
              <a:t> more on threat and anomaly detection </a:t>
            </a:r>
            <a:r>
              <a:rPr lang="en-GB" sz="1600">
                <a:ea typeface="Verdana"/>
                <a:cs typeface="Arial"/>
              </a:rPr>
              <a:t>datasets.</a:t>
            </a:r>
            <a:endParaRPr lang="en-GB" sz="1600" dirty="0"/>
          </a:p>
        </p:txBody>
      </p:sp>
      <p:sp>
        <p:nvSpPr>
          <p:cNvPr id="9" name="Content Placeholder 1">
            <a:extLst>
              <a:ext uri="{FF2B5EF4-FFF2-40B4-BE49-F238E27FC236}">
                <a16:creationId xmlns:a16="http://schemas.microsoft.com/office/drawing/2014/main" id="{2EDAACE6-9E69-F56D-B51D-9CCA147BE98E}"/>
              </a:ext>
            </a:extLst>
          </p:cNvPr>
          <p:cNvSpPr txBox="1">
            <a:spLocks/>
          </p:cNvSpPr>
          <p:nvPr/>
        </p:nvSpPr>
        <p:spPr>
          <a:xfrm>
            <a:off x="4788132" y="1885140"/>
            <a:ext cx="4005670" cy="1065793"/>
          </a:xfrm>
          <a:prstGeom prst="rect">
            <a:avLst/>
          </a:prstGeom>
          <a:noFill/>
          <a:ln w="38100">
            <a:solidFill>
              <a:srgbClr val="8DB8D9"/>
            </a:solidFill>
          </a:ln>
        </p:spPr>
        <p:txBody>
          <a:bodyPr vert="horz" lIns="91440" tIns="45720" rIns="91440" bIns="45720" rtlCol="0" anchor="t">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rgbClr val="1C2C4F"/>
                </a:solidFill>
                <a:latin typeface="+mn-lt"/>
                <a:ea typeface="Verdana" panose="020B060403050404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rgbClr val="1C2C4F"/>
                </a:solidFill>
                <a:latin typeface="+mn-lt"/>
                <a:ea typeface="Verdana" panose="020B0604030504040204" pitchFamily="34" charset="0"/>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rgbClr val="1C2C4F"/>
                </a:solidFill>
                <a:latin typeface="+mn-lt"/>
                <a:ea typeface="Verdana" panose="020B0604030504040204" pitchFamily="34" charset="0"/>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rgbClr val="1C2C4F"/>
                </a:solidFill>
                <a:latin typeface="+mn-lt"/>
                <a:ea typeface="Verdana" panose="020B0604030504040204" pitchFamily="34" charset="0"/>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rgbClr val="1C2C4F"/>
                </a:solidFill>
                <a:latin typeface="+mn-lt"/>
                <a:ea typeface="Verdana" panose="020B0604030504040204" pitchFamily="34"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1600" b="1" dirty="0">
                <a:solidFill>
                  <a:srgbClr val="8DB8D9"/>
                </a:solidFill>
              </a:rPr>
              <a:t>Collaboration with NRENs?</a:t>
            </a:r>
          </a:p>
          <a:p>
            <a:pPr marL="0" indent="0">
              <a:buNone/>
            </a:pPr>
            <a:r>
              <a:rPr lang="en-GB" sz="1600" dirty="0">
                <a:ea typeface="+mn-lt"/>
                <a:cs typeface="+mn-lt"/>
              </a:rPr>
              <a:t>Expanding data collection across multiple NRENs to evaluate the cross-network transferability </a:t>
            </a:r>
            <a:r>
              <a:rPr lang="en-GB" sz="1600">
                <a:ea typeface="+mn-lt"/>
                <a:cs typeface="+mn-lt"/>
              </a:rPr>
              <a:t>of ML models.</a:t>
            </a:r>
            <a:endParaRPr lang="en-GB"/>
          </a:p>
        </p:txBody>
      </p:sp>
      <p:sp>
        <p:nvSpPr>
          <p:cNvPr id="11" name="TextBox 10">
            <a:extLst>
              <a:ext uri="{FF2B5EF4-FFF2-40B4-BE49-F238E27FC236}">
                <a16:creationId xmlns:a16="http://schemas.microsoft.com/office/drawing/2014/main" id="{CAB4B4CC-1E87-9C1C-4653-41D4C092F513}"/>
              </a:ext>
            </a:extLst>
          </p:cNvPr>
          <p:cNvSpPr txBox="1"/>
          <p:nvPr/>
        </p:nvSpPr>
        <p:spPr>
          <a:xfrm>
            <a:off x="7708438" y="4155802"/>
            <a:ext cx="1288010" cy="215444"/>
          </a:xfrm>
          <a:prstGeom prst="rect">
            <a:avLst/>
          </a:prstGeom>
          <a:noFill/>
        </p:spPr>
        <p:txBody>
          <a:bodyPr wrap="square">
            <a:spAutoFit/>
          </a:bodyPr>
          <a:lstStyle/>
          <a:p>
            <a:r>
              <a:rPr lang="en-GB" sz="800" dirty="0"/>
              <a:t>For more information</a:t>
            </a:r>
          </a:p>
        </p:txBody>
      </p:sp>
      <p:sp>
        <p:nvSpPr>
          <p:cNvPr id="16" name="Title 3">
            <a:extLst>
              <a:ext uri="{FF2B5EF4-FFF2-40B4-BE49-F238E27FC236}">
                <a16:creationId xmlns:a16="http://schemas.microsoft.com/office/drawing/2014/main" id="{826C5486-A298-920A-ECC9-1031FA48DA94}"/>
              </a:ext>
            </a:extLst>
          </p:cNvPr>
          <p:cNvSpPr>
            <a:spLocks noGrp="1"/>
          </p:cNvSpPr>
          <p:nvPr>
            <p:ph type="title"/>
          </p:nvPr>
        </p:nvSpPr>
        <p:spPr>
          <a:xfrm>
            <a:off x="350201" y="131562"/>
            <a:ext cx="8439238" cy="695826"/>
          </a:xfrm>
        </p:spPr>
        <p:txBody>
          <a:bodyPr>
            <a:normAutofit/>
          </a:bodyPr>
          <a:lstStyle/>
          <a:p>
            <a:r>
              <a:rPr lang="en-GB" sz="2400">
                <a:ea typeface="Verdana"/>
                <a:cs typeface="Arial"/>
              </a:rPr>
              <a:t>CESNET's Network Datasets</a:t>
            </a:r>
            <a:endParaRPr lang="en-US"/>
          </a:p>
        </p:txBody>
      </p:sp>
      <p:sp>
        <p:nvSpPr>
          <p:cNvPr id="17" name="Content Placeholder 1">
            <a:extLst>
              <a:ext uri="{FF2B5EF4-FFF2-40B4-BE49-F238E27FC236}">
                <a16:creationId xmlns:a16="http://schemas.microsoft.com/office/drawing/2014/main" id="{67C8B47F-02CC-366A-1FAC-8A553530ECE7}"/>
              </a:ext>
            </a:extLst>
          </p:cNvPr>
          <p:cNvSpPr txBox="1">
            <a:spLocks/>
          </p:cNvSpPr>
          <p:nvPr/>
        </p:nvSpPr>
        <p:spPr>
          <a:xfrm>
            <a:off x="4788132" y="3084022"/>
            <a:ext cx="2740428" cy="1237457"/>
          </a:xfrm>
          <a:prstGeom prst="rect">
            <a:avLst/>
          </a:prstGeom>
          <a:noFill/>
          <a:ln w="38100">
            <a:solidFill>
              <a:srgbClr val="D1E3EF"/>
            </a:solidFill>
          </a:ln>
        </p:spPr>
        <p:txBody>
          <a:bodyPr vert="horz" lIns="91440" tIns="45720" rIns="91440" bIns="45720" rtlCol="0" anchor="t">
            <a:normAutofit/>
          </a:bodyPr>
          <a:lstStyle>
            <a:defPPr>
              <a:defRPr lang="en-US"/>
            </a:defPPr>
            <a:lvl1pPr marL="171450" indent="-171450" algn="l" defTabSz="685800" rtl="0" eaLnBrk="1" latinLnBrk="0" hangingPunct="1">
              <a:lnSpc>
                <a:spcPct val="90000"/>
              </a:lnSpc>
              <a:spcBef>
                <a:spcPts val="750"/>
              </a:spcBef>
              <a:buFont typeface="Arial" panose="020B0604020202020204" pitchFamily="34" charset="0"/>
              <a:buChar char="•"/>
              <a:defRPr sz="1800" kern="1200">
                <a:solidFill>
                  <a:srgbClr val="1C2C4F"/>
                </a:solidFill>
                <a:latin typeface="+mn-lt"/>
                <a:ea typeface="Verdana" panose="020B060403050404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rgbClr val="1C2C4F"/>
                </a:solidFill>
                <a:latin typeface="+mn-lt"/>
                <a:ea typeface="Verdana" panose="020B0604030504040204" pitchFamily="34" charset="0"/>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rgbClr val="1C2C4F"/>
                </a:solidFill>
                <a:latin typeface="+mn-lt"/>
                <a:ea typeface="Verdana" panose="020B0604030504040204" pitchFamily="34" charset="0"/>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rgbClr val="1C2C4F"/>
                </a:solidFill>
                <a:latin typeface="+mn-lt"/>
                <a:ea typeface="Verdana" panose="020B0604030504040204" pitchFamily="34" charset="0"/>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rgbClr val="1C2C4F"/>
                </a:solidFill>
                <a:latin typeface="+mn-lt"/>
                <a:ea typeface="Verdana" panose="020B0604030504040204" pitchFamily="34"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1600">
                <a:ea typeface="Verdana"/>
                <a:cs typeface="Arial"/>
              </a:rPr>
              <a:t>Contact: </a:t>
            </a:r>
            <a:r>
              <a:rPr lang="en-GB" sz="1600" dirty="0">
                <a:ea typeface="Calibri"/>
                <a:cs typeface="Calibri"/>
                <a:hlinkClick r:id="rId2"/>
              </a:rPr>
              <a:t>@cesnet.cz</a:t>
            </a:r>
            <a:endParaRPr lang="en-GB" sz="1600">
              <a:ea typeface="Calibri"/>
              <a:cs typeface="Calibri"/>
            </a:endParaRPr>
          </a:p>
          <a:p>
            <a:pPr marL="0" indent="0">
              <a:buNone/>
            </a:pPr>
            <a:r>
              <a:rPr lang="en-GB" sz="1600" dirty="0">
                <a:ea typeface="Verdana"/>
                <a:cs typeface="Arial"/>
                <a:hlinkClick r:id="rId2"/>
              </a:rPr>
              <a:t>koumar</a:t>
            </a:r>
            <a:br>
              <a:rPr lang="en-GB" sz="1600" dirty="0">
                <a:ea typeface="Verdana"/>
                <a:cs typeface="Arial"/>
                <a:hlinkClick r:id="rId2"/>
              </a:rPr>
            </a:br>
            <a:r>
              <a:rPr lang="en-GB" sz="1600" dirty="0">
                <a:ea typeface="Verdana"/>
                <a:cs typeface="Arial"/>
                <a:hlinkClick r:id="rId2"/>
              </a:rPr>
              <a:t>pesek</a:t>
            </a:r>
            <a:br>
              <a:rPr lang="en-GB" sz="1600" dirty="0">
                <a:ea typeface="Verdana"/>
                <a:cs typeface="Arial"/>
                <a:hlinkClick r:id="rId2"/>
              </a:rPr>
            </a:br>
            <a:r>
              <a:rPr lang="en-GB" sz="1600" dirty="0">
                <a:ea typeface="Calibri"/>
                <a:cs typeface="Calibri"/>
                <a:hlinkClick r:id="rId2"/>
              </a:rPr>
              <a:t>luxemburk</a:t>
            </a:r>
            <a:endParaRPr lang="en-GB" sz="1600" dirty="0">
              <a:ea typeface="Calibri"/>
              <a:cs typeface="Calibri"/>
            </a:endParaRPr>
          </a:p>
        </p:txBody>
      </p:sp>
      <p:pic>
        <p:nvPicPr>
          <p:cNvPr id="18" name="Picture 17" descr="A black background with blue and grey text&#10;&#10;AI-generated content may be incorrect.">
            <a:extLst>
              <a:ext uri="{FF2B5EF4-FFF2-40B4-BE49-F238E27FC236}">
                <a16:creationId xmlns:a16="http://schemas.microsoft.com/office/drawing/2014/main" id="{55FC261A-C047-D152-7811-B923BB93FA9D}"/>
              </a:ext>
            </a:extLst>
          </p:cNvPr>
          <p:cNvPicPr>
            <a:picLocks noChangeAspect="1"/>
          </p:cNvPicPr>
          <p:nvPr/>
        </p:nvPicPr>
        <p:blipFill>
          <a:blip r:embed="rId3"/>
          <a:stretch>
            <a:fillRect/>
          </a:stretch>
        </p:blipFill>
        <p:spPr>
          <a:xfrm>
            <a:off x="5783036" y="3296329"/>
            <a:ext cx="1914071" cy="968376"/>
          </a:xfrm>
          <a:prstGeom prst="rect">
            <a:avLst/>
          </a:prstGeom>
        </p:spPr>
      </p:pic>
      <p:pic>
        <p:nvPicPr>
          <p:cNvPr id="19" name="Picture 18" descr="A qr code on a white background&#10;&#10;AI-generated content may be incorrect.">
            <a:extLst>
              <a:ext uri="{FF2B5EF4-FFF2-40B4-BE49-F238E27FC236}">
                <a16:creationId xmlns:a16="http://schemas.microsoft.com/office/drawing/2014/main" id="{7FEEF12F-6A18-05F9-502C-4505C5585715}"/>
              </a:ext>
            </a:extLst>
          </p:cNvPr>
          <p:cNvPicPr>
            <a:picLocks noChangeAspect="1"/>
          </p:cNvPicPr>
          <p:nvPr/>
        </p:nvPicPr>
        <p:blipFill>
          <a:blip r:embed="rId4"/>
          <a:stretch>
            <a:fillRect/>
          </a:stretch>
        </p:blipFill>
        <p:spPr>
          <a:xfrm>
            <a:off x="7703307" y="3084393"/>
            <a:ext cx="1098645" cy="1073056"/>
          </a:xfrm>
          <a:prstGeom prst="rect">
            <a:avLst/>
          </a:prstGeom>
        </p:spPr>
      </p:pic>
      <p:pic>
        <p:nvPicPr>
          <p:cNvPr id="20" name="Graphic 19">
            <a:extLst>
              <a:ext uri="{FF2B5EF4-FFF2-40B4-BE49-F238E27FC236}">
                <a16:creationId xmlns:a16="http://schemas.microsoft.com/office/drawing/2014/main" id="{D1DF1D46-FB53-098D-AFA5-23BA596B75E5}"/>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3058946" y="1672561"/>
            <a:ext cx="1422495" cy="386687"/>
          </a:xfrm>
          <a:prstGeom prst="rect">
            <a:avLst/>
          </a:prstGeom>
        </p:spPr>
      </p:pic>
      <p:pic>
        <p:nvPicPr>
          <p:cNvPr id="21" name="Picture 20" descr="A blue sign with white text&#10;&#10;AI-generated content may be incorrect.">
            <a:extLst>
              <a:ext uri="{FF2B5EF4-FFF2-40B4-BE49-F238E27FC236}">
                <a16:creationId xmlns:a16="http://schemas.microsoft.com/office/drawing/2014/main" id="{099B9C7E-8BD6-3AD4-24DF-CC0DED5082BA}"/>
              </a:ext>
            </a:extLst>
          </p:cNvPr>
          <p:cNvPicPr>
            <a:picLocks noChangeAspect="1"/>
          </p:cNvPicPr>
          <p:nvPr/>
        </p:nvPicPr>
        <p:blipFill>
          <a:blip r:embed="rId6"/>
          <a:stretch>
            <a:fillRect/>
          </a:stretch>
        </p:blipFill>
        <p:spPr>
          <a:xfrm>
            <a:off x="3172607" y="3849166"/>
            <a:ext cx="1101346" cy="614008"/>
          </a:xfrm>
          <a:prstGeom prst="rect">
            <a:avLst/>
          </a:prstGeom>
        </p:spPr>
      </p:pic>
      <p:pic>
        <p:nvPicPr>
          <p:cNvPr id="22" name="Picture 21" descr="A close up of a logo&#10;&#10;AI-generated content may be incorrect.">
            <a:extLst>
              <a:ext uri="{FF2B5EF4-FFF2-40B4-BE49-F238E27FC236}">
                <a16:creationId xmlns:a16="http://schemas.microsoft.com/office/drawing/2014/main" id="{68A918D3-4BC6-A652-B741-D7E467BD947C}"/>
              </a:ext>
            </a:extLst>
          </p:cNvPr>
          <p:cNvPicPr>
            <a:picLocks noChangeAspect="1"/>
          </p:cNvPicPr>
          <p:nvPr/>
        </p:nvPicPr>
        <p:blipFill>
          <a:blip r:embed="rId7"/>
          <a:stretch>
            <a:fillRect/>
          </a:stretch>
        </p:blipFill>
        <p:spPr>
          <a:xfrm>
            <a:off x="2776466" y="3292928"/>
            <a:ext cx="1894673" cy="485709"/>
          </a:xfrm>
          <a:prstGeom prst="rect">
            <a:avLst/>
          </a:prstGeom>
        </p:spPr>
      </p:pic>
      <p:pic>
        <p:nvPicPr>
          <p:cNvPr id="23" name="Picture 22" descr="A close up of a logo&#10;&#10;AI-generated content may be incorrect.">
            <a:extLst>
              <a:ext uri="{FF2B5EF4-FFF2-40B4-BE49-F238E27FC236}">
                <a16:creationId xmlns:a16="http://schemas.microsoft.com/office/drawing/2014/main" id="{28C51B63-C4D0-4C75-BC24-9EB911B2549E}"/>
              </a:ext>
            </a:extLst>
          </p:cNvPr>
          <p:cNvPicPr>
            <a:picLocks noChangeAspect="1"/>
          </p:cNvPicPr>
          <p:nvPr/>
        </p:nvPicPr>
        <p:blipFill>
          <a:blip r:embed="rId8"/>
          <a:stretch>
            <a:fillRect/>
          </a:stretch>
        </p:blipFill>
        <p:spPr>
          <a:xfrm>
            <a:off x="2777779" y="2712525"/>
            <a:ext cx="1890409" cy="489448"/>
          </a:xfrm>
          <a:prstGeom prst="rect">
            <a:avLst/>
          </a:prstGeom>
        </p:spPr>
      </p:pic>
    </p:spTree>
    <p:extLst>
      <p:ext uri="{BB962C8B-B14F-4D97-AF65-F5344CB8AC3E}">
        <p14:creationId xmlns:p14="http://schemas.microsoft.com/office/powerpoint/2010/main" val="497715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06C74F-08A6-114C-D559-A0A7676E9365}"/>
            </a:ext>
          </a:extLst>
        </p:cNvPr>
        <p:cNvGrpSpPr/>
        <p:nvPr/>
      </p:nvGrpSpPr>
      <p:grpSpPr>
        <a:xfrm>
          <a:off x="0" y="0"/>
          <a:ext cx="0" cy="0"/>
          <a:chOff x="0" y="0"/>
          <a:chExt cx="0" cy="0"/>
        </a:xfrm>
      </p:grpSpPr>
      <p:pic>
        <p:nvPicPr>
          <p:cNvPr id="13" name="Picture 12" descr="A qr code with a white background&#10;&#10;AI-generated content may be incorrect.">
            <a:extLst>
              <a:ext uri="{FF2B5EF4-FFF2-40B4-BE49-F238E27FC236}">
                <a16:creationId xmlns:a16="http://schemas.microsoft.com/office/drawing/2014/main" id="{55761437-1199-7A47-8C27-53F8B4F27778}"/>
              </a:ext>
            </a:extLst>
          </p:cNvPr>
          <p:cNvPicPr>
            <a:picLocks noChangeAspect="1"/>
          </p:cNvPicPr>
          <p:nvPr/>
        </p:nvPicPr>
        <p:blipFill>
          <a:blip r:embed="rId2"/>
          <a:stretch>
            <a:fillRect/>
          </a:stretch>
        </p:blipFill>
        <p:spPr>
          <a:xfrm>
            <a:off x="7562364" y="2947744"/>
            <a:ext cx="1380317" cy="1312512"/>
          </a:xfrm>
          <a:prstGeom prst="rect">
            <a:avLst/>
          </a:prstGeom>
        </p:spPr>
      </p:pic>
      <p:pic>
        <p:nvPicPr>
          <p:cNvPr id="5" name="Picture 4" descr="A diagram of a company&#10;&#10;AI-generated content may be incorrect.">
            <a:extLst>
              <a:ext uri="{FF2B5EF4-FFF2-40B4-BE49-F238E27FC236}">
                <a16:creationId xmlns:a16="http://schemas.microsoft.com/office/drawing/2014/main" id="{7DDEAFA2-572B-F039-8349-CBC825714880}"/>
              </a:ext>
            </a:extLst>
          </p:cNvPr>
          <p:cNvPicPr>
            <a:picLocks noChangeAspect="1"/>
          </p:cNvPicPr>
          <p:nvPr/>
        </p:nvPicPr>
        <p:blipFill>
          <a:blip r:embed="rId3"/>
          <a:stretch>
            <a:fillRect/>
          </a:stretch>
        </p:blipFill>
        <p:spPr>
          <a:xfrm>
            <a:off x="416517" y="2254468"/>
            <a:ext cx="4484823" cy="1874426"/>
          </a:xfrm>
          <a:prstGeom prst="rect">
            <a:avLst/>
          </a:prstGeom>
        </p:spPr>
      </p:pic>
      <p:sp>
        <p:nvSpPr>
          <p:cNvPr id="2" name="Content Placeholder 1">
            <a:extLst>
              <a:ext uri="{FF2B5EF4-FFF2-40B4-BE49-F238E27FC236}">
                <a16:creationId xmlns:a16="http://schemas.microsoft.com/office/drawing/2014/main" id="{0C7D9099-F40D-2912-F4EE-AFEC23059880}"/>
              </a:ext>
            </a:extLst>
          </p:cNvPr>
          <p:cNvSpPr>
            <a:spLocks noGrp="1"/>
          </p:cNvSpPr>
          <p:nvPr>
            <p:ph idx="1"/>
          </p:nvPr>
        </p:nvSpPr>
        <p:spPr>
          <a:xfrm>
            <a:off x="350201" y="1122144"/>
            <a:ext cx="3492184" cy="938844"/>
          </a:xfrm>
        </p:spPr>
        <p:txBody>
          <a:bodyPr vert="horz" lIns="91440" tIns="45720" rIns="91440" bIns="45720" rtlCol="0" anchor="t">
            <a:normAutofit/>
          </a:bodyPr>
          <a:lstStyle/>
          <a:p>
            <a:pPr marL="0" indent="0">
              <a:buNone/>
            </a:pPr>
            <a:r>
              <a:rPr lang="en-GB" sz="1600">
                <a:ea typeface="Verdana"/>
                <a:cs typeface="Arial"/>
              </a:rPr>
              <a:t>A portal for sharing GÉANT network monitoring and telemetry data within the community.</a:t>
            </a:r>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pPr marL="0" indent="0">
              <a:buNone/>
            </a:pPr>
            <a:endParaRPr lang="en-GB" sz="1600" dirty="0"/>
          </a:p>
        </p:txBody>
      </p:sp>
      <p:sp>
        <p:nvSpPr>
          <p:cNvPr id="3" name="Slide Number Placeholder 2">
            <a:extLst>
              <a:ext uri="{FF2B5EF4-FFF2-40B4-BE49-F238E27FC236}">
                <a16:creationId xmlns:a16="http://schemas.microsoft.com/office/drawing/2014/main" id="{C2A7A678-F7A7-4C22-EC37-B72D89BD3EA9}"/>
              </a:ext>
            </a:extLst>
          </p:cNvPr>
          <p:cNvSpPr>
            <a:spLocks noGrp="1"/>
          </p:cNvSpPr>
          <p:nvPr>
            <p:ph type="sldNum" sz="quarter" idx="4"/>
          </p:nvPr>
        </p:nvSpPr>
        <p:spPr/>
        <p:txBody>
          <a:bodyPr/>
          <a:lstStyle/>
          <a:p>
            <a:fld id="{9E7CA0F2-EE66-4F60-8C00-E0BE38E7AEC5}" type="slidenum">
              <a:rPr lang="en-GB" smtClean="0"/>
              <a:pPr/>
              <a:t>5</a:t>
            </a:fld>
            <a:endParaRPr lang="en-GB" dirty="0"/>
          </a:p>
        </p:txBody>
      </p:sp>
      <p:sp>
        <p:nvSpPr>
          <p:cNvPr id="4" name="Title 3">
            <a:extLst>
              <a:ext uri="{FF2B5EF4-FFF2-40B4-BE49-F238E27FC236}">
                <a16:creationId xmlns:a16="http://schemas.microsoft.com/office/drawing/2014/main" id="{9A256FF1-1BBC-8FE4-62CC-2C5A037C44E3}"/>
              </a:ext>
            </a:extLst>
          </p:cNvPr>
          <p:cNvSpPr>
            <a:spLocks noGrp="1"/>
          </p:cNvSpPr>
          <p:nvPr>
            <p:ph type="title"/>
          </p:nvPr>
        </p:nvSpPr>
        <p:spPr/>
        <p:txBody>
          <a:bodyPr>
            <a:normAutofit/>
          </a:bodyPr>
          <a:lstStyle/>
          <a:p>
            <a:r>
              <a:rPr lang="en-GB" sz="2400">
                <a:ea typeface="Verdana"/>
                <a:cs typeface="Arial"/>
              </a:rPr>
              <a:t>ROBIN</a:t>
            </a:r>
            <a:endParaRPr lang="en-US"/>
          </a:p>
        </p:txBody>
      </p:sp>
      <p:sp>
        <p:nvSpPr>
          <p:cNvPr id="8" name="Content Placeholder 1">
            <a:extLst>
              <a:ext uri="{FF2B5EF4-FFF2-40B4-BE49-F238E27FC236}">
                <a16:creationId xmlns:a16="http://schemas.microsoft.com/office/drawing/2014/main" id="{BF445AC8-1D87-48DB-D8C6-7031C1F546BD}"/>
              </a:ext>
            </a:extLst>
          </p:cNvPr>
          <p:cNvSpPr txBox="1">
            <a:spLocks/>
          </p:cNvSpPr>
          <p:nvPr/>
        </p:nvSpPr>
        <p:spPr>
          <a:xfrm>
            <a:off x="4788132" y="964418"/>
            <a:ext cx="4005670" cy="1095060"/>
          </a:xfrm>
          <a:prstGeom prst="rect">
            <a:avLst/>
          </a:prstGeom>
          <a:noFill/>
          <a:ln w="38100">
            <a:solidFill>
              <a:srgbClr val="42AF8E"/>
            </a:solidFill>
          </a:ln>
        </p:spPr>
        <p:txBody>
          <a:bodyPr vert="horz" lIns="91440" tIns="45720" rIns="91440" bIns="45720" rtlCol="0" anchor="t">
            <a:normAutofit fontScale="92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rgbClr val="1C2C4F"/>
                </a:solidFill>
                <a:latin typeface="+mn-lt"/>
                <a:ea typeface="Verdana" panose="020B060403050404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rgbClr val="1C2C4F"/>
                </a:solidFill>
                <a:latin typeface="+mn-lt"/>
                <a:ea typeface="Verdana" panose="020B0604030504040204" pitchFamily="34" charset="0"/>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rgbClr val="1C2C4F"/>
                </a:solidFill>
                <a:latin typeface="+mn-lt"/>
                <a:ea typeface="Verdana" panose="020B0604030504040204" pitchFamily="34" charset="0"/>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rgbClr val="1C2C4F"/>
                </a:solidFill>
                <a:latin typeface="+mn-lt"/>
                <a:ea typeface="Verdana" panose="020B0604030504040204" pitchFamily="34" charset="0"/>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rgbClr val="1C2C4F"/>
                </a:solidFill>
                <a:latin typeface="+mn-lt"/>
                <a:ea typeface="Verdana" panose="020B0604030504040204" pitchFamily="34"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1600" b="1" dirty="0">
                <a:solidFill>
                  <a:srgbClr val="42AF8E"/>
                </a:solidFill>
              </a:rPr>
              <a:t>What is future of the initiative?</a:t>
            </a:r>
          </a:p>
          <a:p>
            <a:r>
              <a:rPr lang="en-GB" sz="1600">
                <a:ea typeface="Verdana"/>
                <a:cs typeface="Arial"/>
              </a:rPr>
              <a:t>Ongoing iterations and improvements</a:t>
            </a:r>
            <a:endParaRPr lang="en-GB" sz="1600"/>
          </a:p>
          <a:p>
            <a:r>
              <a:rPr lang="en-GB" sz="1600">
                <a:ea typeface="Verdana"/>
                <a:cs typeface="Arial"/>
              </a:rPr>
              <a:t>Still some issues to be solved</a:t>
            </a:r>
            <a:endParaRPr lang="en-GB" sz="1600"/>
          </a:p>
          <a:p>
            <a:pPr marL="0" indent="0">
              <a:buNone/>
            </a:pPr>
            <a:r>
              <a:rPr lang="en-GB" sz="1600">
                <a:ea typeface="Verdana"/>
                <a:cs typeface="Arial"/>
              </a:rPr>
              <a:t>         (finer access permissions, etc.)</a:t>
            </a:r>
            <a:endParaRPr lang="en-GB" sz="1600"/>
          </a:p>
        </p:txBody>
      </p:sp>
      <p:sp>
        <p:nvSpPr>
          <p:cNvPr id="9" name="Content Placeholder 1">
            <a:extLst>
              <a:ext uri="{FF2B5EF4-FFF2-40B4-BE49-F238E27FC236}">
                <a16:creationId xmlns:a16="http://schemas.microsoft.com/office/drawing/2014/main" id="{48A83AA5-C7CD-2B73-BD9D-D732474A552A}"/>
              </a:ext>
            </a:extLst>
          </p:cNvPr>
          <p:cNvSpPr txBox="1">
            <a:spLocks/>
          </p:cNvSpPr>
          <p:nvPr/>
        </p:nvSpPr>
        <p:spPr>
          <a:xfrm>
            <a:off x="4788132" y="2196508"/>
            <a:ext cx="4005670" cy="750484"/>
          </a:xfrm>
          <a:prstGeom prst="rect">
            <a:avLst/>
          </a:prstGeom>
          <a:noFill/>
          <a:ln w="38100">
            <a:solidFill>
              <a:srgbClr val="8DB8D9"/>
            </a:solidFill>
          </a:ln>
        </p:spPr>
        <p:txBody>
          <a:bodyPr vert="horz" lIns="91440" tIns="45720" rIns="91440" bIns="45720" rtlCol="0" anchor="t">
            <a:normAutofit fontScale="77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rgbClr val="1C2C4F"/>
                </a:solidFill>
                <a:latin typeface="+mn-lt"/>
                <a:ea typeface="Verdana" panose="020B060403050404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rgbClr val="1C2C4F"/>
                </a:solidFill>
                <a:latin typeface="+mn-lt"/>
                <a:ea typeface="Verdana" panose="020B0604030504040204" pitchFamily="34" charset="0"/>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rgbClr val="1C2C4F"/>
                </a:solidFill>
                <a:latin typeface="+mn-lt"/>
                <a:ea typeface="Verdana" panose="020B0604030504040204" pitchFamily="34" charset="0"/>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rgbClr val="1C2C4F"/>
                </a:solidFill>
                <a:latin typeface="+mn-lt"/>
                <a:ea typeface="Verdana" panose="020B0604030504040204" pitchFamily="34" charset="0"/>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rgbClr val="1C2C4F"/>
                </a:solidFill>
                <a:latin typeface="+mn-lt"/>
                <a:ea typeface="Verdana" panose="020B0604030504040204" pitchFamily="34"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1600" b="1" dirty="0">
                <a:solidFill>
                  <a:srgbClr val="8DB8D9"/>
                </a:solidFill>
              </a:rPr>
              <a:t>Collaboration with NRENs?</a:t>
            </a:r>
          </a:p>
          <a:p>
            <a:pPr>
              <a:buFont typeface="Calibri" panose="020B0604020202020204" pitchFamily="34" charset="0"/>
              <a:buChar char="-"/>
            </a:pPr>
            <a:r>
              <a:rPr lang="en-GB" sz="1600">
                <a:ea typeface="Verdana"/>
                <a:cs typeface="Arial"/>
              </a:rPr>
              <a:t>Specific to GEANT network, sharing is controlled</a:t>
            </a:r>
            <a:endParaRPr lang="en-GB" sz="1600"/>
          </a:p>
          <a:p>
            <a:pPr>
              <a:buFont typeface="Calibri" panose="020B0604020202020204" pitchFamily="34" charset="0"/>
              <a:buChar char="-"/>
            </a:pPr>
            <a:r>
              <a:rPr lang="en-GB" sz="1600">
                <a:ea typeface="Verdana"/>
                <a:cs typeface="Arial"/>
              </a:rPr>
              <a:t>Additional data added case-by-case </a:t>
            </a:r>
            <a:endParaRPr lang="en-GB" sz="1600"/>
          </a:p>
        </p:txBody>
      </p:sp>
      <p:sp>
        <p:nvSpPr>
          <p:cNvPr id="6" name="Content Placeholder 1">
            <a:extLst>
              <a:ext uri="{FF2B5EF4-FFF2-40B4-BE49-F238E27FC236}">
                <a16:creationId xmlns:a16="http://schemas.microsoft.com/office/drawing/2014/main" id="{149FA5A4-B09C-F694-1C01-37C983DDAFF4}"/>
              </a:ext>
            </a:extLst>
          </p:cNvPr>
          <p:cNvSpPr txBox="1">
            <a:spLocks/>
          </p:cNvSpPr>
          <p:nvPr/>
        </p:nvSpPr>
        <p:spPr>
          <a:xfrm>
            <a:off x="4788132" y="3084022"/>
            <a:ext cx="2740428" cy="1237457"/>
          </a:xfrm>
          <a:prstGeom prst="rect">
            <a:avLst/>
          </a:prstGeom>
          <a:noFill/>
          <a:ln w="38100">
            <a:solidFill>
              <a:srgbClr val="D1E3EF"/>
            </a:solidFill>
          </a:ln>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rgbClr val="1C2C4F"/>
                </a:solidFill>
                <a:latin typeface="+mn-lt"/>
                <a:ea typeface="Verdana" panose="020B060403050404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rgbClr val="1C2C4F"/>
                </a:solidFill>
                <a:latin typeface="+mn-lt"/>
                <a:ea typeface="Verdana" panose="020B0604030504040204" pitchFamily="34" charset="0"/>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rgbClr val="1C2C4F"/>
                </a:solidFill>
                <a:latin typeface="+mn-lt"/>
                <a:ea typeface="Verdana" panose="020B0604030504040204" pitchFamily="34" charset="0"/>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rgbClr val="1C2C4F"/>
                </a:solidFill>
                <a:latin typeface="+mn-lt"/>
                <a:ea typeface="Verdana" panose="020B0604030504040204" pitchFamily="34" charset="0"/>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rgbClr val="1C2C4F"/>
                </a:solidFill>
                <a:latin typeface="+mn-lt"/>
                <a:ea typeface="Verdana" panose="020B0604030504040204" pitchFamily="34"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1600">
                <a:ea typeface="Verdana"/>
                <a:cs typeface="Arial"/>
              </a:rPr>
              <a:t>Contact: GÉANT</a:t>
            </a:r>
            <a:endParaRPr lang="en-GB" sz="1600" dirty="0"/>
          </a:p>
          <a:p>
            <a:pPr marL="0" indent="0">
              <a:buNone/>
            </a:pPr>
            <a:r>
              <a:rPr lang="en-GB" sz="1600">
                <a:ea typeface="Verdana"/>
                <a:cs typeface="Arial"/>
              </a:rPr>
              <a:t>   swd@geant.org</a:t>
            </a:r>
            <a:endParaRPr lang="en-GB" sz="1600" dirty="0"/>
          </a:p>
        </p:txBody>
      </p:sp>
      <p:sp>
        <p:nvSpPr>
          <p:cNvPr id="11" name="TextBox 10">
            <a:extLst>
              <a:ext uri="{FF2B5EF4-FFF2-40B4-BE49-F238E27FC236}">
                <a16:creationId xmlns:a16="http://schemas.microsoft.com/office/drawing/2014/main" id="{1D93CD9C-52AB-C9F0-82D0-C03B72619976}"/>
              </a:ext>
            </a:extLst>
          </p:cNvPr>
          <p:cNvSpPr txBox="1"/>
          <p:nvPr/>
        </p:nvSpPr>
        <p:spPr>
          <a:xfrm>
            <a:off x="7708438" y="4155802"/>
            <a:ext cx="1288010" cy="215444"/>
          </a:xfrm>
          <a:prstGeom prst="rect">
            <a:avLst/>
          </a:prstGeom>
          <a:noFill/>
        </p:spPr>
        <p:txBody>
          <a:bodyPr wrap="square">
            <a:spAutoFit/>
          </a:bodyPr>
          <a:lstStyle/>
          <a:p>
            <a:r>
              <a:rPr lang="en-GB" sz="800" dirty="0"/>
              <a:t>For more information</a:t>
            </a:r>
          </a:p>
        </p:txBody>
      </p:sp>
      <p:pic>
        <p:nvPicPr>
          <p:cNvPr id="10" name="Picture 9" descr="A logo with a pink and black curve&#10;&#10;AI-generated content may be incorrect.">
            <a:extLst>
              <a:ext uri="{FF2B5EF4-FFF2-40B4-BE49-F238E27FC236}">
                <a16:creationId xmlns:a16="http://schemas.microsoft.com/office/drawing/2014/main" id="{B73191F0-F59E-9B58-9A10-47C96255D356}"/>
              </a:ext>
            </a:extLst>
          </p:cNvPr>
          <p:cNvPicPr>
            <a:picLocks noChangeAspect="1"/>
          </p:cNvPicPr>
          <p:nvPr/>
        </p:nvPicPr>
        <p:blipFill>
          <a:blip r:embed="rId4"/>
          <a:stretch>
            <a:fillRect/>
          </a:stretch>
        </p:blipFill>
        <p:spPr>
          <a:xfrm>
            <a:off x="6183419" y="3683087"/>
            <a:ext cx="1213092" cy="576219"/>
          </a:xfrm>
          <a:prstGeom prst="rect">
            <a:avLst/>
          </a:prstGeom>
        </p:spPr>
      </p:pic>
    </p:spTree>
    <p:extLst>
      <p:ext uri="{BB962C8B-B14F-4D97-AF65-F5344CB8AC3E}">
        <p14:creationId xmlns:p14="http://schemas.microsoft.com/office/powerpoint/2010/main" val="1513846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986D6E-D2E3-2904-0463-8E22C3CCF499}"/>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315A416-196F-4762-E754-873BF55575E6}"/>
              </a:ext>
            </a:extLst>
          </p:cNvPr>
          <p:cNvSpPr>
            <a:spLocks noGrp="1"/>
          </p:cNvSpPr>
          <p:nvPr>
            <p:ph idx="1"/>
          </p:nvPr>
        </p:nvSpPr>
        <p:spPr>
          <a:xfrm>
            <a:off x="240117" y="980286"/>
            <a:ext cx="4451898" cy="3369268"/>
          </a:xfrm>
        </p:spPr>
        <p:txBody>
          <a:bodyPr vert="horz" lIns="91440" tIns="45720" rIns="91440" bIns="45720" rtlCol="0" anchor="t">
            <a:normAutofit/>
          </a:bodyPr>
          <a:lstStyle/>
          <a:p>
            <a:pPr marL="0" indent="0">
              <a:buNone/>
            </a:pPr>
            <a:r>
              <a:rPr lang="en-GB" sz="1600">
                <a:ea typeface="+mn-lt"/>
                <a:cs typeface="+mn-lt"/>
              </a:rPr>
              <a:t>Network Measurement for </a:t>
            </a:r>
            <a:r>
              <a:rPr lang="en-GB" sz="1600" b="1">
                <a:ea typeface="+mn-lt"/>
                <a:cs typeface="+mn-lt"/>
              </a:rPr>
              <a:t>A</a:t>
            </a:r>
            <a:r>
              <a:rPr lang="en-GB" sz="1600">
                <a:ea typeface="+mn-lt"/>
                <a:cs typeface="+mn-lt"/>
              </a:rPr>
              <a:t>dvancing </a:t>
            </a:r>
            <a:r>
              <a:rPr lang="en-GB" sz="1600" b="1" dirty="0">
                <a:ea typeface="+mn-lt"/>
                <a:cs typeface="+mn-lt"/>
              </a:rPr>
              <a:t>N</a:t>
            </a:r>
            <a:r>
              <a:rPr lang="en-GB" sz="1600" dirty="0">
                <a:ea typeface="+mn-lt"/>
                <a:cs typeface="+mn-lt"/>
              </a:rPr>
              <a:t>etwork </a:t>
            </a:r>
            <a:r>
              <a:rPr lang="en-GB" sz="1600" b="1" dirty="0">
                <a:ea typeface="+mn-lt"/>
                <a:cs typeface="+mn-lt"/>
              </a:rPr>
              <a:t>O</a:t>
            </a:r>
            <a:r>
              <a:rPr lang="en-GB" sz="1600" dirty="0">
                <a:ea typeface="+mn-lt"/>
                <a:cs typeface="+mn-lt"/>
              </a:rPr>
              <a:t>bservation, </a:t>
            </a:r>
            <a:r>
              <a:rPr lang="en-GB" sz="1600" b="1" dirty="0">
                <a:ea typeface="+mn-lt"/>
                <a:cs typeface="+mn-lt"/>
              </a:rPr>
              <a:t>V</a:t>
            </a:r>
            <a:r>
              <a:rPr lang="en-GB" sz="1600" dirty="0">
                <a:ea typeface="+mn-lt"/>
                <a:cs typeface="+mn-lt"/>
              </a:rPr>
              <a:t>isualization, and </a:t>
            </a:r>
            <a:r>
              <a:rPr lang="en-GB" sz="1600" b="1" dirty="0">
                <a:ea typeface="+mn-lt"/>
                <a:cs typeface="+mn-lt"/>
              </a:rPr>
              <a:t>A</a:t>
            </a:r>
            <a:r>
              <a:rPr lang="en-GB" sz="1600" dirty="0">
                <a:ea typeface="+mn-lt"/>
                <a:cs typeface="+mn-lt"/>
              </a:rPr>
              <a:t>nalysis.</a:t>
            </a:r>
            <a:endParaRPr lang="en-US" dirty="0"/>
          </a:p>
          <a:p>
            <a:pPr marL="0" indent="0">
              <a:buNone/>
            </a:pPr>
            <a:r>
              <a:rPr lang="en-GB" sz="1600">
                <a:ea typeface="Calibri"/>
                <a:cs typeface="Calibri"/>
              </a:rPr>
              <a:t>Controlled data sharing while </a:t>
            </a:r>
            <a:r>
              <a:rPr lang="en-GB" sz="1600">
                <a:ea typeface="+mn-lt"/>
                <a:cs typeface="+mn-lt"/>
              </a:rPr>
              <a:t>preserving digital sovereignty.</a:t>
            </a:r>
            <a:endParaRPr lang="en-GB" sz="1600" dirty="0">
              <a:ea typeface="Calibri"/>
              <a:cs typeface="Calibri"/>
            </a:endParaRPr>
          </a:p>
          <a:p>
            <a:pPr marL="0" indent="0">
              <a:buNone/>
            </a:pPr>
            <a:endParaRPr lang="en-GB" sz="1600" dirty="0">
              <a:ea typeface="Calibri"/>
              <a:cs typeface="Calibri"/>
            </a:endParaRPr>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pPr marL="0" indent="0">
              <a:buNone/>
            </a:pPr>
            <a:endParaRPr lang="en-GB" sz="1600" dirty="0"/>
          </a:p>
        </p:txBody>
      </p:sp>
      <p:sp>
        <p:nvSpPr>
          <p:cNvPr id="3" name="Slide Number Placeholder 2">
            <a:extLst>
              <a:ext uri="{FF2B5EF4-FFF2-40B4-BE49-F238E27FC236}">
                <a16:creationId xmlns:a16="http://schemas.microsoft.com/office/drawing/2014/main" id="{06457C3C-EFCE-D1CB-D981-B4D51EC8D9CA}"/>
              </a:ext>
            </a:extLst>
          </p:cNvPr>
          <p:cNvSpPr>
            <a:spLocks noGrp="1"/>
          </p:cNvSpPr>
          <p:nvPr>
            <p:ph type="sldNum" sz="quarter" idx="4"/>
          </p:nvPr>
        </p:nvSpPr>
        <p:spPr/>
        <p:txBody>
          <a:bodyPr/>
          <a:lstStyle/>
          <a:p>
            <a:fld id="{9E7CA0F2-EE66-4F60-8C00-E0BE38E7AEC5}" type="slidenum">
              <a:rPr lang="en-GB" smtClean="0"/>
              <a:pPr/>
              <a:t>6</a:t>
            </a:fld>
            <a:endParaRPr lang="en-GB" dirty="0"/>
          </a:p>
        </p:txBody>
      </p:sp>
      <p:sp>
        <p:nvSpPr>
          <p:cNvPr id="4" name="Title 3">
            <a:extLst>
              <a:ext uri="{FF2B5EF4-FFF2-40B4-BE49-F238E27FC236}">
                <a16:creationId xmlns:a16="http://schemas.microsoft.com/office/drawing/2014/main" id="{D2D2F979-829C-04DF-91EF-437FF5D2C9FA}"/>
              </a:ext>
            </a:extLst>
          </p:cNvPr>
          <p:cNvSpPr>
            <a:spLocks noGrp="1"/>
          </p:cNvSpPr>
          <p:nvPr>
            <p:ph type="title"/>
          </p:nvPr>
        </p:nvSpPr>
        <p:spPr>
          <a:xfrm>
            <a:off x="1354487" y="131562"/>
            <a:ext cx="7434952" cy="695826"/>
          </a:xfrm>
        </p:spPr>
        <p:txBody>
          <a:bodyPr>
            <a:normAutofit/>
          </a:bodyPr>
          <a:lstStyle/>
          <a:p>
            <a:r>
              <a:rPr lang="en-GB" sz="2400" dirty="0" err="1">
                <a:ea typeface="Verdana"/>
                <a:cs typeface="Arial"/>
              </a:rPr>
              <a:t>MetrANOVA</a:t>
            </a:r>
            <a:endParaRPr lang="en-GB" sz="2400" dirty="0" err="1"/>
          </a:p>
        </p:txBody>
      </p:sp>
      <p:sp>
        <p:nvSpPr>
          <p:cNvPr id="8" name="Content Placeholder 1">
            <a:extLst>
              <a:ext uri="{FF2B5EF4-FFF2-40B4-BE49-F238E27FC236}">
                <a16:creationId xmlns:a16="http://schemas.microsoft.com/office/drawing/2014/main" id="{8CC40FC0-5BB9-89BE-3148-10BBCF4D4F99}"/>
              </a:ext>
            </a:extLst>
          </p:cNvPr>
          <p:cNvSpPr txBox="1">
            <a:spLocks/>
          </p:cNvSpPr>
          <p:nvPr/>
        </p:nvSpPr>
        <p:spPr>
          <a:xfrm>
            <a:off x="4677308" y="975848"/>
            <a:ext cx="4194265" cy="1517970"/>
          </a:xfrm>
          <a:prstGeom prst="rect">
            <a:avLst/>
          </a:prstGeom>
          <a:noFill/>
          <a:ln w="38100">
            <a:solidFill>
              <a:srgbClr val="42AF8E"/>
            </a:solidFill>
          </a:ln>
        </p:spPr>
        <p:txBody>
          <a:bodyPr vert="horz" lIns="91440" tIns="45720" rIns="91440" bIns="45720" rtlCol="0" anchor="t">
            <a:normAutofit fontScale="925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rgbClr val="1C2C4F"/>
                </a:solidFill>
                <a:latin typeface="+mn-lt"/>
                <a:ea typeface="Verdana" panose="020B060403050404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rgbClr val="1C2C4F"/>
                </a:solidFill>
                <a:latin typeface="+mn-lt"/>
                <a:ea typeface="Verdana" panose="020B0604030504040204" pitchFamily="34" charset="0"/>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rgbClr val="1C2C4F"/>
                </a:solidFill>
                <a:latin typeface="+mn-lt"/>
                <a:ea typeface="Verdana" panose="020B0604030504040204" pitchFamily="34" charset="0"/>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rgbClr val="1C2C4F"/>
                </a:solidFill>
                <a:latin typeface="+mn-lt"/>
                <a:ea typeface="Verdana" panose="020B0604030504040204" pitchFamily="34" charset="0"/>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rgbClr val="1C2C4F"/>
                </a:solidFill>
                <a:latin typeface="+mn-lt"/>
                <a:ea typeface="Verdana" panose="020B0604030504040204" pitchFamily="34"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1600" b="1" dirty="0">
                <a:solidFill>
                  <a:srgbClr val="42AF8E"/>
                </a:solidFill>
              </a:rPr>
              <a:t>What is future of the initiative?</a:t>
            </a:r>
          </a:p>
          <a:p>
            <a:pPr marL="0" indent="0">
              <a:buNone/>
            </a:pPr>
            <a:r>
              <a:rPr lang="en-GB" sz="1600">
                <a:ea typeface="Verdana"/>
                <a:cs typeface="Arial"/>
              </a:rPr>
              <a:t>Further improvements of existing features:</a:t>
            </a:r>
            <a:endParaRPr lang="en-GB" sz="1600"/>
          </a:p>
          <a:p>
            <a:pPr marL="342900" lvl="1" indent="-228600">
              <a:buFont typeface="Courier New" panose="020B0604020202020204" pitchFamily="34" charset="0"/>
              <a:buChar char="o"/>
            </a:pPr>
            <a:r>
              <a:rPr lang="en-GB" sz="1400">
                <a:ea typeface="Verdana"/>
                <a:cs typeface="Arial"/>
              </a:rPr>
              <a:t>Monitoring </a:t>
            </a:r>
            <a:r>
              <a:rPr lang="en-GB" sz="1400">
                <a:ea typeface="+mn-lt"/>
                <a:cs typeface="+mn-lt"/>
              </a:rPr>
              <a:t>Network </a:t>
            </a:r>
            <a:r>
              <a:rPr lang="en-GB" sz="1400" dirty="0">
                <a:ea typeface="+mn-lt"/>
                <a:cs typeface="+mn-lt"/>
              </a:rPr>
              <a:t>Flow with BGP </a:t>
            </a:r>
            <a:r>
              <a:rPr lang="en-GB" sz="1400">
                <a:ea typeface="+mn-lt"/>
                <a:cs typeface="+mn-lt"/>
              </a:rPr>
              <a:t>metadata, </a:t>
            </a:r>
            <a:endParaRPr lang="en-GB" sz="1400"/>
          </a:p>
          <a:p>
            <a:pPr marL="342900" lvl="1" indent="-228600">
              <a:buFont typeface="Courier New" panose="020B0604020202020204" pitchFamily="34" charset="0"/>
              <a:buChar char="o"/>
            </a:pPr>
            <a:r>
              <a:rPr lang="en-GB" sz="1400">
                <a:ea typeface="+mn-lt"/>
                <a:cs typeface="+mn-lt"/>
              </a:rPr>
              <a:t>Device Metrics with </a:t>
            </a:r>
            <a:r>
              <a:rPr lang="en-GB" sz="1400" dirty="0">
                <a:ea typeface="+mn-lt"/>
                <a:cs typeface="+mn-lt"/>
              </a:rPr>
              <a:t>SNMP and </a:t>
            </a:r>
            <a:r>
              <a:rPr lang="en-GB" sz="1400">
                <a:ea typeface="+mn-lt"/>
                <a:cs typeface="+mn-lt"/>
              </a:rPr>
              <a:t>Streaming Telemetry, </a:t>
            </a:r>
            <a:endParaRPr lang="en-GB" sz="1400"/>
          </a:p>
          <a:p>
            <a:pPr marL="342900" lvl="1" indent="-228600">
              <a:buFont typeface="Courier New" panose="020B0604020202020204" pitchFamily="34" charset="0"/>
              <a:buChar char="o"/>
            </a:pPr>
            <a:r>
              <a:rPr lang="en-GB" sz="1400">
                <a:ea typeface="+mn-lt"/>
                <a:cs typeface="+mn-lt"/>
              </a:rPr>
              <a:t>Policy-based / authenticated</a:t>
            </a:r>
            <a:r>
              <a:rPr lang="en-GB" sz="1400" dirty="0">
                <a:ea typeface="+mn-lt"/>
                <a:cs typeface="+mn-lt"/>
              </a:rPr>
              <a:t> data sharing</a:t>
            </a:r>
            <a:endParaRPr lang="en-GB" sz="1400"/>
          </a:p>
          <a:p>
            <a:pPr marL="0" indent="0">
              <a:buNone/>
            </a:pPr>
            <a:r>
              <a:rPr lang="en-GB" sz="1600">
                <a:ea typeface="Calibri"/>
                <a:cs typeface="Calibri"/>
              </a:rPr>
              <a:t>Wider deployment</a:t>
            </a:r>
            <a:endParaRPr lang="en-GB" sz="1600" dirty="0">
              <a:ea typeface="Calibri"/>
              <a:cs typeface="Calibri"/>
            </a:endParaRPr>
          </a:p>
        </p:txBody>
      </p:sp>
      <p:sp>
        <p:nvSpPr>
          <p:cNvPr id="9" name="Content Placeholder 1">
            <a:extLst>
              <a:ext uri="{FF2B5EF4-FFF2-40B4-BE49-F238E27FC236}">
                <a16:creationId xmlns:a16="http://schemas.microsoft.com/office/drawing/2014/main" id="{5CC04FAC-4783-05E0-635B-D7DC5E4C8F65}"/>
              </a:ext>
            </a:extLst>
          </p:cNvPr>
          <p:cNvSpPr txBox="1">
            <a:spLocks/>
          </p:cNvSpPr>
          <p:nvPr/>
        </p:nvSpPr>
        <p:spPr>
          <a:xfrm>
            <a:off x="4677308" y="2642278"/>
            <a:ext cx="2731225" cy="904789"/>
          </a:xfrm>
          <a:prstGeom prst="rect">
            <a:avLst/>
          </a:prstGeom>
          <a:noFill/>
          <a:ln w="38100">
            <a:solidFill>
              <a:srgbClr val="8DB8D9"/>
            </a:solidFill>
          </a:ln>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rgbClr val="1C2C4F"/>
                </a:solidFill>
                <a:latin typeface="+mn-lt"/>
                <a:ea typeface="Verdana" panose="020B060403050404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rgbClr val="1C2C4F"/>
                </a:solidFill>
                <a:latin typeface="+mn-lt"/>
                <a:ea typeface="Verdana" panose="020B0604030504040204" pitchFamily="34" charset="0"/>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rgbClr val="1C2C4F"/>
                </a:solidFill>
                <a:latin typeface="+mn-lt"/>
                <a:ea typeface="Verdana" panose="020B0604030504040204" pitchFamily="34" charset="0"/>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rgbClr val="1C2C4F"/>
                </a:solidFill>
                <a:latin typeface="+mn-lt"/>
                <a:ea typeface="Verdana" panose="020B0604030504040204" pitchFamily="34" charset="0"/>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rgbClr val="1C2C4F"/>
                </a:solidFill>
                <a:latin typeface="+mn-lt"/>
                <a:ea typeface="Verdana" panose="020B0604030504040204" pitchFamily="34"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1600" b="1" dirty="0">
                <a:solidFill>
                  <a:srgbClr val="8DB8D9"/>
                </a:solidFill>
              </a:rPr>
              <a:t>Collaboration with NRENs?</a:t>
            </a:r>
          </a:p>
          <a:p>
            <a:pPr marL="0" indent="0">
              <a:buNone/>
            </a:pPr>
            <a:r>
              <a:rPr lang="en-GB" sz="1600">
                <a:ea typeface="Verdana"/>
                <a:cs typeface="Arial"/>
              </a:rPr>
              <a:t>Developed in a global R&amp;E consortium, free for use! </a:t>
            </a:r>
            <a:endParaRPr lang="en-GB" sz="1600"/>
          </a:p>
        </p:txBody>
      </p:sp>
      <p:sp>
        <p:nvSpPr>
          <p:cNvPr id="11" name="TextBox 10">
            <a:extLst>
              <a:ext uri="{FF2B5EF4-FFF2-40B4-BE49-F238E27FC236}">
                <a16:creationId xmlns:a16="http://schemas.microsoft.com/office/drawing/2014/main" id="{625AAEBF-173E-3082-56ED-55E63EB70631}"/>
              </a:ext>
            </a:extLst>
          </p:cNvPr>
          <p:cNvSpPr txBox="1"/>
          <p:nvPr/>
        </p:nvSpPr>
        <p:spPr>
          <a:xfrm>
            <a:off x="7708438" y="4155802"/>
            <a:ext cx="1288010" cy="215444"/>
          </a:xfrm>
          <a:prstGeom prst="rect">
            <a:avLst/>
          </a:prstGeom>
          <a:noFill/>
        </p:spPr>
        <p:txBody>
          <a:bodyPr wrap="square">
            <a:spAutoFit/>
          </a:bodyPr>
          <a:lstStyle/>
          <a:p>
            <a:r>
              <a:rPr lang="en-GB" sz="800" dirty="0"/>
              <a:t>For more information</a:t>
            </a:r>
          </a:p>
        </p:txBody>
      </p:sp>
      <p:sp>
        <p:nvSpPr>
          <p:cNvPr id="18" name="Content Placeholder 1">
            <a:extLst>
              <a:ext uri="{FF2B5EF4-FFF2-40B4-BE49-F238E27FC236}">
                <a16:creationId xmlns:a16="http://schemas.microsoft.com/office/drawing/2014/main" id="{53D425CA-CBE7-4060-62CD-093B99F3D0A1}"/>
              </a:ext>
            </a:extLst>
          </p:cNvPr>
          <p:cNvSpPr txBox="1">
            <a:spLocks/>
          </p:cNvSpPr>
          <p:nvPr/>
        </p:nvSpPr>
        <p:spPr>
          <a:xfrm>
            <a:off x="4680091" y="3618057"/>
            <a:ext cx="2740428" cy="751682"/>
          </a:xfrm>
          <a:prstGeom prst="rect">
            <a:avLst/>
          </a:prstGeom>
          <a:noFill/>
          <a:ln w="38100">
            <a:solidFill>
              <a:srgbClr val="D1E3EF"/>
            </a:solidFill>
          </a:ln>
        </p:spPr>
        <p:txBody>
          <a:bodyPr vert="horz" lIns="91440" tIns="45720" rIns="91440" bIns="45720" rtlCol="0" anchor="t">
            <a:normAutofit fontScale="77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rgbClr val="1C2C4F"/>
                </a:solidFill>
                <a:latin typeface="+mn-lt"/>
                <a:ea typeface="Verdana" panose="020B060403050404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rgbClr val="1C2C4F"/>
                </a:solidFill>
                <a:latin typeface="+mn-lt"/>
                <a:ea typeface="Verdana" panose="020B0604030504040204" pitchFamily="34" charset="0"/>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rgbClr val="1C2C4F"/>
                </a:solidFill>
                <a:latin typeface="+mn-lt"/>
                <a:ea typeface="Verdana" panose="020B0604030504040204" pitchFamily="34" charset="0"/>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rgbClr val="1C2C4F"/>
                </a:solidFill>
                <a:latin typeface="+mn-lt"/>
                <a:ea typeface="Verdana" panose="020B0604030504040204" pitchFamily="34" charset="0"/>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rgbClr val="1C2C4F"/>
                </a:solidFill>
                <a:latin typeface="+mn-lt"/>
                <a:ea typeface="Verdana" panose="020B0604030504040204" pitchFamily="34"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1600" dirty="0">
                <a:ea typeface="Verdana"/>
                <a:cs typeface="Arial"/>
              </a:rPr>
              <a:t>Contact:</a:t>
            </a:r>
            <a:endParaRPr lang="en-US"/>
          </a:p>
          <a:p>
            <a:pPr marL="0" indent="0">
              <a:buNone/>
            </a:pPr>
            <a:r>
              <a:rPr lang="en-GB" sz="1600" dirty="0">
                <a:ea typeface="+mn-lt"/>
                <a:cs typeface="+mn-lt"/>
                <a:hlinkClick r:id="rId2"/>
              </a:rPr>
              <a:t>https://www.metranova.org/</a:t>
            </a:r>
            <a:endParaRPr lang="en-US" dirty="0"/>
          </a:p>
          <a:p>
            <a:pPr marL="0" indent="0">
              <a:buNone/>
            </a:pPr>
            <a:r>
              <a:rPr lang="en-GB" sz="1600" dirty="0">
                <a:ea typeface="+mn-lt"/>
                <a:cs typeface="+mn-lt"/>
                <a:hlinkClick r:id="rId3"/>
              </a:rPr>
              <a:t>ebalas@es.net</a:t>
            </a:r>
            <a:r>
              <a:rPr lang="en-GB" sz="1600" dirty="0">
                <a:ea typeface="+mn-lt"/>
                <a:cs typeface="+mn-lt"/>
              </a:rPr>
              <a:t> </a:t>
            </a:r>
            <a:endParaRPr lang="en-GB"/>
          </a:p>
        </p:txBody>
      </p:sp>
      <p:pic>
        <p:nvPicPr>
          <p:cNvPr id="5" name="Picture 4" descr="logos">
            <a:extLst>
              <a:ext uri="{FF2B5EF4-FFF2-40B4-BE49-F238E27FC236}">
                <a16:creationId xmlns:a16="http://schemas.microsoft.com/office/drawing/2014/main" id="{48D0E00E-2FB8-360E-3214-D36A15A1B2E8}"/>
              </a:ext>
            </a:extLst>
          </p:cNvPr>
          <p:cNvPicPr>
            <a:picLocks noChangeAspect="1"/>
          </p:cNvPicPr>
          <p:nvPr/>
        </p:nvPicPr>
        <p:blipFill>
          <a:blip r:embed="rId4"/>
          <a:stretch>
            <a:fillRect/>
          </a:stretch>
        </p:blipFill>
        <p:spPr>
          <a:xfrm>
            <a:off x="342987" y="4085377"/>
            <a:ext cx="3630962" cy="272131"/>
          </a:xfrm>
          <a:prstGeom prst="rect">
            <a:avLst/>
          </a:prstGeom>
        </p:spPr>
      </p:pic>
      <p:pic>
        <p:nvPicPr>
          <p:cNvPr id="12" name="Picture 11" descr="metranova-stack.png">
            <a:extLst>
              <a:ext uri="{FF2B5EF4-FFF2-40B4-BE49-F238E27FC236}">
                <a16:creationId xmlns:a16="http://schemas.microsoft.com/office/drawing/2014/main" id="{23FB3BBB-7532-7CE6-CB7C-541BC86DE5F2}"/>
              </a:ext>
            </a:extLst>
          </p:cNvPr>
          <p:cNvPicPr>
            <a:picLocks noChangeAspect="1"/>
          </p:cNvPicPr>
          <p:nvPr/>
        </p:nvPicPr>
        <p:blipFill>
          <a:blip r:embed="rId5"/>
          <a:stretch>
            <a:fillRect/>
          </a:stretch>
        </p:blipFill>
        <p:spPr>
          <a:xfrm>
            <a:off x="342987" y="2191776"/>
            <a:ext cx="4070505" cy="1760462"/>
          </a:xfrm>
          <a:prstGeom prst="rect">
            <a:avLst/>
          </a:prstGeom>
        </p:spPr>
      </p:pic>
      <p:pic>
        <p:nvPicPr>
          <p:cNvPr id="13" name="Picture 12">
            <a:extLst>
              <a:ext uri="{FF2B5EF4-FFF2-40B4-BE49-F238E27FC236}">
                <a16:creationId xmlns:a16="http://schemas.microsoft.com/office/drawing/2014/main" id="{D1E81290-60D0-0F89-A873-7FAECEA557E5}"/>
              </a:ext>
            </a:extLst>
          </p:cNvPr>
          <p:cNvPicPr>
            <a:picLocks noChangeAspect="1"/>
          </p:cNvPicPr>
          <p:nvPr/>
        </p:nvPicPr>
        <p:blipFill>
          <a:blip r:embed="rId6"/>
          <a:srcRect t="12072" r="9838" b="11416"/>
          <a:stretch>
            <a:fillRect/>
          </a:stretch>
        </p:blipFill>
        <p:spPr>
          <a:xfrm>
            <a:off x="240117" y="128914"/>
            <a:ext cx="3824215" cy="813828"/>
          </a:xfrm>
          <a:prstGeom prst="rect">
            <a:avLst/>
          </a:prstGeom>
        </p:spPr>
      </p:pic>
      <p:pic>
        <p:nvPicPr>
          <p:cNvPr id="6" name="Picture 5">
            <a:extLst>
              <a:ext uri="{FF2B5EF4-FFF2-40B4-BE49-F238E27FC236}">
                <a16:creationId xmlns:a16="http://schemas.microsoft.com/office/drawing/2014/main" id="{120EAAC2-A2A3-3F40-0C11-CF50B1156132}"/>
              </a:ext>
            </a:extLst>
          </p:cNvPr>
          <p:cNvPicPr>
            <a:picLocks noChangeAspect="1"/>
          </p:cNvPicPr>
          <p:nvPr/>
        </p:nvPicPr>
        <p:blipFill>
          <a:blip r:embed="rId7"/>
          <a:stretch>
            <a:fillRect/>
          </a:stretch>
        </p:blipFill>
        <p:spPr>
          <a:xfrm>
            <a:off x="7443368" y="2668905"/>
            <a:ext cx="1423874" cy="1508760"/>
          </a:xfrm>
          <a:prstGeom prst="rect">
            <a:avLst/>
          </a:prstGeom>
        </p:spPr>
      </p:pic>
    </p:spTree>
    <p:extLst>
      <p:ext uri="{BB962C8B-B14F-4D97-AF65-F5344CB8AC3E}">
        <p14:creationId xmlns:p14="http://schemas.microsoft.com/office/powerpoint/2010/main" val="1139128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0671D9-9332-E17D-5C12-FBA249DBCAD9}"/>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A2E66E-4420-6746-61C7-3D2FEE24543A}"/>
              </a:ext>
            </a:extLst>
          </p:cNvPr>
          <p:cNvSpPr>
            <a:spLocks noGrp="1"/>
          </p:cNvSpPr>
          <p:nvPr>
            <p:ph idx="1"/>
          </p:nvPr>
        </p:nvSpPr>
        <p:spPr>
          <a:xfrm>
            <a:off x="350201" y="964417"/>
            <a:ext cx="4130359" cy="3166432"/>
          </a:xfrm>
        </p:spPr>
        <p:txBody>
          <a:bodyPr vert="horz" lIns="91440" tIns="45720" rIns="91440" bIns="45720" rtlCol="0" anchor="t">
            <a:noAutofit/>
          </a:bodyPr>
          <a:lstStyle/>
          <a:p>
            <a:r>
              <a:rPr lang="en-GB" sz="1300" dirty="0">
                <a:ea typeface="Verdana"/>
                <a:cs typeface="Arial"/>
              </a:rPr>
              <a:t>GÉANT </a:t>
            </a:r>
            <a:r>
              <a:rPr lang="en-GB" sz="1300">
                <a:ea typeface="Verdana"/>
                <a:cs typeface="Arial"/>
              </a:rPr>
              <a:t>deploys DAS on AMS-LON backbone link.</a:t>
            </a:r>
            <a:endParaRPr lang="en-GB" sz="1300" dirty="0">
              <a:ea typeface="Verdana"/>
              <a:cs typeface="Arial"/>
            </a:endParaRPr>
          </a:p>
          <a:p>
            <a:r>
              <a:rPr lang="en-GB" sz="1300">
                <a:ea typeface="Verdana"/>
                <a:cs typeface="Arial"/>
              </a:rPr>
              <a:t>4.7 TB of data per day covering 30,000 sensor points along the one cable.</a:t>
            </a:r>
            <a:endParaRPr lang="en-GB" sz="1300" dirty="0"/>
          </a:p>
          <a:p>
            <a:r>
              <a:rPr lang="en-GB" sz="1300">
                <a:ea typeface="Verdana"/>
                <a:cs typeface="Arial"/>
              </a:rPr>
              <a:t>GÉANT just bought 3 more DAS units (currently in Sines, Portugal, Crotone, Italy, and Rhodes, Greece).</a:t>
            </a:r>
          </a:p>
          <a:p>
            <a:r>
              <a:rPr lang="en-GB" sz="1300">
                <a:ea typeface="Verdana"/>
                <a:cs typeface="Arial"/>
              </a:rPr>
              <a:t>Data is bought by SURF and offered to Dutch research communities.</a:t>
            </a:r>
            <a:endParaRPr lang="en-GB" sz="1300" dirty="0">
              <a:ea typeface="Verdana"/>
              <a:cs typeface="Arial"/>
            </a:endParaRPr>
          </a:p>
          <a:p>
            <a:r>
              <a:rPr lang="en-GB" sz="1300" dirty="0">
                <a:ea typeface="Verdana"/>
                <a:cs typeface="Arial"/>
              </a:rPr>
              <a:t>Data is used by research communities to investigate earthquakes, exploding ordinance, wind farms, sea surface state, marine life, marine ecosystem habitat observation, vessel monitoring.  Can also be used to monitor aircraft and for cable protection.  </a:t>
            </a:r>
            <a:endParaRPr lang="en-GB" sz="1300" dirty="0"/>
          </a:p>
          <a:p>
            <a:r>
              <a:rPr lang="en-GB" sz="1300" dirty="0">
                <a:ea typeface="Verdana"/>
                <a:cs typeface="Arial"/>
              </a:rPr>
              <a:t>AI tools are essential for efficiently going through all this data (but won't be developed by GÉANT).</a:t>
            </a:r>
            <a:endParaRPr lang="en-GB" sz="1300" dirty="0"/>
          </a:p>
          <a:p>
            <a:r>
              <a:rPr lang="en-GB" sz="1300">
                <a:ea typeface="Verdana"/>
                <a:cs typeface="Arial"/>
              </a:rPr>
              <a:t>Data is offered under the licence </a:t>
            </a:r>
            <a:r>
              <a:rPr lang="en-GB" sz="1300" dirty="0">
                <a:ea typeface="+mn-lt"/>
                <a:cs typeface="+mn-lt"/>
              </a:rPr>
              <a:t>CC BY-NC-SA 4.0</a:t>
            </a:r>
            <a:endParaRPr lang="en-GB" sz="1300" dirty="0"/>
          </a:p>
          <a:p>
            <a:r>
              <a:rPr lang="en-GB" sz="1300">
                <a:ea typeface="Calibri"/>
                <a:cs typeface="Calibri"/>
              </a:rPr>
              <a:t>Based on the SUBMERSE technical architecture.</a:t>
            </a:r>
          </a:p>
          <a:p>
            <a:endParaRPr lang="en-GB" sz="1300" dirty="0"/>
          </a:p>
          <a:p>
            <a:endParaRPr lang="en-GB" sz="1300" dirty="0"/>
          </a:p>
          <a:p>
            <a:endParaRPr lang="en-GB" sz="1300" dirty="0"/>
          </a:p>
          <a:p>
            <a:endParaRPr lang="en-GB" sz="1300" dirty="0"/>
          </a:p>
          <a:p>
            <a:endParaRPr lang="en-GB" sz="1300" dirty="0"/>
          </a:p>
          <a:p>
            <a:endParaRPr lang="en-GB" sz="1300" dirty="0"/>
          </a:p>
          <a:p>
            <a:endParaRPr lang="en-GB" sz="1300" dirty="0"/>
          </a:p>
          <a:p>
            <a:endParaRPr lang="en-GB" sz="1300" dirty="0"/>
          </a:p>
        </p:txBody>
      </p:sp>
      <p:sp>
        <p:nvSpPr>
          <p:cNvPr id="3" name="Slide Number Placeholder 2">
            <a:extLst>
              <a:ext uri="{FF2B5EF4-FFF2-40B4-BE49-F238E27FC236}">
                <a16:creationId xmlns:a16="http://schemas.microsoft.com/office/drawing/2014/main" id="{76121B3B-3C1E-184E-A4CA-90979A3817A3}"/>
              </a:ext>
            </a:extLst>
          </p:cNvPr>
          <p:cNvSpPr>
            <a:spLocks noGrp="1"/>
          </p:cNvSpPr>
          <p:nvPr>
            <p:ph type="sldNum" sz="quarter" idx="4"/>
          </p:nvPr>
        </p:nvSpPr>
        <p:spPr/>
        <p:txBody>
          <a:bodyPr/>
          <a:lstStyle/>
          <a:p>
            <a:fld id="{9E7CA0F2-EE66-4F60-8C00-E0BE38E7AEC5}" type="slidenum">
              <a:rPr lang="en-GB" smtClean="0"/>
              <a:pPr/>
              <a:t>7</a:t>
            </a:fld>
            <a:endParaRPr lang="en-GB" dirty="0"/>
          </a:p>
        </p:txBody>
      </p:sp>
      <p:sp>
        <p:nvSpPr>
          <p:cNvPr id="4" name="Title 3">
            <a:extLst>
              <a:ext uri="{FF2B5EF4-FFF2-40B4-BE49-F238E27FC236}">
                <a16:creationId xmlns:a16="http://schemas.microsoft.com/office/drawing/2014/main" id="{546AACC6-6B2C-86F5-5A30-F0437D9DBB1E}"/>
              </a:ext>
            </a:extLst>
          </p:cNvPr>
          <p:cNvSpPr>
            <a:spLocks noGrp="1"/>
          </p:cNvSpPr>
          <p:nvPr>
            <p:ph type="title"/>
          </p:nvPr>
        </p:nvSpPr>
        <p:spPr/>
        <p:txBody>
          <a:bodyPr>
            <a:normAutofit/>
          </a:bodyPr>
          <a:lstStyle/>
          <a:p>
            <a:r>
              <a:rPr lang="en-GB" sz="2400">
                <a:ea typeface="Verdana"/>
                <a:cs typeface="Arial"/>
              </a:rPr>
              <a:t>GÉANT Fibre Sensing Service</a:t>
            </a:r>
            <a:endParaRPr lang="en-GB" sz="2400" dirty="0"/>
          </a:p>
        </p:txBody>
      </p:sp>
      <p:sp>
        <p:nvSpPr>
          <p:cNvPr id="8" name="Content Placeholder 1">
            <a:extLst>
              <a:ext uri="{FF2B5EF4-FFF2-40B4-BE49-F238E27FC236}">
                <a16:creationId xmlns:a16="http://schemas.microsoft.com/office/drawing/2014/main" id="{7578D3DB-9F9A-FE30-43BE-D24F2CAB98CE}"/>
              </a:ext>
            </a:extLst>
          </p:cNvPr>
          <p:cNvSpPr txBox="1">
            <a:spLocks/>
          </p:cNvSpPr>
          <p:nvPr/>
        </p:nvSpPr>
        <p:spPr>
          <a:xfrm>
            <a:off x="4788132" y="541586"/>
            <a:ext cx="4005670" cy="1785622"/>
          </a:xfrm>
          <a:prstGeom prst="rect">
            <a:avLst/>
          </a:prstGeom>
          <a:noFill/>
          <a:ln w="38100">
            <a:solidFill>
              <a:srgbClr val="42AF8E"/>
            </a:solidFill>
          </a:ln>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rgbClr val="1C2C4F"/>
                </a:solidFill>
                <a:latin typeface="+mn-lt"/>
                <a:ea typeface="Verdana" panose="020B060403050404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rgbClr val="1C2C4F"/>
                </a:solidFill>
                <a:latin typeface="+mn-lt"/>
                <a:ea typeface="Verdana" panose="020B0604030504040204" pitchFamily="34" charset="0"/>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rgbClr val="1C2C4F"/>
                </a:solidFill>
                <a:latin typeface="+mn-lt"/>
                <a:ea typeface="Verdana" panose="020B0604030504040204" pitchFamily="34" charset="0"/>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rgbClr val="1C2C4F"/>
                </a:solidFill>
                <a:latin typeface="+mn-lt"/>
                <a:ea typeface="Verdana" panose="020B0604030504040204" pitchFamily="34" charset="0"/>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rgbClr val="1C2C4F"/>
                </a:solidFill>
                <a:latin typeface="+mn-lt"/>
                <a:ea typeface="Verdana" panose="020B0604030504040204" pitchFamily="34"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1600" b="1" dirty="0">
                <a:solidFill>
                  <a:srgbClr val="42AF8E"/>
                </a:solidFill>
              </a:rPr>
              <a:t>What is future of the initiative?</a:t>
            </a:r>
          </a:p>
          <a:p>
            <a:pPr marL="0" indent="0">
              <a:buNone/>
            </a:pPr>
            <a:r>
              <a:rPr lang="en-GB" sz="1600">
                <a:ea typeface="Verdana"/>
                <a:cs typeface="Arial"/>
              </a:rPr>
              <a:t>PLM development gate</a:t>
            </a:r>
            <a:endParaRPr lang="en-GB" sz="1600" dirty="0">
              <a:ea typeface="Verdana"/>
              <a:cs typeface="Arial"/>
            </a:endParaRPr>
          </a:p>
          <a:p>
            <a:pPr marL="0" indent="0">
              <a:buNone/>
            </a:pPr>
            <a:r>
              <a:rPr lang="en-GB" sz="1600" dirty="0">
                <a:ea typeface="Verdana"/>
                <a:cs typeface="Arial"/>
              </a:rPr>
              <a:t>Incorporation into new projects (SEA-FOCUS is being submitted)</a:t>
            </a:r>
            <a:endParaRPr lang="en-GB" sz="1600"/>
          </a:p>
          <a:p>
            <a:pPr marL="0" indent="0">
              <a:buNone/>
            </a:pPr>
            <a:r>
              <a:rPr lang="en-GB" sz="1600">
                <a:ea typeface="Verdana"/>
                <a:cs typeface="Arial"/>
              </a:rPr>
              <a:t>Expansion of sites with similar model</a:t>
            </a:r>
            <a:endParaRPr lang="en-GB" sz="1600" dirty="0">
              <a:ea typeface="Verdana"/>
              <a:cs typeface="Arial"/>
            </a:endParaRPr>
          </a:p>
          <a:p>
            <a:pPr marL="0" indent="0">
              <a:buNone/>
            </a:pPr>
            <a:endParaRPr lang="en-GB" sz="1600" dirty="0">
              <a:ea typeface="Verdana"/>
              <a:cs typeface="Arial"/>
            </a:endParaRPr>
          </a:p>
        </p:txBody>
      </p:sp>
      <p:sp>
        <p:nvSpPr>
          <p:cNvPr id="9" name="Content Placeholder 1">
            <a:extLst>
              <a:ext uri="{FF2B5EF4-FFF2-40B4-BE49-F238E27FC236}">
                <a16:creationId xmlns:a16="http://schemas.microsoft.com/office/drawing/2014/main" id="{99DA2F49-CF6E-41BB-0744-41EE33A3EAC7}"/>
              </a:ext>
            </a:extLst>
          </p:cNvPr>
          <p:cNvSpPr txBox="1">
            <a:spLocks/>
          </p:cNvSpPr>
          <p:nvPr/>
        </p:nvSpPr>
        <p:spPr>
          <a:xfrm>
            <a:off x="4788132" y="2515724"/>
            <a:ext cx="4005670" cy="750484"/>
          </a:xfrm>
          <a:prstGeom prst="rect">
            <a:avLst/>
          </a:prstGeom>
          <a:noFill/>
          <a:ln w="38100">
            <a:solidFill>
              <a:srgbClr val="8DB8D9"/>
            </a:solidFill>
          </a:ln>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rgbClr val="1C2C4F"/>
                </a:solidFill>
                <a:latin typeface="+mn-lt"/>
                <a:ea typeface="Verdana" panose="020B060403050404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rgbClr val="1C2C4F"/>
                </a:solidFill>
                <a:latin typeface="+mn-lt"/>
                <a:ea typeface="Verdana" panose="020B0604030504040204" pitchFamily="34" charset="0"/>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rgbClr val="1C2C4F"/>
                </a:solidFill>
                <a:latin typeface="+mn-lt"/>
                <a:ea typeface="Verdana" panose="020B0604030504040204" pitchFamily="34" charset="0"/>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rgbClr val="1C2C4F"/>
                </a:solidFill>
                <a:latin typeface="+mn-lt"/>
                <a:ea typeface="Verdana" panose="020B0604030504040204" pitchFamily="34" charset="0"/>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rgbClr val="1C2C4F"/>
                </a:solidFill>
                <a:latin typeface="+mn-lt"/>
                <a:ea typeface="Verdana" panose="020B0604030504040204" pitchFamily="34"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1600" b="1" dirty="0">
                <a:solidFill>
                  <a:srgbClr val="8DB8D9"/>
                </a:solidFill>
              </a:rPr>
              <a:t>Collaboration with NRENs?</a:t>
            </a:r>
          </a:p>
          <a:p>
            <a:pPr marL="0" indent="0">
              <a:buNone/>
            </a:pPr>
            <a:r>
              <a:rPr lang="en-GB" sz="1600">
                <a:ea typeface="Verdana"/>
                <a:cs typeface="Arial"/>
              </a:rPr>
              <a:t>SURF for now</a:t>
            </a:r>
            <a:endParaRPr lang="en-GB" sz="1600" dirty="0"/>
          </a:p>
        </p:txBody>
      </p:sp>
      <p:sp>
        <p:nvSpPr>
          <p:cNvPr id="6" name="Content Placeholder 1">
            <a:extLst>
              <a:ext uri="{FF2B5EF4-FFF2-40B4-BE49-F238E27FC236}">
                <a16:creationId xmlns:a16="http://schemas.microsoft.com/office/drawing/2014/main" id="{570A5896-DF7D-25A5-3BDD-9489CFC3F532}"/>
              </a:ext>
            </a:extLst>
          </p:cNvPr>
          <p:cNvSpPr txBox="1">
            <a:spLocks/>
          </p:cNvSpPr>
          <p:nvPr/>
        </p:nvSpPr>
        <p:spPr>
          <a:xfrm>
            <a:off x="5931131" y="3408386"/>
            <a:ext cx="2863996" cy="861609"/>
          </a:xfrm>
          <a:prstGeom prst="rect">
            <a:avLst/>
          </a:prstGeom>
          <a:noFill/>
          <a:ln w="38100">
            <a:solidFill>
              <a:srgbClr val="D1E3EF"/>
            </a:solidFill>
          </a:ln>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rgbClr val="1C2C4F"/>
                </a:solidFill>
                <a:latin typeface="+mn-lt"/>
                <a:ea typeface="Verdana" panose="020B060403050404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rgbClr val="1C2C4F"/>
                </a:solidFill>
                <a:latin typeface="+mn-lt"/>
                <a:ea typeface="Verdana" panose="020B0604030504040204" pitchFamily="34" charset="0"/>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rgbClr val="1C2C4F"/>
                </a:solidFill>
                <a:latin typeface="+mn-lt"/>
                <a:ea typeface="Verdana" panose="020B0604030504040204" pitchFamily="34" charset="0"/>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rgbClr val="1C2C4F"/>
                </a:solidFill>
                <a:latin typeface="+mn-lt"/>
                <a:ea typeface="Verdana" panose="020B0604030504040204" pitchFamily="34" charset="0"/>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rgbClr val="1C2C4F"/>
                </a:solidFill>
                <a:latin typeface="+mn-lt"/>
                <a:ea typeface="Verdana" panose="020B0604030504040204" pitchFamily="34"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1600" dirty="0"/>
              <a:t>Contact:</a:t>
            </a:r>
          </a:p>
          <a:p>
            <a:pPr marL="0" indent="0">
              <a:buNone/>
            </a:pPr>
            <a:r>
              <a:rPr lang="en-GB" sz="1600">
                <a:ea typeface="Verdana"/>
                <a:cs typeface="Arial"/>
              </a:rPr>
              <a:t>Chris Atherton</a:t>
            </a:r>
            <a:endParaRPr lang="en-GB"/>
          </a:p>
        </p:txBody>
      </p:sp>
      <p:pic>
        <p:nvPicPr>
          <p:cNvPr id="12" name="Picture 11" descr="A logo with a pink and black swoosh&#10;&#10;AI-generated content may be incorrect.">
            <a:extLst>
              <a:ext uri="{FF2B5EF4-FFF2-40B4-BE49-F238E27FC236}">
                <a16:creationId xmlns:a16="http://schemas.microsoft.com/office/drawing/2014/main" id="{57082E1E-E027-1178-BA92-69ABF26515C6}"/>
              </a:ext>
            </a:extLst>
          </p:cNvPr>
          <p:cNvPicPr>
            <a:picLocks noChangeAspect="1"/>
          </p:cNvPicPr>
          <p:nvPr/>
        </p:nvPicPr>
        <p:blipFill>
          <a:blip r:embed="rId2"/>
          <a:stretch>
            <a:fillRect/>
          </a:stretch>
        </p:blipFill>
        <p:spPr>
          <a:xfrm>
            <a:off x="7374302" y="3543938"/>
            <a:ext cx="1213092" cy="576219"/>
          </a:xfrm>
          <a:prstGeom prst="rect">
            <a:avLst/>
          </a:prstGeom>
        </p:spPr>
      </p:pic>
      <p:pic>
        <p:nvPicPr>
          <p:cNvPr id="5" name="Picture 4" descr="Over Wageningen UR (University &amp; Research centre) - Wageningen University &amp;  Research — AcademicTransfer">
            <a:extLst>
              <a:ext uri="{FF2B5EF4-FFF2-40B4-BE49-F238E27FC236}">
                <a16:creationId xmlns:a16="http://schemas.microsoft.com/office/drawing/2014/main" id="{DEF78102-0EB0-27A7-307F-4757EAE50E88}"/>
              </a:ext>
            </a:extLst>
          </p:cNvPr>
          <p:cNvPicPr>
            <a:picLocks noChangeAspect="1"/>
          </p:cNvPicPr>
          <p:nvPr/>
        </p:nvPicPr>
        <p:blipFill>
          <a:blip r:embed="rId3"/>
          <a:stretch>
            <a:fillRect/>
          </a:stretch>
        </p:blipFill>
        <p:spPr>
          <a:xfrm>
            <a:off x="4062156" y="3323193"/>
            <a:ext cx="1790698" cy="559273"/>
          </a:xfrm>
          <a:prstGeom prst="rect">
            <a:avLst/>
          </a:prstGeom>
        </p:spPr>
      </p:pic>
      <p:pic>
        <p:nvPicPr>
          <p:cNvPr id="7" name="Picture 6" descr="Logo - SURF Merkportaal">
            <a:extLst>
              <a:ext uri="{FF2B5EF4-FFF2-40B4-BE49-F238E27FC236}">
                <a16:creationId xmlns:a16="http://schemas.microsoft.com/office/drawing/2014/main" id="{283CC11A-C4B1-F20E-D62B-6F4338DF56F7}"/>
              </a:ext>
            </a:extLst>
          </p:cNvPr>
          <p:cNvPicPr>
            <a:picLocks noChangeAspect="1"/>
          </p:cNvPicPr>
          <p:nvPr/>
        </p:nvPicPr>
        <p:blipFill>
          <a:blip r:embed="rId4"/>
          <a:stretch>
            <a:fillRect/>
          </a:stretch>
        </p:blipFill>
        <p:spPr>
          <a:xfrm>
            <a:off x="4649223" y="3889540"/>
            <a:ext cx="932690" cy="475489"/>
          </a:xfrm>
          <a:prstGeom prst="rect">
            <a:avLst/>
          </a:prstGeom>
        </p:spPr>
      </p:pic>
    </p:spTree>
    <p:extLst>
      <p:ext uri="{BB962C8B-B14F-4D97-AF65-F5344CB8AC3E}">
        <p14:creationId xmlns:p14="http://schemas.microsoft.com/office/powerpoint/2010/main" val="3413615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783E4-2791-F476-4F4A-CBBABC23ECB0}"/>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143D4AB-F875-1DAA-BBE4-E87EA742FE6B}"/>
              </a:ext>
            </a:extLst>
          </p:cNvPr>
          <p:cNvSpPr>
            <a:spLocks noGrp="1"/>
          </p:cNvSpPr>
          <p:nvPr>
            <p:ph idx="1"/>
          </p:nvPr>
        </p:nvSpPr>
        <p:spPr>
          <a:xfrm>
            <a:off x="350201" y="964417"/>
            <a:ext cx="4130359" cy="3357062"/>
          </a:xfrm>
        </p:spPr>
        <p:txBody>
          <a:bodyPr>
            <a:normAutofit/>
          </a:bodyPr>
          <a:lstStyle/>
          <a:p>
            <a:r>
              <a:rPr lang="en-GB" sz="1600" dirty="0"/>
              <a:t>Aim: Establish a FAIR Data Portal for GÉANT and create the foundation for data-sharing culture</a:t>
            </a:r>
          </a:p>
          <a:p>
            <a:r>
              <a:rPr lang="en-GB" sz="1600" dirty="0"/>
              <a:t>Testing scenario built with </a:t>
            </a:r>
            <a:r>
              <a:rPr lang="en-GB" sz="1600" dirty="0" err="1"/>
              <a:t>InvenioRDM</a:t>
            </a:r>
            <a:endParaRPr lang="en-GB" sz="1600" dirty="0"/>
          </a:p>
          <a:p>
            <a:r>
              <a:rPr lang="en-GB" sz="1600" dirty="0"/>
              <a:t>How?</a:t>
            </a:r>
          </a:p>
          <a:p>
            <a:pPr lvl="1"/>
            <a:r>
              <a:rPr lang="en-GB" sz="1400" dirty="0"/>
              <a:t>Facilitate internal data-sharing through a Data Champions Group</a:t>
            </a:r>
          </a:p>
          <a:p>
            <a:pPr lvl="1"/>
            <a:r>
              <a:rPr lang="en-GB" sz="1400" dirty="0"/>
              <a:t>Map Data inventory and knowledge about internal datasets</a:t>
            </a:r>
          </a:p>
          <a:p>
            <a:pPr lvl="1"/>
            <a:r>
              <a:rPr lang="en-GB" sz="1400" dirty="0"/>
              <a:t>Provide training for staff on the importance of FAIR data and good data-sharing habits</a:t>
            </a:r>
          </a:p>
          <a:p>
            <a:r>
              <a:rPr lang="en-GB" sz="1600" dirty="0"/>
              <a:t>Cross-team initiative, supported by the internal innovation fund</a:t>
            </a:r>
          </a:p>
        </p:txBody>
      </p:sp>
      <p:sp>
        <p:nvSpPr>
          <p:cNvPr id="3" name="Slide Number Placeholder 2">
            <a:extLst>
              <a:ext uri="{FF2B5EF4-FFF2-40B4-BE49-F238E27FC236}">
                <a16:creationId xmlns:a16="http://schemas.microsoft.com/office/drawing/2014/main" id="{7266B4D4-1DB4-DB6F-A601-A45CA19452F3}"/>
              </a:ext>
            </a:extLst>
          </p:cNvPr>
          <p:cNvSpPr>
            <a:spLocks noGrp="1"/>
          </p:cNvSpPr>
          <p:nvPr>
            <p:ph type="sldNum" sz="quarter" idx="4"/>
          </p:nvPr>
        </p:nvSpPr>
        <p:spPr/>
        <p:txBody>
          <a:bodyPr/>
          <a:lstStyle/>
          <a:p>
            <a:fld id="{9E7CA0F2-EE66-4F60-8C00-E0BE38E7AEC5}" type="slidenum">
              <a:rPr lang="en-GB" smtClean="0"/>
              <a:pPr/>
              <a:t>8</a:t>
            </a:fld>
            <a:endParaRPr lang="en-GB" dirty="0"/>
          </a:p>
        </p:txBody>
      </p:sp>
      <p:sp>
        <p:nvSpPr>
          <p:cNvPr id="4" name="Title 3">
            <a:extLst>
              <a:ext uri="{FF2B5EF4-FFF2-40B4-BE49-F238E27FC236}">
                <a16:creationId xmlns:a16="http://schemas.microsoft.com/office/drawing/2014/main" id="{B25B032A-BC9A-22F1-A470-A1F1F183AB4B}"/>
              </a:ext>
            </a:extLst>
          </p:cNvPr>
          <p:cNvSpPr>
            <a:spLocks noGrp="1"/>
          </p:cNvSpPr>
          <p:nvPr>
            <p:ph type="title"/>
          </p:nvPr>
        </p:nvSpPr>
        <p:spPr/>
        <p:txBody>
          <a:bodyPr>
            <a:normAutofit/>
          </a:bodyPr>
          <a:lstStyle/>
          <a:p>
            <a:r>
              <a:rPr lang="en-GB" sz="2400" dirty="0"/>
              <a:t>GÉANT FAIR Data Portal</a:t>
            </a:r>
          </a:p>
        </p:txBody>
      </p:sp>
      <p:sp>
        <p:nvSpPr>
          <p:cNvPr id="5" name="Content Placeholder 1">
            <a:extLst>
              <a:ext uri="{FF2B5EF4-FFF2-40B4-BE49-F238E27FC236}">
                <a16:creationId xmlns:a16="http://schemas.microsoft.com/office/drawing/2014/main" id="{A1F1A871-057D-BC0B-459B-8355A43245A1}"/>
              </a:ext>
            </a:extLst>
          </p:cNvPr>
          <p:cNvSpPr txBox="1">
            <a:spLocks/>
          </p:cNvSpPr>
          <p:nvPr/>
        </p:nvSpPr>
        <p:spPr>
          <a:xfrm>
            <a:off x="4788131" y="3084022"/>
            <a:ext cx="4001307" cy="1237457"/>
          </a:xfrm>
          <a:prstGeom prst="rect">
            <a:avLst/>
          </a:prstGeom>
          <a:noFill/>
          <a:ln w="38100">
            <a:solidFill>
              <a:srgbClr val="D1E3EF"/>
            </a:solidFill>
          </a:ln>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rgbClr val="1C2C4F"/>
                </a:solidFill>
                <a:latin typeface="+mn-lt"/>
                <a:ea typeface="Verdana" panose="020B060403050404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rgbClr val="1C2C4F"/>
                </a:solidFill>
                <a:latin typeface="+mn-lt"/>
                <a:ea typeface="Verdana" panose="020B0604030504040204" pitchFamily="34" charset="0"/>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rgbClr val="1C2C4F"/>
                </a:solidFill>
                <a:latin typeface="+mn-lt"/>
                <a:ea typeface="Verdana" panose="020B0604030504040204" pitchFamily="34" charset="0"/>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rgbClr val="1C2C4F"/>
                </a:solidFill>
                <a:latin typeface="+mn-lt"/>
                <a:ea typeface="Verdana" panose="020B0604030504040204" pitchFamily="34" charset="0"/>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rgbClr val="1C2C4F"/>
                </a:solidFill>
                <a:latin typeface="+mn-lt"/>
                <a:ea typeface="Verdana" panose="020B0604030504040204" pitchFamily="34"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1600" dirty="0"/>
              <a:t>Contact: GÉANT</a:t>
            </a:r>
          </a:p>
          <a:p>
            <a:pPr marL="0" indent="0">
              <a:buNone/>
            </a:pPr>
            <a:r>
              <a:rPr lang="en-GB" sz="1600" dirty="0"/>
              <a:t>Daniela Brauner, </a:t>
            </a:r>
            <a:br>
              <a:rPr lang="en-GB" sz="1600" dirty="0"/>
            </a:br>
            <a:r>
              <a:rPr lang="en-GB" sz="1600" dirty="0"/>
              <a:t>Emma Apted, </a:t>
            </a:r>
            <a:br>
              <a:rPr lang="en-GB" sz="1600" dirty="0"/>
            </a:br>
            <a:r>
              <a:rPr lang="en-GB" sz="1600" dirty="0"/>
              <a:t>Tanja Maier  </a:t>
            </a:r>
          </a:p>
        </p:txBody>
      </p:sp>
      <p:sp>
        <p:nvSpPr>
          <p:cNvPr id="8" name="Content Placeholder 1">
            <a:extLst>
              <a:ext uri="{FF2B5EF4-FFF2-40B4-BE49-F238E27FC236}">
                <a16:creationId xmlns:a16="http://schemas.microsoft.com/office/drawing/2014/main" id="{2EF28CA4-2447-D26D-A616-6D78EBEE5749}"/>
              </a:ext>
            </a:extLst>
          </p:cNvPr>
          <p:cNvSpPr txBox="1">
            <a:spLocks/>
          </p:cNvSpPr>
          <p:nvPr/>
        </p:nvSpPr>
        <p:spPr>
          <a:xfrm>
            <a:off x="4788132" y="964418"/>
            <a:ext cx="4005670" cy="1095060"/>
          </a:xfrm>
          <a:prstGeom prst="rect">
            <a:avLst/>
          </a:prstGeom>
          <a:noFill/>
          <a:ln w="38100">
            <a:solidFill>
              <a:srgbClr val="42AF8E"/>
            </a:solidFill>
          </a:ln>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rgbClr val="1C2C4F"/>
                </a:solidFill>
                <a:latin typeface="+mn-lt"/>
                <a:ea typeface="Verdana" panose="020B060403050404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rgbClr val="1C2C4F"/>
                </a:solidFill>
                <a:latin typeface="+mn-lt"/>
                <a:ea typeface="Verdana" panose="020B0604030504040204" pitchFamily="34" charset="0"/>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rgbClr val="1C2C4F"/>
                </a:solidFill>
                <a:latin typeface="+mn-lt"/>
                <a:ea typeface="Verdana" panose="020B0604030504040204" pitchFamily="34" charset="0"/>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rgbClr val="1C2C4F"/>
                </a:solidFill>
                <a:latin typeface="+mn-lt"/>
                <a:ea typeface="Verdana" panose="020B0604030504040204" pitchFamily="34" charset="0"/>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rgbClr val="1C2C4F"/>
                </a:solidFill>
                <a:latin typeface="+mn-lt"/>
                <a:ea typeface="Verdana" panose="020B0604030504040204" pitchFamily="34"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1600" b="1" dirty="0">
                <a:solidFill>
                  <a:srgbClr val="42AF8E"/>
                </a:solidFill>
              </a:rPr>
              <a:t>What is future of the initiative?</a:t>
            </a:r>
          </a:p>
          <a:p>
            <a:pPr marL="0" indent="0">
              <a:buNone/>
            </a:pPr>
            <a:r>
              <a:rPr lang="en-GB" sz="1600" dirty="0"/>
              <a:t>Project end in October, move into Proof-of-concept phase, expand into NRENs in 2027?</a:t>
            </a:r>
          </a:p>
        </p:txBody>
      </p:sp>
      <p:sp>
        <p:nvSpPr>
          <p:cNvPr id="9" name="Content Placeholder 1">
            <a:extLst>
              <a:ext uri="{FF2B5EF4-FFF2-40B4-BE49-F238E27FC236}">
                <a16:creationId xmlns:a16="http://schemas.microsoft.com/office/drawing/2014/main" id="{FB011D34-1BE2-DD78-3DC8-D3AAEDF3E268}"/>
              </a:ext>
            </a:extLst>
          </p:cNvPr>
          <p:cNvSpPr txBox="1">
            <a:spLocks/>
          </p:cNvSpPr>
          <p:nvPr/>
        </p:nvSpPr>
        <p:spPr>
          <a:xfrm>
            <a:off x="4788132" y="2196508"/>
            <a:ext cx="4005670" cy="750484"/>
          </a:xfrm>
          <a:prstGeom prst="rect">
            <a:avLst/>
          </a:prstGeom>
          <a:noFill/>
          <a:ln w="38100">
            <a:solidFill>
              <a:srgbClr val="8DB8D9"/>
            </a:solidFill>
          </a:ln>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rgbClr val="1C2C4F"/>
                </a:solidFill>
                <a:latin typeface="+mn-lt"/>
                <a:ea typeface="Verdana" panose="020B060403050404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rgbClr val="1C2C4F"/>
                </a:solidFill>
                <a:latin typeface="+mn-lt"/>
                <a:ea typeface="Verdana" panose="020B0604030504040204" pitchFamily="34" charset="0"/>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rgbClr val="1C2C4F"/>
                </a:solidFill>
                <a:latin typeface="+mn-lt"/>
                <a:ea typeface="Verdana" panose="020B0604030504040204" pitchFamily="34" charset="0"/>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rgbClr val="1C2C4F"/>
                </a:solidFill>
                <a:latin typeface="+mn-lt"/>
                <a:ea typeface="Verdana" panose="020B0604030504040204" pitchFamily="34" charset="0"/>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rgbClr val="1C2C4F"/>
                </a:solidFill>
                <a:latin typeface="+mn-lt"/>
                <a:ea typeface="Verdana" panose="020B0604030504040204" pitchFamily="34"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1600" b="1" dirty="0">
                <a:solidFill>
                  <a:srgbClr val="8DB8D9"/>
                </a:solidFill>
              </a:rPr>
              <a:t>Collaboration with NRENs?</a:t>
            </a:r>
          </a:p>
          <a:p>
            <a:pPr marL="0" indent="0">
              <a:buNone/>
            </a:pPr>
            <a:r>
              <a:rPr lang="en-GB" sz="1600" dirty="0"/>
              <a:t>Working on touch points with GN5-2 WP6</a:t>
            </a:r>
          </a:p>
        </p:txBody>
      </p:sp>
      <p:pic>
        <p:nvPicPr>
          <p:cNvPr id="7" name="Picture 6">
            <a:extLst>
              <a:ext uri="{FF2B5EF4-FFF2-40B4-BE49-F238E27FC236}">
                <a16:creationId xmlns:a16="http://schemas.microsoft.com/office/drawing/2014/main" id="{DFE2469B-9433-17FD-9F13-5BB4B924FE2A}"/>
              </a:ext>
            </a:extLst>
          </p:cNvPr>
          <p:cNvPicPr>
            <a:picLocks noChangeAspect="1"/>
          </p:cNvPicPr>
          <p:nvPr/>
        </p:nvPicPr>
        <p:blipFill>
          <a:blip r:embed="rId2"/>
          <a:stretch>
            <a:fillRect/>
          </a:stretch>
        </p:blipFill>
        <p:spPr>
          <a:xfrm>
            <a:off x="6807539" y="3274799"/>
            <a:ext cx="1631785" cy="775098"/>
          </a:xfrm>
          <a:prstGeom prst="rect">
            <a:avLst/>
          </a:prstGeom>
        </p:spPr>
      </p:pic>
    </p:spTree>
    <p:extLst>
      <p:ext uri="{BB962C8B-B14F-4D97-AF65-F5344CB8AC3E}">
        <p14:creationId xmlns:p14="http://schemas.microsoft.com/office/powerpoint/2010/main" val="2546289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FE3B6F-DBBA-5F09-2ED0-1FDEEEFEADD2}"/>
              </a:ext>
            </a:extLst>
          </p:cNvPr>
          <p:cNvSpPr>
            <a:spLocks noGrp="1"/>
          </p:cNvSpPr>
          <p:nvPr>
            <p:ph idx="1"/>
          </p:nvPr>
        </p:nvSpPr>
        <p:spPr>
          <a:xfrm>
            <a:off x="414386" y="1357642"/>
            <a:ext cx="1569862" cy="2896175"/>
          </a:xfrm>
        </p:spPr>
        <p:txBody>
          <a:bodyPr vert="horz" lIns="91440" tIns="45720" rIns="91440" bIns="45720" rtlCol="0" anchor="t">
            <a:normAutofit/>
          </a:bodyPr>
          <a:lstStyle/>
          <a:p>
            <a:pPr marL="0" indent="0" algn="ctr">
              <a:lnSpc>
                <a:spcPct val="100000"/>
              </a:lnSpc>
              <a:buNone/>
            </a:pPr>
            <a:r>
              <a:rPr lang="en-US" b="1" dirty="0">
                <a:ea typeface="Verdana"/>
                <a:cs typeface="Arial"/>
              </a:rPr>
              <a:t>Josef </a:t>
            </a:r>
            <a:r>
              <a:rPr lang="en-US" b="1" dirty="0" err="1">
                <a:ea typeface="Verdana"/>
                <a:cs typeface="Arial"/>
              </a:rPr>
              <a:t>Koumar</a:t>
            </a:r>
            <a:endParaRPr lang="en-US" dirty="0" err="1"/>
          </a:p>
          <a:p>
            <a:pPr marL="0" indent="0" algn="ctr">
              <a:buNone/>
            </a:pPr>
            <a:r>
              <a:rPr lang="en-US">
                <a:ea typeface="Verdana"/>
                <a:cs typeface="Arial"/>
              </a:rPr>
              <a:t>CESNET's Net-work </a:t>
            </a:r>
            <a:r>
              <a:rPr lang="en-US" dirty="0">
                <a:ea typeface="Verdana"/>
                <a:cs typeface="Arial"/>
              </a:rPr>
              <a:t>Datasets</a:t>
            </a:r>
            <a:endParaRPr lang="en-US" dirty="0"/>
          </a:p>
          <a:p>
            <a:pPr marL="0" indent="0" algn="ctr">
              <a:buNone/>
            </a:pPr>
            <a:endParaRPr lang="en-US" dirty="0">
              <a:ea typeface="Verdana"/>
              <a:cs typeface="Arial"/>
            </a:endParaRPr>
          </a:p>
        </p:txBody>
      </p:sp>
      <p:sp>
        <p:nvSpPr>
          <p:cNvPr id="3" name="Slide Number Placeholder 2">
            <a:extLst>
              <a:ext uri="{FF2B5EF4-FFF2-40B4-BE49-F238E27FC236}">
                <a16:creationId xmlns:a16="http://schemas.microsoft.com/office/drawing/2014/main" id="{B0DBBF56-089B-6B1B-5600-76984369D37D}"/>
              </a:ext>
            </a:extLst>
          </p:cNvPr>
          <p:cNvSpPr>
            <a:spLocks noGrp="1"/>
          </p:cNvSpPr>
          <p:nvPr>
            <p:ph type="sldNum" sz="quarter" idx="4"/>
          </p:nvPr>
        </p:nvSpPr>
        <p:spPr/>
        <p:txBody>
          <a:bodyPr/>
          <a:lstStyle/>
          <a:p>
            <a:fld id="{9E7CA0F2-EE66-4F60-8C00-E0BE38E7AEC5}" type="slidenum">
              <a:rPr lang="en-GB" smtClean="0"/>
              <a:pPr/>
              <a:t>9</a:t>
            </a:fld>
            <a:endParaRPr lang="en-GB" dirty="0"/>
          </a:p>
        </p:txBody>
      </p:sp>
      <p:sp>
        <p:nvSpPr>
          <p:cNvPr id="4" name="Title 3">
            <a:extLst>
              <a:ext uri="{FF2B5EF4-FFF2-40B4-BE49-F238E27FC236}">
                <a16:creationId xmlns:a16="http://schemas.microsoft.com/office/drawing/2014/main" id="{45DEBAAF-D9E0-C1B5-31D8-D9AA9932EBFE}"/>
              </a:ext>
            </a:extLst>
          </p:cNvPr>
          <p:cNvSpPr>
            <a:spLocks noGrp="1"/>
          </p:cNvSpPr>
          <p:nvPr>
            <p:ph type="title"/>
          </p:nvPr>
        </p:nvSpPr>
        <p:spPr/>
        <p:txBody>
          <a:bodyPr/>
          <a:lstStyle/>
          <a:p>
            <a:r>
              <a:rPr lang="en-US" dirty="0">
                <a:ea typeface="Verdana"/>
                <a:cs typeface="Arial"/>
              </a:rPr>
              <a:t>Our </a:t>
            </a:r>
            <a:r>
              <a:rPr lang="en-US">
                <a:ea typeface="Verdana"/>
                <a:cs typeface="Arial"/>
              </a:rPr>
              <a:t>Panelists</a:t>
            </a:r>
            <a:endParaRPr lang="en-US" dirty="0" err="1"/>
          </a:p>
        </p:txBody>
      </p:sp>
      <p:sp>
        <p:nvSpPr>
          <p:cNvPr id="6" name="Content Placeholder 1">
            <a:extLst>
              <a:ext uri="{FF2B5EF4-FFF2-40B4-BE49-F238E27FC236}">
                <a16:creationId xmlns:a16="http://schemas.microsoft.com/office/drawing/2014/main" id="{867A89B2-4592-C737-2255-F7C499B88EB2}"/>
              </a:ext>
            </a:extLst>
          </p:cNvPr>
          <p:cNvSpPr txBox="1">
            <a:spLocks/>
          </p:cNvSpPr>
          <p:nvPr/>
        </p:nvSpPr>
        <p:spPr>
          <a:xfrm>
            <a:off x="1995874" y="1356478"/>
            <a:ext cx="1590458" cy="2896175"/>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rgbClr val="1C2C4F"/>
                </a:solidFill>
                <a:latin typeface="+mn-lt"/>
                <a:ea typeface="Verdana" panose="020B060403050404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rgbClr val="1C2C4F"/>
                </a:solidFill>
                <a:latin typeface="+mn-lt"/>
                <a:ea typeface="Verdana" panose="020B0604030504040204" pitchFamily="34" charset="0"/>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rgbClr val="1C2C4F"/>
                </a:solidFill>
                <a:latin typeface="+mn-lt"/>
                <a:ea typeface="Verdana" panose="020B0604030504040204" pitchFamily="34" charset="0"/>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rgbClr val="1C2C4F"/>
                </a:solidFill>
                <a:latin typeface="+mn-lt"/>
                <a:ea typeface="Verdana" panose="020B0604030504040204" pitchFamily="34" charset="0"/>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rgbClr val="1C2C4F"/>
                </a:solidFill>
                <a:latin typeface="+mn-lt"/>
                <a:ea typeface="Verdana" panose="020B0604030504040204" pitchFamily="34"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buNone/>
            </a:pPr>
            <a:r>
              <a:rPr lang="en-US" b="1">
                <a:ea typeface="Verdana"/>
                <a:cs typeface="Arial"/>
              </a:rPr>
              <a:t>Erik Reid</a:t>
            </a:r>
            <a:endParaRPr lang="en-US"/>
          </a:p>
          <a:p>
            <a:pPr marL="0" indent="0" algn="ctr">
              <a:buNone/>
            </a:pPr>
            <a:r>
              <a:rPr lang="en-US">
                <a:ea typeface="Verdana"/>
                <a:cs typeface="Arial"/>
              </a:rPr>
              <a:t>ROBIN Service</a:t>
            </a:r>
            <a:endParaRPr lang="en-US"/>
          </a:p>
          <a:p>
            <a:pPr marL="0" indent="0" algn="ctr">
              <a:buFont typeface="Arial" panose="020B0604020202020204" pitchFamily="34" charset="0"/>
              <a:buNone/>
            </a:pPr>
            <a:endParaRPr lang="en-US" dirty="0">
              <a:ea typeface="Verdana"/>
              <a:cs typeface="Arial"/>
            </a:endParaRPr>
          </a:p>
        </p:txBody>
      </p:sp>
      <p:sp>
        <p:nvSpPr>
          <p:cNvPr id="7" name="Content Placeholder 1">
            <a:extLst>
              <a:ext uri="{FF2B5EF4-FFF2-40B4-BE49-F238E27FC236}">
                <a16:creationId xmlns:a16="http://schemas.microsoft.com/office/drawing/2014/main" id="{A39E84EC-6072-655D-0895-9BBABBFE123B}"/>
              </a:ext>
            </a:extLst>
          </p:cNvPr>
          <p:cNvSpPr txBox="1">
            <a:spLocks/>
          </p:cNvSpPr>
          <p:nvPr/>
        </p:nvSpPr>
        <p:spPr>
          <a:xfrm>
            <a:off x="3590739" y="1350397"/>
            <a:ext cx="1590458" cy="2896175"/>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rgbClr val="1C2C4F"/>
                </a:solidFill>
                <a:latin typeface="+mn-lt"/>
                <a:ea typeface="Verdana" panose="020B060403050404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rgbClr val="1C2C4F"/>
                </a:solidFill>
                <a:latin typeface="+mn-lt"/>
                <a:ea typeface="Verdana" panose="020B0604030504040204" pitchFamily="34" charset="0"/>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rgbClr val="1C2C4F"/>
                </a:solidFill>
                <a:latin typeface="+mn-lt"/>
                <a:ea typeface="Verdana" panose="020B0604030504040204" pitchFamily="34" charset="0"/>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rgbClr val="1C2C4F"/>
                </a:solidFill>
                <a:latin typeface="+mn-lt"/>
                <a:ea typeface="Verdana" panose="020B0604030504040204" pitchFamily="34" charset="0"/>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rgbClr val="1C2C4F"/>
                </a:solidFill>
                <a:latin typeface="+mn-lt"/>
                <a:ea typeface="Verdana" panose="020B0604030504040204" pitchFamily="34"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b="1">
                <a:ea typeface="Verdana"/>
                <a:cs typeface="Arial"/>
              </a:rPr>
              <a:t>Edward Balas</a:t>
            </a:r>
            <a:endParaRPr lang="en-US" b="1"/>
          </a:p>
          <a:p>
            <a:pPr marL="0" indent="0" algn="ctr">
              <a:buNone/>
            </a:pPr>
            <a:r>
              <a:rPr lang="en-US" dirty="0" err="1">
                <a:ea typeface="Verdana"/>
                <a:cs typeface="Arial"/>
              </a:rPr>
              <a:t>MetrANOVA</a:t>
            </a:r>
            <a:endParaRPr lang="en-US" dirty="0" err="1"/>
          </a:p>
          <a:p>
            <a:pPr marL="0" indent="0" algn="ctr">
              <a:buFont typeface="Arial" panose="020B0604020202020204" pitchFamily="34" charset="0"/>
              <a:buNone/>
            </a:pPr>
            <a:endParaRPr lang="en-US" dirty="0">
              <a:ea typeface="Verdana"/>
              <a:cs typeface="Arial"/>
            </a:endParaRPr>
          </a:p>
        </p:txBody>
      </p:sp>
      <p:sp>
        <p:nvSpPr>
          <p:cNvPr id="8" name="Content Placeholder 1">
            <a:extLst>
              <a:ext uri="{FF2B5EF4-FFF2-40B4-BE49-F238E27FC236}">
                <a16:creationId xmlns:a16="http://schemas.microsoft.com/office/drawing/2014/main" id="{8BAE6254-8525-3792-3002-8A5F34BCE65C}"/>
              </a:ext>
            </a:extLst>
          </p:cNvPr>
          <p:cNvSpPr txBox="1">
            <a:spLocks/>
          </p:cNvSpPr>
          <p:nvPr/>
        </p:nvSpPr>
        <p:spPr>
          <a:xfrm>
            <a:off x="5156191" y="1351558"/>
            <a:ext cx="1662156" cy="2828749"/>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rgbClr val="1C2C4F"/>
                </a:solidFill>
                <a:latin typeface="+mn-lt"/>
                <a:ea typeface="Verdana" panose="020B060403050404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rgbClr val="1C2C4F"/>
                </a:solidFill>
                <a:latin typeface="+mn-lt"/>
                <a:ea typeface="Verdana" panose="020B0604030504040204" pitchFamily="34" charset="0"/>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rgbClr val="1C2C4F"/>
                </a:solidFill>
                <a:latin typeface="+mn-lt"/>
                <a:ea typeface="Verdana" panose="020B0604030504040204" pitchFamily="34" charset="0"/>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rgbClr val="1C2C4F"/>
                </a:solidFill>
                <a:latin typeface="+mn-lt"/>
                <a:ea typeface="Verdana" panose="020B0604030504040204" pitchFamily="34" charset="0"/>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rgbClr val="1C2C4F"/>
                </a:solidFill>
                <a:latin typeface="+mn-lt"/>
                <a:ea typeface="Verdana" panose="020B0604030504040204" pitchFamily="34"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b="1">
                <a:ea typeface="Verdana"/>
                <a:cs typeface="Arial"/>
              </a:rPr>
              <a:t>Chris Atherton</a:t>
            </a:r>
            <a:endParaRPr lang="en-US" b="1"/>
          </a:p>
          <a:p>
            <a:pPr marL="0" indent="0" algn="ctr">
              <a:buNone/>
            </a:pPr>
            <a:r>
              <a:rPr lang="en-US" dirty="0" err="1">
                <a:ea typeface="Verdana"/>
                <a:cs typeface="Arial"/>
              </a:rPr>
              <a:t>Fibre</a:t>
            </a:r>
            <a:r>
              <a:rPr lang="en-US" dirty="0">
                <a:ea typeface="Verdana"/>
                <a:cs typeface="Arial"/>
              </a:rPr>
              <a:t>-sensing</a:t>
            </a:r>
            <a:endParaRPr lang="en-US" dirty="0"/>
          </a:p>
          <a:p>
            <a:pPr marL="0" indent="0" algn="ctr">
              <a:buFont typeface="Arial" panose="020B0604020202020204" pitchFamily="34" charset="0"/>
              <a:buNone/>
            </a:pPr>
            <a:endParaRPr lang="en-US" dirty="0">
              <a:ea typeface="Verdana"/>
              <a:cs typeface="Arial"/>
            </a:endParaRPr>
          </a:p>
        </p:txBody>
      </p:sp>
      <p:sp>
        <p:nvSpPr>
          <p:cNvPr id="9" name="Content Placeholder 1">
            <a:extLst>
              <a:ext uri="{FF2B5EF4-FFF2-40B4-BE49-F238E27FC236}">
                <a16:creationId xmlns:a16="http://schemas.microsoft.com/office/drawing/2014/main" id="{467514BD-F599-E7C9-9469-08E8B0EE14E6}"/>
              </a:ext>
            </a:extLst>
          </p:cNvPr>
          <p:cNvSpPr txBox="1">
            <a:spLocks/>
          </p:cNvSpPr>
          <p:nvPr/>
        </p:nvSpPr>
        <p:spPr>
          <a:xfrm>
            <a:off x="6819686" y="1350450"/>
            <a:ext cx="2038390" cy="2824094"/>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rgbClr val="1C2C4F"/>
                </a:solidFill>
                <a:latin typeface="+mn-lt"/>
                <a:ea typeface="Verdana" panose="020B060403050404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rgbClr val="1C2C4F"/>
                </a:solidFill>
                <a:latin typeface="+mn-lt"/>
                <a:ea typeface="Verdana" panose="020B0604030504040204" pitchFamily="34" charset="0"/>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rgbClr val="1C2C4F"/>
                </a:solidFill>
                <a:latin typeface="+mn-lt"/>
                <a:ea typeface="Verdana" panose="020B0604030504040204" pitchFamily="34" charset="0"/>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rgbClr val="1C2C4F"/>
                </a:solidFill>
                <a:latin typeface="+mn-lt"/>
                <a:ea typeface="Verdana" panose="020B0604030504040204" pitchFamily="34" charset="0"/>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rgbClr val="1C2C4F"/>
                </a:solidFill>
                <a:latin typeface="+mn-lt"/>
                <a:ea typeface="Verdana" panose="020B0604030504040204" pitchFamily="34"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b="1">
                <a:ea typeface="Verdana"/>
                <a:cs typeface="Arial"/>
              </a:rPr>
              <a:t>Daniela Brauner</a:t>
            </a:r>
            <a:endParaRPr lang="en-US" b="1"/>
          </a:p>
          <a:p>
            <a:pPr marL="0" indent="0" algn="ctr">
              <a:buNone/>
            </a:pPr>
            <a:r>
              <a:rPr lang="en-US" dirty="0">
                <a:ea typeface="Verdana"/>
                <a:cs typeface="Arial"/>
              </a:rPr>
              <a:t>GÉANT FAIR </a:t>
            </a:r>
            <a:r>
              <a:rPr lang="en-US">
                <a:ea typeface="Verdana"/>
                <a:cs typeface="Arial"/>
              </a:rPr>
              <a:t>Data Portal</a:t>
            </a:r>
            <a:endParaRPr lang="en-US"/>
          </a:p>
          <a:p>
            <a:pPr marL="0" indent="0" algn="ctr">
              <a:buFont typeface="Arial" panose="020B0604020202020204" pitchFamily="34" charset="0"/>
              <a:buNone/>
            </a:pPr>
            <a:endParaRPr lang="en-US" dirty="0">
              <a:ea typeface="Verdana"/>
              <a:cs typeface="Arial"/>
            </a:endParaRPr>
          </a:p>
        </p:txBody>
      </p:sp>
    </p:spTree>
    <p:extLst>
      <p:ext uri="{BB962C8B-B14F-4D97-AF65-F5344CB8AC3E}">
        <p14:creationId xmlns:p14="http://schemas.microsoft.com/office/powerpoint/2010/main" val="784542974"/>
      </p:ext>
    </p:extLst>
  </p:cSld>
  <p:clrMapOvr>
    <a:masterClrMapping/>
  </p:clrMapOvr>
</p:sld>
</file>

<file path=ppt/theme/theme1.xml><?xml version="1.0" encoding="utf-8"?>
<a:theme xmlns:a="http://schemas.openxmlformats.org/drawingml/2006/main" name="GEANT Associ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0D0992E-CCCF-45DB-AB26-A4F50B75E4D6}" vid="{C2252C9B-28CB-4431-8278-C26B15A7694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Documentsharing xmlns="5f7fb2c2-3e19-4c09-8c9a-fec4e3a7f868">Team internal</Documentsharing>
    <e1962f1dc6df4c3fa345e5cc03eaac01 xmlns="5f7fb2c2-3e19-4c09-8c9a-fec4e3a7f868">
      <Terms xmlns="http://schemas.microsoft.com/office/infopath/2007/PartnerControls"/>
    </e1962f1dc6df4c3fa345e5cc03eaac01>
    <TaxKeywordTaxHTField xmlns="5f7fb2c2-3e19-4c09-8c9a-fec4e3a7f868">
      <Terms xmlns="http://schemas.microsoft.com/office/infopath/2007/PartnerControls"/>
    </TaxKeywordTaxHTField>
    <n9341720759048cb9826351032da65d8 xmlns="5f7fb2c2-3e19-4c09-8c9a-fec4e3a7f868">
      <Terms xmlns="http://schemas.microsoft.com/office/infopath/2007/PartnerControls"/>
    </n9341720759048cb9826351032da65d8>
    <g529532d8e6844859967afe105bbd6f1 xmlns="5f7fb2c2-3e19-4c09-8c9a-fec4e3a7f868">
      <Terms xmlns="http://schemas.microsoft.com/office/infopath/2007/PartnerControls"/>
    </g529532d8e6844859967afe105bbd6f1>
    <TaxCatchAll xmlns="5f7fb2c2-3e19-4c09-8c9a-fec4e3a7f868">
      <Value>1</Value>
    </TaxCatchAll>
    <Standards xmlns="5f7fb2c2-3e19-4c09-8c9a-fec4e3a7f868" xsi:nil="true"/>
    <ibac434d51174fa9b37a8e366692a1f1 xmlns="5f7fb2c2-3e19-4c09-8c9a-fec4e3a7f868">
      <Terms xmlns="http://schemas.microsoft.com/office/infopath/2007/PartnerControls">
        <TermInfo xmlns="http://schemas.microsoft.com/office/infopath/2007/PartnerControls">
          <TermName xmlns="http://schemas.microsoft.com/office/infopath/2007/PartnerControls">FADP</TermName>
          <TermId xmlns="http://schemas.microsoft.com/office/infopath/2007/PartnerControls">17c95b8f-d1a1-498c-8955-537efc38b84a</TermId>
        </TermInfo>
      </Terms>
    </ibac434d51174fa9b37a8e366692a1f1>
    <_dlc_DocId xmlns="0ac247b9-349c-4215-b624-5c0da536e58b">FADP-1938379469-15</_dlc_DocId>
    <_dlc_DocIdUrl xmlns="0ac247b9-349c-4215-b624-5c0da536e58b">
      <Url>https://geantonline.sharepoint.com/sites/FADP-Teams-Extl/_layouts/15/DocIdRedir.aspx?ID=FADP-1938379469-15</Url>
      <Description>FADP-1938379469-15</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GN Assoc Document Template" ma:contentTypeID="0x0101009843AFB38A7E1F44B837FA499A2BB7E90600A8A8B9DD484DB043B17B45585D83CDD2" ma:contentTypeVersion="2" ma:contentTypeDescription=" - Republished 2025-01-29 16:50:34 - Republished 2025-02-03 20:32:55" ma:contentTypeScope="" ma:versionID="7623f05530823880d6b8fc7c78ecec69">
  <xsd:schema xmlns:xsd="http://www.w3.org/2001/XMLSchema" xmlns:xs="http://www.w3.org/2001/XMLSchema" xmlns:p="http://schemas.microsoft.com/office/2006/metadata/properties" xmlns:ns2="5f7fb2c2-3e19-4c09-8c9a-fec4e3a7f868" xmlns:ns3="0ac247b9-349c-4215-b624-5c0da536e58b" targetNamespace="http://schemas.microsoft.com/office/2006/metadata/properties" ma:root="true" ma:fieldsID="21d4f35bd754cd1289478a88a4606a77" ns2:_="" ns3:_="">
    <xsd:import namespace="5f7fb2c2-3e19-4c09-8c9a-fec4e3a7f868"/>
    <xsd:import namespace="0ac247b9-349c-4215-b624-5c0da536e58b"/>
    <xsd:element name="properties">
      <xsd:complexType>
        <xsd:sequence>
          <xsd:element name="documentManagement">
            <xsd:complexType>
              <xsd:all>
                <xsd:element ref="ns2:ibac434d51174fa9b37a8e366692a1f1" minOccurs="0"/>
                <xsd:element ref="ns2:TaxCatchAll" minOccurs="0"/>
                <xsd:element ref="ns2:TaxCatchAllLabel" minOccurs="0"/>
                <xsd:element ref="ns2:n9341720759048cb9826351032da65d8" minOccurs="0"/>
                <xsd:element ref="ns2:TaxKeywordTaxHTField" minOccurs="0"/>
                <xsd:element ref="ns2:Documentsharing" minOccurs="0"/>
                <xsd:element ref="ns2:g529532d8e6844859967afe105bbd6f1" minOccurs="0"/>
                <xsd:element ref="ns2:e1962f1dc6df4c3fa345e5cc03eaac01" minOccurs="0"/>
                <xsd:element ref="ns2:Standard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7fb2c2-3e19-4c09-8c9a-fec4e3a7f868" elementFormDefault="qualified">
    <xsd:import namespace="http://schemas.microsoft.com/office/2006/documentManagement/types"/>
    <xsd:import namespace="http://schemas.microsoft.com/office/infopath/2007/PartnerControls"/>
    <xsd:element name="ibac434d51174fa9b37a8e366692a1f1" ma:index="8" nillable="true" ma:taxonomy="true" ma:internalName="ibac434d51174fa9b37a8e366692a1f1" ma:taxonomyFieldName="FunctionalTeam" ma:displayName="Functional Team" ma:readOnly="false" ma:default="1;#FADP|17c95b8f-d1a1-498c-8955-537efc38b84a" ma:fieldId="{2bac434d-5117-4fa9-b37a-8e366692a1f1}" ma:sspId="3aa016d8-8629-4718-83e1-77943a6a4e71" ma:termSetId="7707336b-8ddb-45bf-a823-428042e0eae8"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0e946c25-6cc3-4bf8-b090-b95306fadf03}" ma:internalName="TaxCatchAll" ma:showField="CatchAllData" ma:web="0ac247b9-349c-4215-b624-5c0da536e58b">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0e946c25-6cc3-4bf8-b090-b95306fadf03}" ma:internalName="TaxCatchAllLabel" ma:readOnly="true" ma:showField="CatchAllDataLabel" ma:web="0ac247b9-349c-4215-b624-5c0da536e58b">
      <xsd:complexType>
        <xsd:complexContent>
          <xsd:extension base="dms:MultiChoiceLookup">
            <xsd:sequence>
              <xsd:element name="Value" type="dms:Lookup" maxOccurs="unbounded" minOccurs="0" nillable="true"/>
            </xsd:sequence>
          </xsd:extension>
        </xsd:complexContent>
      </xsd:complexType>
    </xsd:element>
    <xsd:element name="n9341720759048cb9826351032da65d8" ma:index="12" nillable="true" ma:taxonomy="true" ma:internalName="n9341720759048cb9826351032da65d8" ma:taxonomyFieldName="DocumentType" ma:displayName="Document Type" ma:readOnly="false" ma:fieldId="{79341720-7590-48cb-9826-351032da65d8}" ma:sspId="3aa016d8-8629-4718-83e1-77943a6a4e71" ma:termSetId="0a54c3c8-7cab-48ff-a684-a3cb90177afc" ma:anchorId="00000000-0000-0000-0000-000000000000" ma:open="false" ma:isKeyword="false">
      <xsd:complexType>
        <xsd:sequence>
          <xsd:element ref="pc:Terms" minOccurs="0" maxOccurs="1"/>
        </xsd:sequence>
      </xsd:complexType>
    </xsd:element>
    <xsd:element name="TaxKeywordTaxHTField" ma:index="14" nillable="true" ma:taxonomy="true" ma:internalName="TaxKeywordTaxHTField" ma:taxonomyFieldName="TaxKeyword" ma:displayName="Hash Tags" ma:fieldId="{23f27201-bee3-471e-b2e7-b64fd8b7ca38}" ma:taxonomyMulti="true" ma:sspId="3aa016d8-8629-4718-83e1-77943a6a4e71" ma:termSetId="00000000-0000-0000-0000-000000000000" ma:anchorId="00000000-0000-0000-0000-000000000000" ma:open="true" ma:isKeyword="true">
      <xsd:complexType>
        <xsd:sequence>
          <xsd:element ref="pc:Terms" minOccurs="0" maxOccurs="1"/>
        </xsd:sequence>
      </xsd:complexType>
    </xsd:element>
    <xsd:element name="Documentsharing" ma:index="16" nillable="true" ma:displayName="Sharing" ma:description="metadata to enable document viewing company wide or team internal" ma:format="Dropdown" ma:internalName="Documentsharing" ma:readOnly="false">
      <xsd:simpleType>
        <xsd:restriction base="dms:Choice">
          <xsd:enumeration value="Company-wide"/>
          <xsd:enumeration value="Team internal"/>
        </xsd:restriction>
      </xsd:simpleType>
    </xsd:element>
    <xsd:element name="g529532d8e6844859967afe105bbd6f1" ma:index="17" nillable="true" ma:taxonomy="true" ma:internalName="g529532d8e6844859967afe105bbd6f1" ma:taxonomyFieldName="AutoTag" ma:displayName="Auto Tag" ma:fieldId="{0529532d-8e68-4485-9967-afe105bbd6f1}" ma:sspId="3aa016d8-8629-4718-83e1-77943a6a4e71" ma:termSetId="e7947016-6a3d-4135-b330-a3e5a4df3270" ma:anchorId="00000000-0000-0000-0000-000000000000" ma:open="false" ma:isKeyword="false">
      <xsd:complexType>
        <xsd:sequence>
          <xsd:element ref="pc:Terms" minOccurs="0" maxOccurs="1"/>
        </xsd:sequence>
      </xsd:complexType>
    </xsd:element>
    <xsd:element name="e1962f1dc6df4c3fa345e5cc03eaac01" ma:index="19" nillable="true" ma:taxonomy="true" ma:internalName="e1962f1dc6df4c3fa345e5cc03eaac01" ma:taxonomyFieldName="FolderTag" ma:displayName="Folder Tag" ma:fieldId="{e1962f1d-c6df-4c3f-a345-e5cc03eaac01}" ma:taxonomyMulti="true" ma:sspId="3aa016d8-8629-4718-83e1-77943a6a4e71" ma:termSetId="e7947016-6a3d-4135-b330-a3e5a4df3270" ma:anchorId="00000000-0000-0000-0000-000000000000" ma:open="false" ma:isKeyword="false">
      <xsd:complexType>
        <xsd:sequence>
          <xsd:element ref="pc:Terms" minOccurs="0" maxOccurs="1"/>
        </xsd:sequence>
      </xsd:complexType>
    </xsd:element>
    <xsd:element name="Standards" ma:index="21" nillable="true" ma:displayName="Standards" ma:default="" ma:internalName="Standards">
      <xsd:complexType>
        <xsd:complexContent>
          <xsd:extension base="dms:MultiChoice">
            <xsd:sequence>
              <xsd:element name="Value" maxOccurs="unbounded" minOccurs="0" nillable="true">
                <xsd:simpleType>
                  <xsd:restriction base="dms:Choice">
                    <xsd:enumeration value="EC Audits"/>
                    <xsd:enumeration value="Fin Audit"/>
                    <xsd:enumeration value="ISO 27001"/>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ac247b9-349c-4215-b624-5c0da536e58b" elementFormDefault="qualified">
    <xsd:import namespace="http://schemas.microsoft.com/office/2006/documentManagement/types"/>
    <xsd:import namespace="http://schemas.microsoft.com/office/infopath/2007/PartnerControls"/>
    <xsd:element name="_dlc_DocId" ma:index="22" nillable="true" ma:displayName="Document ID Value" ma:description="The value of the document ID assigned to this item." ma:indexed="true" ma:internalName="_dlc_DocId" ma:readOnly="true">
      <xsd:simpleType>
        <xsd:restriction base="dms:Text"/>
      </xsd:simpleType>
    </xsd:element>
    <xsd:element name="_dlc_DocIdUrl" ma:index="23"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4"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3aa016d8-8629-4718-83e1-77943a6a4e71" ContentTypeId="0x0101009843AFB38A7E1F44B837FA499A2BB7E906" PreviousValue="false" LastSyncTimeStamp="2025-08-21T11:06:30.75Z"/>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A1A95D2-5234-4232-AE4F-86210024B19B}">
  <ds:schemaRefs>
    <ds:schemaRef ds:uri="http://schemas.microsoft.com/sharepoint/events"/>
  </ds:schemaRefs>
</ds:datastoreItem>
</file>

<file path=customXml/itemProps2.xml><?xml version="1.0" encoding="utf-8"?>
<ds:datastoreItem xmlns:ds="http://schemas.openxmlformats.org/officeDocument/2006/customXml" ds:itemID="{59AA3960-760A-4B61-8C8B-DBF90F37C8C8}">
  <ds:schemaRefs>
    <ds:schemaRef ds:uri="e7019c98-23ef-46f8-8434-cfd3a3bc7393"/>
    <ds:schemaRef ds:uri="http://purl.org/dc/terms/"/>
    <ds:schemaRef ds:uri="http://purl.org/dc/dcmitype/"/>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schemas.microsoft.com/office/infopath/2007/PartnerControls"/>
    <ds:schemaRef ds:uri="http://schemas.microsoft.com/sharepoint/v3"/>
    <ds:schemaRef ds:uri="http://www.w3.org/XML/1998/namespace"/>
    <ds:schemaRef ds:uri="6d9a3328-da1a-4a7a-b11d-230ac6b4c27d"/>
    <ds:schemaRef ds:uri="5f7fb2c2-3e19-4c09-8c9a-fec4e3a7f868"/>
    <ds:schemaRef ds:uri="0ac247b9-349c-4215-b624-5c0da536e58b"/>
  </ds:schemaRefs>
</ds:datastoreItem>
</file>

<file path=customXml/itemProps3.xml><?xml version="1.0" encoding="utf-8"?>
<ds:datastoreItem xmlns:ds="http://schemas.openxmlformats.org/officeDocument/2006/customXml" ds:itemID="{137D2A4F-23BF-499A-B476-1A42F2E9D5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f7fb2c2-3e19-4c09-8c9a-fec4e3a7f868"/>
    <ds:schemaRef ds:uri="0ac247b9-349c-4215-b624-5c0da536e5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34323952-F8BF-494A-8C4B-FD8178E00AAC}">
  <ds:schemaRefs>
    <ds:schemaRef ds:uri="Microsoft.SharePoint.Taxonomy.ContentTypeSync"/>
  </ds:schemaRefs>
</ds:datastoreItem>
</file>

<file path=customXml/itemProps5.xml><?xml version="1.0" encoding="utf-8"?>
<ds:datastoreItem xmlns:ds="http://schemas.openxmlformats.org/officeDocument/2006/customXml" ds:itemID="{22C07721-32FF-48B6-9D36-E09F4CC3A69A}">
  <ds:schemaRefs>
    <ds:schemaRef ds:uri="http://schemas.microsoft.com/sharepoint/v3/contenttype/forms"/>
  </ds:schemaRefs>
</ds:datastoreItem>
</file>

<file path=docMetadata/LabelInfo.xml><?xml version="1.0" encoding="utf-8"?>
<clbl:labelList xmlns:clbl="http://schemas.microsoft.com/office/2020/mipLabelMetadata">
  <clbl:label id="{003d8cf0-51b3-448e-9fca-7be663facb26}" enabled="1" method="Standard" siteId="{d8cc37ca-6546-448c-8369-0f1026a3306b}" removed="0"/>
</clbl:labelList>
</file>

<file path=docProps/app.xml><?xml version="1.0" encoding="utf-8"?>
<Properties xmlns="http://schemas.openxmlformats.org/officeDocument/2006/extended-properties" xmlns:vt="http://schemas.openxmlformats.org/officeDocument/2006/docPropsVTypes">
  <Template>Final GEANT Association template 16 9 widescreen</Template>
  <TotalTime>18434</TotalTime>
  <Words>753</Words>
  <Application>Microsoft Macintosh PowerPoint</Application>
  <PresentationFormat>On-screen Show (16:9)</PresentationFormat>
  <Paragraphs>144</Paragraphs>
  <Slides>10</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Courier New</vt:lpstr>
      <vt:lpstr>Verdana</vt:lpstr>
      <vt:lpstr>GEANT Association</vt:lpstr>
      <vt:lpstr>PowerPoint Presentation</vt:lpstr>
      <vt:lpstr>PowerPoint Presentation</vt:lpstr>
      <vt:lpstr>Session Flow</vt:lpstr>
      <vt:lpstr>CESNET's Network Datasets</vt:lpstr>
      <vt:lpstr>ROBIN</vt:lpstr>
      <vt:lpstr>MetrANOVA</vt:lpstr>
      <vt:lpstr>GÉANT Fibre Sensing Service</vt:lpstr>
      <vt:lpstr>GÉANT FAIR Data Portal</vt:lpstr>
      <vt:lpstr>Our Panelists</vt:lpstr>
      <vt:lpstr>PowerPoint Presentation</vt:lpstr>
    </vt:vector>
  </TitlesOfParts>
  <Company>DANTE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Karl Meyer</dc:creator>
  <cp:keywords/>
  <dc:description>change to funding information Nov 2015</dc:description>
  <cp:lastModifiedBy>Tanja Maier</cp:lastModifiedBy>
  <cp:revision>754</cp:revision>
  <dcterms:created xsi:type="dcterms:W3CDTF">2015-04-29T14:13:57Z</dcterms:created>
  <dcterms:modified xsi:type="dcterms:W3CDTF">2026-06-04T09:49:24Z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0x0101009843AFB38A7E1F44B837FA499A2BB7E90600A8A8B9DD484DB043B17B45585D83CDD2</vt:lpwstr>
  </property>
  <property fmtid="{D5CDD505-2E9C-101B-9397-08002B2CF9AE}" pid="3" name="_dlc_DocIdItemGuid">
    <vt:lpwstr>60c72ea2-b566-4f6f-a5b8-485451fdeac5</vt:lpwstr>
  </property>
  <property fmtid="{D5CDD505-2E9C-101B-9397-08002B2CF9AE}" pid="4" name="FunctionalTeam">
    <vt:lpwstr>1;#FADP|17c95b8f-d1a1-498c-8955-537efc38b84a</vt:lpwstr>
  </property>
  <property fmtid="{D5CDD505-2E9C-101B-9397-08002B2CF9AE}" pid="5" name="TaxKeyword">
    <vt:lpwstr/>
  </property>
  <property fmtid="{D5CDD505-2E9C-101B-9397-08002B2CF9AE}" pid="6" name="MediaServiceImageTags">
    <vt:lpwstr/>
  </property>
  <property fmtid="{D5CDD505-2E9C-101B-9397-08002B2CF9AE}" pid="7" name="lcf76f155ced4ddcb4097134ff3c332f">
    <vt:lpwstr/>
  </property>
  <property fmtid="{D5CDD505-2E9C-101B-9397-08002B2CF9AE}" pid="8" name="AutoTag">
    <vt:lpwstr/>
  </property>
  <property fmtid="{D5CDD505-2E9C-101B-9397-08002B2CF9AE}" pid="9" name="FolderTag">
    <vt:lpwstr/>
  </property>
  <property fmtid="{D5CDD505-2E9C-101B-9397-08002B2CF9AE}" pid="10" name="DocumentType">
    <vt:lpwstr/>
  </property>
  <property fmtid="{D5CDD505-2E9C-101B-9397-08002B2CF9AE}" pid="11" name="Order">
    <vt:r8>3600</vt:r8>
  </property>
  <property fmtid="{D5CDD505-2E9C-101B-9397-08002B2CF9AE}" pid="12" name="AlternateThumbnailUrl">
    <vt:lpwstr/>
  </property>
  <property fmtid="{D5CDD505-2E9C-101B-9397-08002B2CF9AE}" pid="13" name="xd_Signature">
    <vt:bool>false</vt:bool>
  </property>
  <property fmtid="{D5CDD505-2E9C-101B-9397-08002B2CF9AE}" pid="14" name="xd_ProgID">
    <vt:lpwstr/>
  </property>
  <property fmtid="{D5CDD505-2E9C-101B-9397-08002B2CF9AE}" pid="15" name="_SourceUrl">
    <vt:lpwstr/>
  </property>
  <property fmtid="{D5CDD505-2E9C-101B-9397-08002B2CF9AE}" pid="16" name="_SharedFileIndex">
    <vt:lpwstr/>
  </property>
  <property fmtid="{D5CDD505-2E9C-101B-9397-08002B2CF9AE}" pid="17" name="ComplianceAssetId">
    <vt:lpwstr/>
  </property>
  <property fmtid="{D5CDD505-2E9C-101B-9397-08002B2CF9AE}" pid="18" name="TemplateUrl">
    <vt:lpwstr/>
  </property>
  <property fmtid="{D5CDD505-2E9C-101B-9397-08002B2CF9AE}" pid="19" name="_ExtendedDescription">
    <vt:lpwstr/>
  </property>
  <property fmtid="{D5CDD505-2E9C-101B-9397-08002B2CF9AE}" pid="20" name="vti_imgdate">
    <vt:lpwstr/>
  </property>
  <property fmtid="{D5CDD505-2E9C-101B-9397-08002B2CF9AE}" pid="21" name="TriggerFlowInfo">
    <vt:lpwstr/>
  </property>
  <property fmtid="{D5CDD505-2E9C-101B-9397-08002B2CF9AE}" pid="22" name="Comments">
    <vt:lpwstr/>
  </property>
</Properties>
</file>