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10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8288000" cy="10287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64F94A2-31DD-4D40-A4ED-B83ED550E03F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25FA4DF-6774-4828-9277-79D482284913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9636F87-83A2-43BF-8538-D7B8CF00F1ED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9A3B4C4-E427-4F5B-A500-30D17639CC57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F151DA-1785-4917-AC7E-442C3A38910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7864622-5339-4D2C-927D-412BC6F3414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53FEBB-8943-4012-8F41-D8161B512E8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A65652-1075-4DDD-934C-05B437FC5B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82ED4E1-40DA-432D-91AA-2F2D384F12D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223951-8554-4CEB-BBCA-A73631A99D2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4E2C22F-1C3E-416E-AF3D-83027ABF484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12D0D70-A400-44E0-A23D-C33F2FC2463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36663D2-BE9E-4CEE-AD70-C277F81171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3777117-B21D-4116-8211-30CBC44D5C4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DE2817-2610-4EDF-8999-32304F4398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5B4A2C-BB14-43D7-A1A2-0D438D64B7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12DE44A-C72A-4CAF-BFA4-C89BC0E641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D00B5D-50C5-4925-827B-A560AEA558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B80F7B7-BE2E-4DC4-B600-A6097DDA7B8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04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CC94D6E-0837-45A5-B9F7-0A00530959B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48" name="Group 5"/>
          <p:cNvGrpSpPr/>
          <p:nvPr/>
        </p:nvGrpSpPr>
        <p:grpSpPr>
          <a:xfrm>
            <a:off x="1085760" y="5435280"/>
            <a:ext cx="16115040" cy="1731960"/>
            <a:chOff x="1085760" y="5435280"/>
            <a:chExt cx="16115040" cy="1731960"/>
          </a:xfrm>
        </p:grpSpPr>
        <p:sp>
          <p:nvSpPr>
            <p:cNvPr id="49" name="Freeform 6"/>
            <p:cNvSpPr/>
            <p:nvPr/>
          </p:nvSpPr>
          <p:spPr>
            <a:xfrm>
              <a:off x="1085760" y="5478120"/>
              <a:ext cx="16115040" cy="1689120"/>
            </a:xfrm>
            <a:custGeom>
              <a:avLst/>
              <a:gdLst>
                <a:gd name="textAreaLeft" fmla="*/ 0 w 16115040"/>
                <a:gd name="textAreaRight" fmla="*/ 16116480 w 16115040"/>
                <a:gd name="textAreaTop" fmla="*/ 0 h 1689120"/>
                <a:gd name="textAreaBottom" fmla="*/ 1690560 h 1689120"/>
              </a:gdLst>
              <a:ahLst/>
              <a:rect l="textAreaLeft" t="textAreaTop" r="textAreaRight" b="textAreaBottom"/>
              <a:pathLst>
                <a:path w="21488400" h="2254194">
                  <a:moveTo>
                    <a:pt x="0" y="0"/>
                  </a:moveTo>
                  <a:lnTo>
                    <a:pt x="21488400" y="0"/>
                  </a:lnTo>
                  <a:lnTo>
                    <a:pt x="21488400" y="2254194"/>
                  </a:lnTo>
                  <a:lnTo>
                    <a:pt x="0" y="2254194"/>
                  </a:lnTo>
                  <a:close/>
                </a:path>
              </a:pathLst>
            </a:custGeom>
            <a:blipFill rotWithShape="0">
              <a:blip r:embed="rId2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0" name="TextBox 7"/>
            <p:cNvSpPr/>
            <p:nvPr/>
          </p:nvSpPr>
          <p:spPr>
            <a:xfrm>
              <a:off x="1085760" y="5435280"/>
              <a:ext cx="16115040" cy="173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noAutofit/>
            </a:bodyPr>
            <a:p>
              <a:pPr>
                <a:lnSpc>
                  <a:spcPts val="6001"/>
                </a:lnSpc>
              </a:pPr>
              <a:r>
                <a:rPr b="1" lang="en-US" sz="4500" spc="540" strike="noStrike">
                  <a:solidFill>
                    <a:srgbClr val="0070b7"/>
                  </a:solidFill>
                  <a:latin typeface="Calibri"/>
                  <a:ea typeface="Overpass 1"/>
                </a:rPr>
                <a:t>eduroam Login Made Simple</a:t>
              </a:r>
              <a:endParaRPr b="0" lang="en-US" sz="45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6001"/>
                </a:lnSpc>
              </a:pPr>
              <a:r>
                <a:rPr b="1" lang="en-US" sz="3900" spc="457" strike="noStrike">
                  <a:solidFill>
                    <a:srgbClr val="0070b7"/>
                  </a:solidFill>
                  <a:latin typeface="Calibri"/>
                  <a:ea typeface="Overpass 1"/>
                </a:rPr>
                <a:t>HOW PASSKEYS CAN HELP</a:t>
              </a:r>
              <a:endParaRPr b="0" lang="en-US" sz="39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1" name="TextBox 8"/>
          <p:cNvSpPr/>
          <p:nvPr/>
        </p:nvSpPr>
        <p:spPr>
          <a:xfrm>
            <a:off x="1085760" y="7258680"/>
            <a:ext cx="13531680" cy="63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2494"/>
              </a:lnSpc>
            </a:pPr>
            <a:r>
              <a:rPr b="0" lang="en-US" sz="2400" spc="128" strike="noStrike">
                <a:solidFill>
                  <a:srgbClr val="0070b7"/>
                </a:solidFill>
                <a:latin typeface="Calibri"/>
                <a:ea typeface="Exo 2"/>
              </a:rPr>
              <a:t>tnc26 | 10.06.2026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494"/>
              </a:lnSpc>
            </a:pPr>
            <a:endParaRPr b="0" lang="en-US" sz="172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9"/>
          <p:cNvSpPr/>
          <p:nvPr/>
        </p:nvSpPr>
        <p:spPr>
          <a:xfrm>
            <a:off x="1085760" y="7986960"/>
            <a:ext cx="65505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</a:pPr>
            <a:r>
              <a:rPr b="0" lang="en-US" sz="3000" spc="231" strike="noStrike">
                <a:solidFill>
                  <a:srgbClr val="0070b7"/>
                </a:solidFill>
                <a:latin typeface="Calibri"/>
                <a:ea typeface="Exo 2"/>
              </a:rPr>
              <a:t>Jan-Frederik “Janfred” Rieckers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12527280" y="624600"/>
            <a:ext cx="5024520" cy="2785320"/>
          </a:xfrm>
          <a:custGeom>
            <a:avLst/>
            <a:gdLst>
              <a:gd name="textAreaLeft" fmla="*/ 0 w 5024520"/>
              <a:gd name="textAreaRight" fmla="*/ 5025960 w 5024520"/>
              <a:gd name="textAreaTop" fmla="*/ 0 h 2785320"/>
              <a:gd name="textAreaBottom" fmla="*/ 2786760 h 2785320"/>
            </a:gdLst>
            <a:ahLst/>
            <a:rect l="textAreaLeft" t="textAreaTop" r="textAreaRight" b="textAreaBottom"/>
            <a:pathLst>
              <a:path w="5025976" h="2786680">
                <a:moveTo>
                  <a:pt x="0" y="0"/>
                </a:moveTo>
                <a:lnTo>
                  <a:pt x="5025976" y="0"/>
                </a:lnTo>
                <a:lnTo>
                  <a:pt x="5025976" y="2786680"/>
                </a:lnTo>
                <a:lnTo>
                  <a:pt x="0" y="27866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transition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5" name="TextBox 3"/>
          <p:cNvSpPr/>
          <p:nvPr/>
        </p:nvSpPr>
        <p:spPr>
          <a:xfrm>
            <a:off x="11727360" y="2615400"/>
            <a:ext cx="5530680" cy="16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361"/>
              </a:lnSpc>
              <a:tabLst>
                <a:tab algn="l" pos="0"/>
              </a:tabLst>
            </a:pPr>
            <a:r>
              <a:rPr b="1" lang="en-US" sz="5300" spc="-1" strike="noStrike">
                <a:solidFill>
                  <a:srgbClr val="000000"/>
                </a:solidFill>
                <a:latin typeface="Calibri"/>
                <a:ea typeface="Overpass 1"/>
              </a:rPr>
              <a:t>Let’s talk about eduroam-Login</a:t>
            </a:r>
            <a:endParaRPr b="0" lang="en-US" sz="5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6" name="Group 4"/>
          <p:cNvGrpSpPr/>
          <p:nvPr/>
        </p:nvGrpSpPr>
        <p:grpSpPr>
          <a:xfrm>
            <a:off x="11727360" y="4866120"/>
            <a:ext cx="4141080" cy="691560"/>
            <a:chOff x="11727360" y="4866120"/>
            <a:chExt cx="4141080" cy="691560"/>
          </a:xfrm>
        </p:grpSpPr>
        <p:sp>
          <p:nvSpPr>
            <p:cNvPr id="57" name="Freeform 5"/>
            <p:cNvSpPr/>
            <p:nvPr/>
          </p:nvSpPr>
          <p:spPr>
            <a:xfrm>
              <a:off x="11727360" y="487332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" name="TextBox 6"/>
            <p:cNvSpPr/>
            <p:nvPr/>
          </p:nvSpPr>
          <p:spPr>
            <a:xfrm>
              <a:off x="11727360" y="486612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Secure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9" name="Group 7"/>
          <p:cNvGrpSpPr/>
          <p:nvPr/>
        </p:nvGrpSpPr>
        <p:grpSpPr>
          <a:xfrm>
            <a:off x="11727360" y="5990040"/>
            <a:ext cx="4141080" cy="691560"/>
            <a:chOff x="11727360" y="5990040"/>
            <a:chExt cx="4141080" cy="691560"/>
          </a:xfrm>
        </p:grpSpPr>
        <p:sp>
          <p:nvSpPr>
            <p:cNvPr id="60" name="Freeform 8"/>
            <p:cNvSpPr/>
            <p:nvPr/>
          </p:nvSpPr>
          <p:spPr>
            <a:xfrm>
              <a:off x="11727360" y="5997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" name="TextBox 9"/>
            <p:cNvSpPr/>
            <p:nvPr/>
          </p:nvSpPr>
          <p:spPr>
            <a:xfrm>
              <a:off x="11727360" y="5990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2" name="Group 10"/>
          <p:cNvGrpSpPr/>
          <p:nvPr/>
        </p:nvGrpSpPr>
        <p:grpSpPr>
          <a:xfrm>
            <a:off x="11727360" y="7115040"/>
            <a:ext cx="4141080" cy="691560"/>
            <a:chOff x="11727360" y="7115040"/>
            <a:chExt cx="4141080" cy="691560"/>
          </a:xfrm>
        </p:grpSpPr>
        <p:sp>
          <p:nvSpPr>
            <p:cNvPr id="63" name="Freeform 11"/>
            <p:cNvSpPr/>
            <p:nvPr/>
          </p:nvSpPr>
          <p:spPr>
            <a:xfrm>
              <a:off x="11727360" y="7122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" name="TextBox 12"/>
            <p:cNvSpPr/>
            <p:nvPr/>
          </p:nvSpPr>
          <p:spPr>
            <a:xfrm>
              <a:off x="11727360" y="7115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5" name="Group 13"/>
          <p:cNvGrpSpPr/>
          <p:nvPr/>
        </p:nvGrpSpPr>
        <p:grpSpPr>
          <a:xfrm>
            <a:off x="11382120" y="8254800"/>
            <a:ext cx="4831200" cy="1027440"/>
            <a:chOff x="11382120" y="8254800"/>
            <a:chExt cx="4831200" cy="1027440"/>
          </a:xfrm>
        </p:grpSpPr>
        <p:sp>
          <p:nvSpPr>
            <p:cNvPr id="66" name="Freeform 14"/>
            <p:cNvSpPr/>
            <p:nvPr/>
          </p:nvSpPr>
          <p:spPr>
            <a:xfrm>
              <a:off x="11382120" y="8254800"/>
              <a:ext cx="4831200" cy="1027440"/>
            </a:xfrm>
            <a:custGeom>
              <a:avLst/>
              <a:gdLst>
                <a:gd name="textAreaLeft" fmla="*/ 0 w 4831200"/>
                <a:gd name="textAreaRight" fmla="*/ 4832640 w 4831200"/>
                <a:gd name="textAreaTop" fmla="*/ 0 h 1027440"/>
                <a:gd name="textAreaBottom" fmla="*/ 1028880 h 1027440"/>
              </a:gdLst>
              <a:ahLst/>
              <a:rect l="textAreaLeft" t="textAreaTop" r="textAreaRight" b="textAreaBottom"/>
              <a:pathLst>
                <a:path w="4572000" h="1371600">
                  <a:moveTo>
                    <a:pt x="0" y="0"/>
                  </a:moveTo>
                  <a:lnTo>
                    <a:pt x="4572000" y="0"/>
                  </a:lnTo>
                  <a:lnTo>
                    <a:pt x="4572000" y="1371600"/>
                  </a:lnTo>
                  <a:lnTo>
                    <a:pt x="0" y="1371600"/>
                  </a:lnTo>
                  <a:close/>
                </a:path>
              </a:pathLst>
            </a:custGeom>
            <a:blipFill rotWithShape="0">
              <a:blip r:embed="rId2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7" name="TextBox 15"/>
            <p:cNvSpPr/>
            <p:nvPr/>
          </p:nvSpPr>
          <p:spPr>
            <a:xfrm>
              <a:off x="11382120" y="8254800"/>
              <a:ext cx="4831200" cy="102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1" lang="en-US" sz="3600" spc="313" strike="noStrike">
                  <a:solidFill>
                    <a:srgbClr val="0070b7"/>
                  </a:solidFill>
                  <a:latin typeface="Calibri"/>
                  <a:ea typeface="Overpass 1"/>
                </a:rPr>
                <a:t>CHOOSE TWO!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" name="Group 16"/>
          <p:cNvGrpSpPr/>
          <p:nvPr/>
        </p:nvGrpSpPr>
        <p:grpSpPr>
          <a:xfrm>
            <a:off x="11727000" y="4865040"/>
            <a:ext cx="4141080" cy="691560"/>
            <a:chOff x="11727000" y="4865040"/>
            <a:chExt cx="4141080" cy="691560"/>
          </a:xfrm>
        </p:grpSpPr>
        <p:sp>
          <p:nvSpPr>
            <p:cNvPr id="69" name="Freeform 17"/>
            <p:cNvSpPr/>
            <p:nvPr/>
          </p:nvSpPr>
          <p:spPr>
            <a:xfrm>
              <a:off x="11727000" y="4872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99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pc="-1" strike="noStrike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" name="TextBox 18"/>
            <p:cNvSpPr/>
            <p:nvPr/>
          </p:nvSpPr>
          <p:spPr>
            <a:xfrm>
              <a:off x="11727000" y="4865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Secure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1" name="Group 19"/>
          <p:cNvGrpSpPr/>
          <p:nvPr/>
        </p:nvGrpSpPr>
        <p:grpSpPr>
          <a:xfrm>
            <a:off x="11727000" y="5990040"/>
            <a:ext cx="4141080" cy="691560"/>
            <a:chOff x="11727000" y="5990040"/>
            <a:chExt cx="4141080" cy="691560"/>
          </a:xfrm>
        </p:grpSpPr>
        <p:sp>
          <p:nvSpPr>
            <p:cNvPr id="72" name="Freeform 20"/>
            <p:cNvSpPr/>
            <p:nvPr/>
          </p:nvSpPr>
          <p:spPr>
            <a:xfrm>
              <a:off x="11727000" y="5997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99cc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" name="TextBox 21"/>
            <p:cNvSpPr/>
            <p:nvPr/>
          </p:nvSpPr>
          <p:spPr>
            <a:xfrm>
              <a:off x="11727000" y="5990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4" name="Group 22"/>
          <p:cNvGrpSpPr/>
          <p:nvPr/>
        </p:nvGrpSpPr>
        <p:grpSpPr>
          <a:xfrm>
            <a:off x="1028880" y="2418840"/>
            <a:ext cx="9781200" cy="6520320"/>
            <a:chOff x="1028880" y="2418840"/>
            <a:chExt cx="9781200" cy="6520320"/>
          </a:xfrm>
        </p:grpSpPr>
        <p:sp>
          <p:nvSpPr>
            <p:cNvPr id="75" name="Freeform 23"/>
            <p:cNvSpPr/>
            <p:nvPr/>
          </p:nvSpPr>
          <p:spPr>
            <a:xfrm>
              <a:off x="1028880" y="2418840"/>
              <a:ext cx="9781200" cy="6520320"/>
            </a:xfrm>
            <a:custGeom>
              <a:avLst/>
              <a:gdLst>
                <a:gd name="textAreaLeft" fmla="*/ 0 w 9781200"/>
                <a:gd name="textAreaRight" fmla="*/ 9782640 w 9781200"/>
                <a:gd name="textAreaTop" fmla="*/ 0 h 6520320"/>
                <a:gd name="textAreaBottom" fmla="*/ 6521760 h 6520320"/>
              </a:gdLst>
              <a:ahLst/>
              <a:rect l="textAreaLeft" t="textAreaTop" r="textAreaRight" b="textAreaBottom"/>
              <a:pathLst>
                <a:path w="12329287" h="8219567">
                  <a:moveTo>
                    <a:pt x="0" y="0"/>
                  </a:moveTo>
                  <a:lnTo>
                    <a:pt x="12329287" y="0"/>
                  </a:lnTo>
                  <a:lnTo>
                    <a:pt x="12329287" y="8219567"/>
                  </a:lnTo>
                  <a:lnTo>
                    <a:pt x="0" y="821956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2"/>
          <p:cNvSpPr/>
          <p:nvPr/>
        </p:nvSpPr>
        <p:spPr>
          <a:xfrm>
            <a:off x="0" y="648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77" name="Group 3"/>
          <p:cNvGrpSpPr/>
          <p:nvPr/>
        </p:nvGrpSpPr>
        <p:grpSpPr>
          <a:xfrm>
            <a:off x="11727360" y="4866120"/>
            <a:ext cx="4141080" cy="691560"/>
            <a:chOff x="11727360" y="4866120"/>
            <a:chExt cx="4141080" cy="691560"/>
          </a:xfrm>
        </p:grpSpPr>
        <p:sp>
          <p:nvSpPr>
            <p:cNvPr id="78" name="Freeform 4"/>
            <p:cNvSpPr/>
            <p:nvPr/>
          </p:nvSpPr>
          <p:spPr>
            <a:xfrm>
              <a:off x="11727360" y="487332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ed952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9" name="TextBox 5"/>
            <p:cNvSpPr/>
            <p:nvPr/>
          </p:nvSpPr>
          <p:spPr>
            <a:xfrm>
              <a:off x="11727360" y="4866120"/>
              <a:ext cx="4141080" cy="691560"/>
            </a:xfrm>
            <a:prstGeom prst="rect">
              <a:avLst/>
            </a:prstGeom>
            <a:solidFill>
              <a:srgbClr val="ed952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Secure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" name="Group 6"/>
          <p:cNvGrpSpPr/>
          <p:nvPr/>
        </p:nvGrpSpPr>
        <p:grpSpPr>
          <a:xfrm>
            <a:off x="11727360" y="5990040"/>
            <a:ext cx="4141080" cy="691560"/>
            <a:chOff x="11727360" y="5990040"/>
            <a:chExt cx="4141080" cy="691560"/>
          </a:xfrm>
        </p:grpSpPr>
        <p:sp>
          <p:nvSpPr>
            <p:cNvPr id="81" name="Freeform 7"/>
            <p:cNvSpPr/>
            <p:nvPr/>
          </p:nvSpPr>
          <p:spPr>
            <a:xfrm>
              <a:off x="11727360" y="5997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" name="TextBox 8"/>
            <p:cNvSpPr/>
            <p:nvPr/>
          </p:nvSpPr>
          <p:spPr>
            <a:xfrm>
              <a:off x="11727360" y="5990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" name="Group 9"/>
          <p:cNvGrpSpPr/>
          <p:nvPr/>
        </p:nvGrpSpPr>
        <p:grpSpPr>
          <a:xfrm>
            <a:off x="11727360" y="7115040"/>
            <a:ext cx="4141080" cy="691560"/>
            <a:chOff x="11727360" y="7115040"/>
            <a:chExt cx="4141080" cy="691560"/>
          </a:xfrm>
        </p:grpSpPr>
        <p:sp>
          <p:nvSpPr>
            <p:cNvPr id="84" name="Freeform 10"/>
            <p:cNvSpPr/>
            <p:nvPr/>
          </p:nvSpPr>
          <p:spPr>
            <a:xfrm>
              <a:off x="11727360" y="7122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5" name="TextBox 11"/>
            <p:cNvSpPr/>
            <p:nvPr/>
          </p:nvSpPr>
          <p:spPr>
            <a:xfrm>
              <a:off x="11727360" y="7115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" name="TextBox 17"/>
          <p:cNvSpPr/>
          <p:nvPr/>
        </p:nvSpPr>
        <p:spPr>
          <a:xfrm>
            <a:off x="11727360" y="2615400"/>
            <a:ext cx="5530680" cy="16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361"/>
              </a:lnSpc>
              <a:tabLst>
                <a:tab algn="l" pos="0"/>
              </a:tabLst>
            </a:pPr>
            <a:r>
              <a:rPr b="1" lang="en-US" sz="5300" spc="-1" strike="noStrike">
                <a:solidFill>
                  <a:srgbClr val="000000"/>
                </a:solidFill>
                <a:latin typeface="Calibri"/>
                <a:ea typeface="Overpass 1"/>
              </a:rPr>
              <a:t>Let’s talk about eduroam-Login</a:t>
            </a:r>
            <a:endParaRPr b="0" lang="en-US" sz="5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" name="Group 21"/>
          <p:cNvGrpSpPr/>
          <p:nvPr/>
        </p:nvGrpSpPr>
        <p:grpSpPr>
          <a:xfrm>
            <a:off x="11727000" y="7114320"/>
            <a:ext cx="4141080" cy="691560"/>
            <a:chOff x="11727000" y="7114320"/>
            <a:chExt cx="4141080" cy="691560"/>
          </a:xfrm>
        </p:grpSpPr>
        <p:sp>
          <p:nvSpPr>
            <p:cNvPr id="88" name="Freeform 22"/>
            <p:cNvSpPr/>
            <p:nvPr/>
          </p:nvSpPr>
          <p:spPr>
            <a:xfrm>
              <a:off x="11727000" y="712116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a124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9" name="TextBox 23"/>
            <p:cNvSpPr/>
            <p:nvPr/>
          </p:nvSpPr>
          <p:spPr>
            <a:xfrm>
              <a:off x="11727000" y="711432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" name="Group 13"/>
          <p:cNvGrpSpPr/>
          <p:nvPr/>
        </p:nvGrpSpPr>
        <p:grpSpPr>
          <a:xfrm>
            <a:off x="11382120" y="8254800"/>
            <a:ext cx="4831200" cy="1027440"/>
            <a:chOff x="11382120" y="8254800"/>
            <a:chExt cx="4831200" cy="1027440"/>
          </a:xfrm>
        </p:grpSpPr>
        <p:sp>
          <p:nvSpPr>
            <p:cNvPr id="91" name="Freeform 14"/>
            <p:cNvSpPr/>
            <p:nvPr/>
          </p:nvSpPr>
          <p:spPr>
            <a:xfrm>
              <a:off x="11382120" y="8254800"/>
              <a:ext cx="4831200" cy="1027440"/>
            </a:xfrm>
            <a:custGeom>
              <a:avLst/>
              <a:gdLst>
                <a:gd name="textAreaLeft" fmla="*/ 0 w 4831200"/>
                <a:gd name="textAreaRight" fmla="*/ 4832640 w 4831200"/>
                <a:gd name="textAreaTop" fmla="*/ 0 h 1027440"/>
                <a:gd name="textAreaBottom" fmla="*/ 1028880 h 1027440"/>
              </a:gdLst>
              <a:ahLst/>
              <a:rect l="textAreaLeft" t="textAreaTop" r="textAreaRight" b="textAreaBottom"/>
              <a:pathLst>
                <a:path w="4572000" h="1371600">
                  <a:moveTo>
                    <a:pt x="0" y="0"/>
                  </a:moveTo>
                  <a:lnTo>
                    <a:pt x="4572000" y="0"/>
                  </a:lnTo>
                  <a:lnTo>
                    <a:pt x="4572000" y="1371600"/>
                  </a:lnTo>
                  <a:lnTo>
                    <a:pt x="0" y="1371600"/>
                  </a:lnTo>
                  <a:close/>
                </a:path>
              </a:pathLst>
            </a:custGeom>
            <a:blipFill rotWithShape="0">
              <a:blip r:embed="rId2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2" name="TextBox 15"/>
            <p:cNvSpPr/>
            <p:nvPr/>
          </p:nvSpPr>
          <p:spPr>
            <a:xfrm>
              <a:off x="11382120" y="8254800"/>
              <a:ext cx="4831200" cy="102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1" lang="en-US" sz="3600" spc="313" strike="noStrike">
                  <a:solidFill>
                    <a:srgbClr val="0070b7"/>
                  </a:solidFill>
                  <a:latin typeface="Calibri"/>
                  <a:ea typeface="Overpass 1"/>
                </a:rPr>
                <a:t>CHOOSE TWO!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1165320" y="2286000"/>
            <a:ext cx="9349560" cy="623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95" name="Group 3"/>
          <p:cNvGrpSpPr/>
          <p:nvPr/>
        </p:nvGrpSpPr>
        <p:grpSpPr>
          <a:xfrm>
            <a:off x="11727360" y="4866120"/>
            <a:ext cx="4141080" cy="691560"/>
            <a:chOff x="11727360" y="4866120"/>
            <a:chExt cx="4141080" cy="691560"/>
          </a:xfrm>
        </p:grpSpPr>
        <p:sp>
          <p:nvSpPr>
            <p:cNvPr id="96" name="Freeform 4"/>
            <p:cNvSpPr/>
            <p:nvPr/>
          </p:nvSpPr>
          <p:spPr>
            <a:xfrm>
              <a:off x="11727360" y="487332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TextBox 5"/>
            <p:cNvSpPr/>
            <p:nvPr/>
          </p:nvSpPr>
          <p:spPr>
            <a:xfrm>
              <a:off x="11727360" y="486612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Secure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8" name="Group 6"/>
          <p:cNvGrpSpPr/>
          <p:nvPr/>
        </p:nvGrpSpPr>
        <p:grpSpPr>
          <a:xfrm>
            <a:off x="11727360" y="5990040"/>
            <a:ext cx="4141080" cy="691560"/>
            <a:chOff x="11727360" y="5990040"/>
            <a:chExt cx="4141080" cy="691560"/>
          </a:xfrm>
        </p:grpSpPr>
        <p:sp>
          <p:nvSpPr>
            <p:cNvPr id="99" name="Freeform 7"/>
            <p:cNvSpPr/>
            <p:nvPr/>
          </p:nvSpPr>
          <p:spPr>
            <a:xfrm>
              <a:off x="11727360" y="5997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0" name="TextBox 8"/>
            <p:cNvSpPr/>
            <p:nvPr/>
          </p:nvSpPr>
          <p:spPr>
            <a:xfrm>
              <a:off x="11727360" y="5990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" name="Group 9"/>
          <p:cNvGrpSpPr/>
          <p:nvPr/>
        </p:nvGrpSpPr>
        <p:grpSpPr>
          <a:xfrm>
            <a:off x="11727360" y="7115040"/>
            <a:ext cx="4141080" cy="691560"/>
            <a:chOff x="11727360" y="7115040"/>
            <a:chExt cx="4141080" cy="691560"/>
          </a:xfrm>
        </p:grpSpPr>
        <p:sp>
          <p:nvSpPr>
            <p:cNvPr id="102" name="Freeform 10"/>
            <p:cNvSpPr/>
            <p:nvPr/>
          </p:nvSpPr>
          <p:spPr>
            <a:xfrm>
              <a:off x="11727360" y="7122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93257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3" name="TextBox 11"/>
            <p:cNvSpPr/>
            <p:nvPr/>
          </p:nvSpPr>
          <p:spPr>
            <a:xfrm>
              <a:off x="11727360" y="7115040"/>
              <a:ext cx="4141080" cy="691560"/>
            </a:xfrm>
            <a:prstGeom prst="rect">
              <a:avLst/>
            </a:prstGeom>
            <a:solidFill>
              <a:srgbClr val="93257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" name="Group 15"/>
          <p:cNvGrpSpPr/>
          <p:nvPr/>
        </p:nvGrpSpPr>
        <p:grpSpPr>
          <a:xfrm>
            <a:off x="2829240" y="2001600"/>
            <a:ext cx="6870240" cy="6870240"/>
            <a:chOff x="2829240" y="2001600"/>
            <a:chExt cx="6870240" cy="6870240"/>
          </a:xfrm>
        </p:grpSpPr>
        <p:sp>
          <p:nvSpPr>
            <p:cNvPr id="105" name="Freeform 16"/>
            <p:cNvSpPr/>
            <p:nvPr/>
          </p:nvSpPr>
          <p:spPr>
            <a:xfrm>
              <a:off x="2829240" y="2001600"/>
              <a:ext cx="6870240" cy="6870240"/>
            </a:xfrm>
            <a:custGeom>
              <a:avLst/>
              <a:gdLst>
                <a:gd name="textAreaLeft" fmla="*/ 0 w 6870240"/>
                <a:gd name="textAreaRight" fmla="*/ 6871680 w 6870240"/>
                <a:gd name="textAreaTop" fmla="*/ 0 h 6870240"/>
                <a:gd name="textAreaBottom" fmla="*/ 6871680 h 6870240"/>
              </a:gdLst>
              <a:ahLst/>
              <a:rect l="textAreaLeft" t="textAreaTop" r="textAreaRight" b="textAreaBottom"/>
              <a:pathLst>
                <a:path w="9162034" h="9162034">
                  <a:moveTo>
                    <a:pt x="0" y="0"/>
                  </a:moveTo>
                  <a:lnTo>
                    <a:pt x="9162034" y="0"/>
                  </a:lnTo>
                  <a:lnTo>
                    <a:pt x="9162034" y="9162034"/>
                  </a:lnTo>
                  <a:lnTo>
                    <a:pt x="0" y="9162034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06" name="TextBox 17"/>
          <p:cNvSpPr/>
          <p:nvPr/>
        </p:nvSpPr>
        <p:spPr>
          <a:xfrm>
            <a:off x="11727360" y="2615400"/>
            <a:ext cx="5530680" cy="16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361"/>
              </a:lnSpc>
              <a:tabLst>
                <a:tab algn="l" pos="0"/>
              </a:tabLst>
            </a:pPr>
            <a:r>
              <a:rPr b="1" lang="en-US" sz="5300" spc="-1" strike="noStrike">
                <a:solidFill>
                  <a:srgbClr val="000000"/>
                </a:solidFill>
                <a:latin typeface="Calibri"/>
                <a:ea typeface="Overpass 1"/>
              </a:rPr>
              <a:t>Let’s talk about eduroam-Login</a:t>
            </a:r>
            <a:endParaRPr b="0" lang="en-US" sz="5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7" name="Group 18"/>
          <p:cNvGrpSpPr/>
          <p:nvPr/>
        </p:nvGrpSpPr>
        <p:grpSpPr>
          <a:xfrm>
            <a:off x="11727000" y="5990040"/>
            <a:ext cx="4141080" cy="691560"/>
            <a:chOff x="11727000" y="5990040"/>
            <a:chExt cx="4141080" cy="691560"/>
          </a:xfrm>
        </p:grpSpPr>
        <p:sp>
          <p:nvSpPr>
            <p:cNvPr id="108" name="Freeform 19"/>
            <p:cNvSpPr/>
            <p:nvPr/>
          </p:nvSpPr>
          <p:spPr>
            <a:xfrm>
              <a:off x="11727000" y="59972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99cc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" name="TextBox 20"/>
            <p:cNvSpPr/>
            <p:nvPr/>
          </p:nvSpPr>
          <p:spPr>
            <a:xfrm>
              <a:off x="11727000" y="59900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0" name="Group 13"/>
          <p:cNvGrpSpPr/>
          <p:nvPr/>
        </p:nvGrpSpPr>
        <p:grpSpPr>
          <a:xfrm>
            <a:off x="11382120" y="8254800"/>
            <a:ext cx="4831200" cy="1027440"/>
            <a:chOff x="11382120" y="8254800"/>
            <a:chExt cx="4831200" cy="1027440"/>
          </a:xfrm>
        </p:grpSpPr>
        <p:sp>
          <p:nvSpPr>
            <p:cNvPr id="111" name="Freeform 14"/>
            <p:cNvSpPr/>
            <p:nvPr/>
          </p:nvSpPr>
          <p:spPr>
            <a:xfrm>
              <a:off x="11382120" y="8254800"/>
              <a:ext cx="4831200" cy="1027440"/>
            </a:xfrm>
            <a:custGeom>
              <a:avLst/>
              <a:gdLst>
                <a:gd name="textAreaLeft" fmla="*/ 0 w 4831200"/>
                <a:gd name="textAreaRight" fmla="*/ 4832640 w 4831200"/>
                <a:gd name="textAreaTop" fmla="*/ 0 h 1027440"/>
                <a:gd name="textAreaBottom" fmla="*/ 1028880 h 1027440"/>
              </a:gdLst>
              <a:ahLst/>
              <a:rect l="textAreaLeft" t="textAreaTop" r="textAreaRight" b="textAreaBottom"/>
              <a:pathLst>
                <a:path w="4572000" h="1371600">
                  <a:moveTo>
                    <a:pt x="0" y="0"/>
                  </a:moveTo>
                  <a:lnTo>
                    <a:pt x="4572000" y="0"/>
                  </a:lnTo>
                  <a:lnTo>
                    <a:pt x="4572000" y="1371600"/>
                  </a:lnTo>
                  <a:lnTo>
                    <a:pt x="0" y="1371600"/>
                  </a:lnTo>
                  <a:close/>
                </a:path>
              </a:pathLst>
            </a:custGeom>
            <a:blipFill rotWithShape="0">
              <a:blip r:embed="rId3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2" name="TextBox 15"/>
            <p:cNvSpPr/>
            <p:nvPr/>
          </p:nvSpPr>
          <p:spPr>
            <a:xfrm>
              <a:off x="11382120" y="8254800"/>
              <a:ext cx="4831200" cy="102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1" lang="en-US" sz="3600" spc="313" strike="noStrike">
                  <a:solidFill>
                    <a:srgbClr val="0070b7"/>
                  </a:solidFill>
                  <a:latin typeface="Calibri"/>
                  <a:ea typeface="Overpass 1"/>
                </a:rPr>
                <a:t>CHOOSE TWO!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2"/>
          <p:cNvSpPr/>
          <p:nvPr/>
        </p:nvSpPr>
        <p:spPr>
          <a:xfrm>
            <a:off x="0" y="396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14" name="Group 3"/>
          <p:cNvGrpSpPr/>
          <p:nvPr/>
        </p:nvGrpSpPr>
        <p:grpSpPr>
          <a:xfrm>
            <a:off x="-178920" y="3242880"/>
            <a:ext cx="8777520" cy="6448680"/>
            <a:chOff x="-178920" y="3242880"/>
            <a:chExt cx="8777520" cy="6448680"/>
          </a:xfrm>
        </p:grpSpPr>
        <p:sp>
          <p:nvSpPr>
            <p:cNvPr id="115" name="Freeform 4"/>
            <p:cNvSpPr/>
            <p:nvPr/>
          </p:nvSpPr>
          <p:spPr>
            <a:xfrm>
              <a:off x="-178920" y="3780360"/>
              <a:ext cx="8777520" cy="5911200"/>
            </a:xfrm>
            <a:custGeom>
              <a:avLst/>
              <a:gdLst>
                <a:gd name="textAreaLeft" fmla="*/ 0 w 8777520"/>
                <a:gd name="textAreaRight" fmla="*/ 8778960 w 8777520"/>
                <a:gd name="textAreaTop" fmla="*/ 0 h 5911200"/>
                <a:gd name="textAreaBottom" fmla="*/ 5912640 h 5911200"/>
              </a:gdLst>
              <a:ahLst/>
              <a:rect l="textAreaLeft" t="textAreaTop" r="textAreaRight" b="textAreaBottom"/>
              <a:pathLst>
                <a:path w="622286" h="419100">
                  <a:moveTo>
                    <a:pt x="16535" y="0"/>
                  </a:moveTo>
                  <a:lnTo>
                    <a:pt x="409956" y="0"/>
                  </a:lnTo>
                  <a:cubicBezTo>
                    <a:pt x="527354" y="0"/>
                    <a:pt x="622286" y="93819"/>
                    <a:pt x="622286" y="209550"/>
                  </a:cubicBezTo>
                  <a:cubicBezTo>
                    <a:pt x="622286" y="325281"/>
                    <a:pt x="527354" y="419100"/>
                    <a:pt x="409956" y="419100"/>
                  </a:cubicBezTo>
                  <a:lnTo>
                    <a:pt x="16535" y="419100"/>
                  </a:lnTo>
                  <a:cubicBezTo>
                    <a:pt x="12150" y="419100"/>
                    <a:pt x="7944" y="417358"/>
                    <a:pt x="4843" y="414257"/>
                  </a:cubicBezTo>
                  <a:cubicBezTo>
                    <a:pt x="1742" y="411156"/>
                    <a:pt x="0" y="406950"/>
                    <a:pt x="0" y="402565"/>
                  </a:cubicBezTo>
                  <a:lnTo>
                    <a:pt x="0" y="16535"/>
                  </a:lnTo>
                  <a:cubicBezTo>
                    <a:pt x="0" y="12150"/>
                    <a:pt x="1742" y="7944"/>
                    <a:pt x="4843" y="4843"/>
                  </a:cubicBezTo>
                  <a:cubicBezTo>
                    <a:pt x="7944" y="1742"/>
                    <a:pt x="12150" y="0"/>
                    <a:pt x="16535" y="0"/>
                  </a:cubicBezTo>
                  <a:close/>
                </a:path>
              </a:pathLst>
            </a:custGeom>
            <a:solidFill>
              <a:srgbClr val="97b5c1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6" name="TextBox 5"/>
            <p:cNvSpPr/>
            <p:nvPr/>
          </p:nvSpPr>
          <p:spPr>
            <a:xfrm>
              <a:off x="179280" y="3242880"/>
              <a:ext cx="5552640" cy="6448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494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17" name="Group 6"/>
          <p:cNvGrpSpPr/>
          <p:nvPr/>
        </p:nvGrpSpPr>
        <p:grpSpPr>
          <a:xfrm>
            <a:off x="1046520" y="1028880"/>
            <a:ext cx="13919400" cy="1178640"/>
            <a:chOff x="1046520" y="1028880"/>
            <a:chExt cx="13919400" cy="1178640"/>
          </a:xfrm>
        </p:grpSpPr>
        <p:sp>
          <p:nvSpPr>
            <p:cNvPr id="118" name="Freeform 7"/>
            <p:cNvSpPr/>
            <p:nvPr/>
          </p:nvSpPr>
          <p:spPr>
            <a:xfrm>
              <a:off x="1046520" y="1028880"/>
              <a:ext cx="13919040" cy="1178640"/>
            </a:xfrm>
            <a:custGeom>
              <a:avLst/>
              <a:gdLst>
                <a:gd name="textAreaLeft" fmla="*/ 0 w 13919040"/>
                <a:gd name="textAreaRight" fmla="*/ 13920480 w 13919040"/>
                <a:gd name="textAreaTop" fmla="*/ 0 h 1178640"/>
                <a:gd name="textAreaBottom" fmla="*/ 1180080 h 1178640"/>
              </a:gdLst>
              <a:ahLst/>
              <a:rect l="textAreaLeft" t="textAreaTop" r="textAreaRight" b="textAreaBottom"/>
              <a:pathLst>
                <a:path w="18560879" h="1573200">
                  <a:moveTo>
                    <a:pt x="0" y="0"/>
                  </a:moveTo>
                  <a:lnTo>
                    <a:pt x="18560879" y="0"/>
                  </a:lnTo>
                  <a:lnTo>
                    <a:pt x="18560879" y="1573200"/>
                  </a:lnTo>
                  <a:lnTo>
                    <a:pt x="0" y="1573200"/>
                  </a:lnTo>
                  <a:close/>
                </a:path>
              </a:pathLst>
            </a:custGeom>
            <a:blipFill rotWithShape="0">
              <a:blip r:embed="rId2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9" name="TextBox 8"/>
            <p:cNvSpPr/>
            <p:nvPr/>
          </p:nvSpPr>
          <p:spPr>
            <a:xfrm>
              <a:off x="1046520" y="1064520"/>
              <a:ext cx="13919400" cy="11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ts val="4428"/>
                </a:lnSpc>
              </a:pPr>
              <a:r>
                <a:rPr b="1" lang="en-US" sz="4100" spc="480" strike="noStrike">
                  <a:solidFill>
                    <a:srgbClr val="0070b7"/>
                  </a:solidFill>
                  <a:latin typeface="Calibri"/>
                  <a:ea typeface="Overpass 2"/>
                </a:rPr>
                <a:t>... LET’S LOOK AT THE WEB</a:t>
              </a:r>
              <a:endParaRPr b="0" lang="en-US" sz="4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0" name="Freeform 9"/>
          <p:cNvSpPr/>
          <p:nvPr/>
        </p:nvSpPr>
        <p:spPr>
          <a:xfrm>
            <a:off x="11168640" y="3753360"/>
            <a:ext cx="6861960" cy="6218640"/>
          </a:xfrm>
          <a:custGeom>
            <a:avLst/>
            <a:gdLst>
              <a:gd name="textAreaLeft" fmla="*/ 0 w 6861960"/>
              <a:gd name="textAreaRight" fmla="*/ 6863400 w 6861960"/>
              <a:gd name="textAreaTop" fmla="*/ 0 h 6218640"/>
              <a:gd name="textAreaBottom" fmla="*/ 6220080 h 6218640"/>
            </a:gdLst>
            <a:ahLst/>
            <a:rect l="textAreaLeft" t="textAreaTop" r="textAreaRight" b="textAreaBottom"/>
            <a:pathLst>
              <a:path w="6863339" h="6219901">
                <a:moveTo>
                  <a:pt x="0" y="0"/>
                </a:moveTo>
                <a:lnTo>
                  <a:pt x="6863339" y="0"/>
                </a:lnTo>
                <a:lnTo>
                  <a:pt x="6863339" y="6219902"/>
                </a:lnTo>
                <a:lnTo>
                  <a:pt x="0" y="62199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TextBox 10"/>
          <p:cNvSpPr/>
          <p:nvPr/>
        </p:nvSpPr>
        <p:spPr>
          <a:xfrm>
            <a:off x="1186200" y="4047120"/>
            <a:ext cx="9586800" cy="530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545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45"/>
              </a:lnSpc>
            </a:pPr>
            <a:r>
              <a:rPr b="0" lang="en-US" sz="3300" spc="386" strike="noStrike">
                <a:solidFill>
                  <a:srgbClr val="0070b7"/>
                </a:solidFill>
                <a:latin typeface="Calibri"/>
                <a:ea typeface="Overpass 1"/>
              </a:rPr>
              <a:t>PASSKEYS ARE: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457200">
              <a:lnSpc>
                <a:spcPts val="6205"/>
              </a:lnSpc>
              <a:buClr>
                <a:srgbClr val="0070b7"/>
              </a:buClr>
              <a:buFont typeface="Wingdings" charset="2"/>
              <a:buChar char=""/>
            </a:pPr>
            <a:r>
              <a:rPr b="0" lang="en-US" sz="3300" spc="386" strike="noStrike">
                <a:solidFill>
                  <a:srgbClr val="0070b7"/>
                </a:solidFill>
                <a:latin typeface="Calibri"/>
                <a:ea typeface="Overpass 1"/>
              </a:rPr>
              <a:t>PHISING RESISTANT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457200">
              <a:lnSpc>
                <a:spcPts val="6205"/>
              </a:lnSpc>
              <a:buClr>
                <a:srgbClr val="0070b7"/>
              </a:buClr>
              <a:buFont typeface="Wingdings" charset="2"/>
              <a:buChar char=""/>
            </a:pPr>
            <a:r>
              <a:rPr b="0" lang="en-US" sz="3300" spc="386" strike="noStrike">
                <a:solidFill>
                  <a:srgbClr val="0070b7"/>
                </a:solidFill>
                <a:latin typeface="Calibri"/>
                <a:ea typeface="Overpass 1"/>
              </a:rPr>
              <a:t>EASY TO USE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457200">
              <a:lnSpc>
                <a:spcPts val="6205"/>
              </a:lnSpc>
              <a:buClr>
                <a:srgbClr val="0070b7"/>
              </a:buClr>
              <a:buFont typeface="Wingdings" charset="2"/>
              <a:buChar char=""/>
            </a:pPr>
            <a:r>
              <a:rPr b="0" lang="en-US" sz="3300" spc="386" strike="noStrike">
                <a:solidFill>
                  <a:srgbClr val="0070b7"/>
                </a:solidFill>
                <a:latin typeface="Calibri"/>
                <a:ea typeface="Overpass 1"/>
              </a:rPr>
              <a:t>DON’T NEED A USERNAME*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marL="434520" indent="-144720">
              <a:lnSpc>
                <a:spcPts val="4031"/>
              </a:lnSpc>
              <a:tabLst>
                <a:tab algn="l" pos="0"/>
              </a:tabLst>
            </a:pP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marL="434520" indent="-144720">
              <a:lnSpc>
                <a:spcPts val="4031"/>
              </a:lnSpc>
              <a:tabLst>
                <a:tab algn="l" pos="0"/>
              </a:tabLst>
            </a:pP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 marL="434520" indent="-144720">
              <a:lnSpc>
                <a:spcPts val="4031"/>
              </a:lnSpc>
              <a:tabLst>
                <a:tab algn="l" pos="0"/>
              </a:tabLst>
            </a:pPr>
            <a:r>
              <a:rPr b="0" lang="en-US" sz="2400" spc="279" strike="noStrike">
                <a:solidFill>
                  <a:srgbClr val="0070b7"/>
                </a:solidFill>
                <a:latin typeface="Calibri"/>
                <a:ea typeface="Overpass 1"/>
              </a:rPr>
              <a:t>*IF WE USE DISCOVERABLE CREDENTIALS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1"/>
          <p:cNvSpPr/>
          <p:nvPr/>
        </p:nvSpPr>
        <p:spPr>
          <a:xfrm>
            <a:off x="576360" y="2313360"/>
            <a:ext cx="1485936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079"/>
              </a:lnSpc>
            </a:pPr>
            <a:r>
              <a:rPr b="0" lang="en-US" sz="3400" spc="262" strike="noStrike">
                <a:solidFill>
                  <a:srgbClr val="0070b7"/>
                </a:solidFill>
                <a:latin typeface="Calibri"/>
                <a:ea typeface="Overpass 1"/>
              </a:rPr>
              <a:t>Passwords are out. WebAuthn with Passkeys are the new hype.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2"/>
          <p:cNvSpPr/>
          <p:nvPr/>
        </p:nvSpPr>
        <p:spPr>
          <a:xfrm>
            <a:off x="-252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24" name="TextBox 3"/>
          <p:cNvSpPr/>
          <p:nvPr/>
        </p:nvSpPr>
        <p:spPr>
          <a:xfrm>
            <a:off x="1390680" y="1639440"/>
            <a:ext cx="16982280" cy="30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7055"/>
              </a:lnSpc>
            </a:pPr>
            <a:r>
              <a:rPr b="1" lang="en-US" sz="4200" spc="324" strike="noStrike">
                <a:solidFill>
                  <a:srgbClr val="0070b7"/>
                </a:solidFill>
                <a:latin typeface="Calibri"/>
                <a:ea typeface="Overpass 3"/>
              </a:rPr>
              <a:t>Why not use Passkeys for eduroam?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4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Register a device-bound Passkey on the university website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4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Click on the SSID and enter your university’s domain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45"/>
              </a:lnSpc>
            </a:pP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5" name="Group 4"/>
          <p:cNvGrpSpPr/>
          <p:nvPr/>
        </p:nvGrpSpPr>
        <p:grpSpPr>
          <a:xfrm>
            <a:off x="1390680" y="5353200"/>
            <a:ext cx="13456800" cy="3121200"/>
            <a:chOff x="1390680" y="5353200"/>
            <a:chExt cx="13456800" cy="3121200"/>
          </a:xfrm>
        </p:grpSpPr>
        <p:sp>
          <p:nvSpPr>
            <p:cNvPr id="126" name="Freeform 5"/>
            <p:cNvSpPr/>
            <p:nvPr/>
          </p:nvSpPr>
          <p:spPr>
            <a:xfrm>
              <a:off x="1390680" y="5389560"/>
              <a:ext cx="13456800" cy="3084840"/>
            </a:xfrm>
            <a:custGeom>
              <a:avLst/>
              <a:gdLst>
                <a:gd name="textAreaLeft" fmla="*/ 0 w 13456800"/>
                <a:gd name="textAreaRight" fmla="*/ 13458240 w 13456800"/>
                <a:gd name="textAreaTop" fmla="*/ 0 h 3084840"/>
                <a:gd name="textAreaBottom" fmla="*/ 3086280 h 3084840"/>
              </a:gdLst>
              <a:ahLst/>
              <a:rect l="textAreaLeft" t="textAreaTop" r="textAreaRight" b="textAreaBottom"/>
              <a:pathLst>
                <a:path w="3544584" h="812800">
                  <a:moveTo>
                    <a:pt x="29338" y="0"/>
                  </a:moveTo>
                  <a:lnTo>
                    <a:pt x="3515246" y="0"/>
                  </a:lnTo>
                  <a:cubicBezTo>
                    <a:pt x="3523027" y="0"/>
                    <a:pt x="3530489" y="3091"/>
                    <a:pt x="3535991" y="8593"/>
                  </a:cubicBezTo>
                  <a:cubicBezTo>
                    <a:pt x="3541493" y="14095"/>
                    <a:pt x="3544584" y="21557"/>
                    <a:pt x="3544584" y="29338"/>
                  </a:cubicBezTo>
                  <a:lnTo>
                    <a:pt x="3544584" y="783462"/>
                  </a:lnTo>
                  <a:cubicBezTo>
                    <a:pt x="3544584" y="799665"/>
                    <a:pt x="3531449" y="812800"/>
                    <a:pt x="3515246" y="812800"/>
                  </a:cubicBezTo>
                  <a:lnTo>
                    <a:pt x="29338" y="812800"/>
                  </a:lnTo>
                  <a:cubicBezTo>
                    <a:pt x="13135" y="812800"/>
                    <a:pt x="0" y="799665"/>
                    <a:pt x="0" y="783462"/>
                  </a:cubicBezTo>
                  <a:lnTo>
                    <a:pt x="0" y="29338"/>
                  </a:lnTo>
                  <a:cubicBezTo>
                    <a:pt x="0" y="13135"/>
                    <a:pt x="13135" y="0"/>
                    <a:pt x="29338" y="0"/>
                  </a:cubicBezTo>
                  <a:close/>
                </a:path>
              </a:pathLst>
            </a:custGeom>
            <a:solidFill>
              <a:srgbClr val="97b5c1">
                <a:alpha val="6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7" name="TextBox 6"/>
            <p:cNvSpPr/>
            <p:nvPr/>
          </p:nvSpPr>
          <p:spPr>
            <a:xfrm>
              <a:off x="1390680" y="5353200"/>
              <a:ext cx="13456800" cy="3120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701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28" name="Freeform 7"/>
          <p:cNvSpPr/>
          <p:nvPr/>
        </p:nvSpPr>
        <p:spPr>
          <a:xfrm>
            <a:off x="12255480" y="4980240"/>
            <a:ext cx="6232320" cy="5297400"/>
          </a:xfrm>
          <a:custGeom>
            <a:avLst/>
            <a:gdLst>
              <a:gd name="textAreaLeft" fmla="*/ 0 w 6232320"/>
              <a:gd name="textAreaRight" fmla="*/ 6233760 w 6232320"/>
              <a:gd name="textAreaTop" fmla="*/ 0 h 5297400"/>
              <a:gd name="textAreaBottom" fmla="*/ 5298840 h 5297400"/>
            </a:gdLst>
            <a:ahLst/>
            <a:rect l="textAreaLeft" t="textAreaTop" r="textAreaRight" b="textAreaBottom"/>
            <a:pathLst>
              <a:path w="6233847" h="5298770">
                <a:moveTo>
                  <a:pt x="0" y="0"/>
                </a:moveTo>
                <a:lnTo>
                  <a:pt x="6233847" y="0"/>
                </a:lnTo>
                <a:lnTo>
                  <a:pt x="6233847" y="5298770"/>
                </a:lnTo>
                <a:lnTo>
                  <a:pt x="0" y="52987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9" name="TextBox 8"/>
          <p:cNvSpPr/>
          <p:nvPr/>
        </p:nvSpPr>
        <p:spPr>
          <a:xfrm>
            <a:off x="1028880" y="4610520"/>
            <a:ext cx="11858400" cy="40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343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343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43"/>
              </a:lnSpc>
            </a:pPr>
            <a:r>
              <a:rPr b="1" lang="en-US" sz="3180" spc="245" strike="noStrike">
                <a:solidFill>
                  <a:srgbClr val="0070b7"/>
                </a:solidFill>
                <a:latin typeface="Calibri"/>
                <a:ea typeface="Overpass 3"/>
              </a:rPr>
              <a:t>We have a working proof of concept. </a:t>
            </a:r>
            <a:endParaRPr b="0" lang="en-US" sz="31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43"/>
              </a:lnSpc>
            </a:pPr>
            <a:r>
              <a:rPr b="1" lang="en-US" sz="3180" spc="245" strike="noStrike">
                <a:solidFill>
                  <a:srgbClr val="0070b7"/>
                </a:solidFill>
                <a:latin typeface="Calibri"/>
                <a:ea typeface="Overpass 3"/>
              </a:rPr>
              <a:t>You can log in to eduroam here using</a:t>
            </a:r>
            <a:endParaRPr b="0" lang="en-US" sz="31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43"/>
              </a:lnSpc>
            </a:pPr>
            <a:r>
              <a:rPr b="1" lang="en-US" sz="3180" spc="245" strike="noStrike">
                <a:solidFill>
                  <a:srgbClr val="0070b7"/>
                </a:solidFill>
                <a:latin typeface="Calibri"/>
                <a:ea typeface="Overpass 2"/>
              </a:rPr>
              <a:t> </a:t>
            </a:r>
            <a:r>
              <a:rPr b="1" lang="en-US" sz="3180" spc="245" strike="noStrike">
                <a:solidFill>
                  <a:srgbClr val="0070b7"/>
                </a:solidFill>
                <a:latin typeface="Calibri"/>
                <a:ea typeface="Overpass 2"/>
              </a:rPr>
              <a:t>EAP-NetAuthn.</a:t>
            </a:r>
            <a:endParaRPr b="0" lang="en-US" sz="31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43"/>
              </a:lnSpc>
            </a:pPr>
            <a:endParaRPr b="0" lang="en-US" sz="318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31" name="Group 3"/>
          <p:cNvGrpSpPr/>
          <p:nvPr/>
        </p:nvGrpSpPr>
        <p:grpSpPr>
          <a:xfrm>
            <a:off x="1028880" y="1028880"/>
            <a:ext cx="13919400" cy="1178640"/>
            <a:chOff x="1028880" y="1028880"/>
            <a:chExt cx="13919400" cy="1178640"/>
          </a:xfrm>
        </p:grpSpPr>
        <p:sp>
          <p:nvSpPr>
            <p:cNvPr id="132" name="Freeform 4"/>
            <p:cNvSpPr/>
            <p:nvPr/>
          </p:nvSpPr>
          <p:spPr>
            <a:xfrm>
              <a:off x="1028880" y="1028880"/>
              <a:ext cx="13919040" cy="1178640"/>
            </a:xfrm>
            <a:custGeom>
              <a:avLst/>
              <a:gdLst>
                <a:gd name="textAreaLeft" fmla="*/ 0 w 13919040"/>
                <a:gd name="textAreaRight" fmla="*/ 13920480 w 13919040"/>
                <a:gd name="textAreaTop" fmla="*/ 0 h 1178640"/>
                <a:gd name="textAreaBottom" fmla="*/ 1180080 h 1178640"/>
              </a:gdLst>
              <a:ahLst/>
              <a:rect l="textAreaLeft" t="textAreaTop" r="textAreaRight" b="textAreaBottom"/>
              <a:pathLst>
                <a:path w="18560879" h="1573200">
                  <a:moveTo>
                    <a:pt x="0" y="0"/>
                  </a:moveTo>
                  <a:lnTo>
                    <a:pt x="18560879" y="0"/>
                  </a:lnTo>
                  <a:lnTo>
                    <a:pt x="18560879" y="1573200"/>
                  </a:lnTo>
                  <a:lnTo>
                    <a:pt x="0" y="1573200"/>
                  </a:lnTo>
                  <a:close/>
                </a:path>
              </a:pathLst>
            </a:custGeom>
            <a:blipFill rotWithShape="0">
              <a:blip r:embed="rId2">
                <a:alphaModFix amt="0"/>
              </a:blip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3" name="TextBox 5"/>
            <p:cNvSpPr/>
            <p:nvPr/>
          </p:nvSpPr>
          <p:spPr>
            <a:xfrm>
              <a:off x="1028880" y="1057320"/>
              <a:ext cx="13919400" cy="1149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>
                <a:lnSpc>
                  <a:spcPts val="4212"/>
                </a:lnSpc>
              </a:pPr>
              <a:r>
                <a:rPr b="1" lang="en-US" sz="3900" spc="457" strike="noStrike">
                  <a:solidFill>
                    <a:srgbClr val="0070b7"/>
                  </a:solidFill>
                  <a:latin typeface="Calibri"/>
                  <a:ea typeface="Overpass 2"/>
                </a:rPr>
                <a:t>EAP-NETAUTHN – THE OBSTACLES</a:t>
              </a:r>
              <a:endParaRPr b="0" lang="en-US" sz="39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4" name="Freeform 6"/>
          <p:cNvSpPr/>
          <p:nvPr/>
        </p:nvSpPr>
        <p:spPr>
          <a:xfrm>
            <a:off x="8147520" y="1281240"/>
            <a:ext cx="9943200" cy="8849520"/>
          </a:xfrm>
          <a:custGeom>
            <a:avLst/>
            <a:gdLst>
              <a:gd name="textAreaLeft" fmla="*/ 0 w 9943200"/>
              <a:gd name="textAreaRight" fmla="*/ 9944640 w 9943200"/>
              <a:gd name="textAreaTop" fmla="*/ 0 h 8849520"/>
              <a:gd name="textAreaBottom" fmla="*/ 8850960 h 8849520"/>
            </a:gdLst>
            <a:ahLst/>
            <a:rect l="textAreaLeft" t="textAreaTop" r="textAreaRight" b="textAreaBottom"/>
            <a:pathLst>
              <a:path w="9944800" h="8850872">
                <a:moveTo>
                  <a:pt x="0" y="0"/>
                </a:moveTo>
                <a:lnTo>
                  <a:pt x="9944800" y="0"/>
                </a:lnTo>
                <a:lnTo>
                  <a:pt x="9944800" y="8850871"/>
                </a:lnTo>
                <a:lnTo>
                  <a:pt x="0" y="88508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5" name="TextBox 7"/>
          <p:cNvSpPr/>
          <p:nvPr/>
        </p:nvSpPr>
        <p:spPr>
          <a:xfrm>
            <a:off x="1028880" y="2056320"/>
            <a:ext cx="16982280" cy="442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54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Passkeys were developed only for Web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25"/>
              </a:lnSpc>
            </a:pP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2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IETF owns EAP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2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W3C owns WebAuthn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25"/>
              </a:lnSpc>
            </a:pPr>
            <a:r>
              <a:rPr b="0" lang="en-US" sz="3300" spc="253" strike="noStrike">
                <a:solidFill>
                  <a:srgbClr val="0070b7"/>
                </a:solidFill>
                <a:latin typeface="Calibri"/>
                <a:ea typeface="Overpass 1"/>
              </a:rPr>
              <a:t>FIDO Alliance owns FIDO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37" name="Group 3"/>
          <p:cNvGrpSpPr/>
          <p:nvPr/>
        </p:nvGrpSpPr>
        <p:grpSpPr>
          <a:xfrm>
            <a:off x="6343560" y="3637440"/>
            <a:ext cx="4141080" cy="691560"/>
            <a:chOff x="6343560" y="3637440"/>
            <a:chExt cx="4141080" cy="691560"/>
          </a:xfrm>
        </p:grpSpPr>
        <p:sp>
          <p:nvSpPr>
            <p:cNvPr id="138" name="Freeform 4"/>
            <p:cNvSpPr/>
            <p:nvPr/>
          </p:nvSpPr>
          <p:spPr>
            <a:xfrm>
              <a:off x="6343560" y="364464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99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9" name="TextBox 5"/>
            <p:cNvSpPr/>
            <p:nvPr/>
          </p:nvSpPr>
          <p:spPr>
            <a:xfrm>
              <a:off x="6343560" y="363744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Secure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0" name="Group 6"/>
          <p:cNvGrpSpPr/>
          <p:nvPr/>
        </p:nvGrpSpPr>
        <p:grpSpPr>
          <a:xfrm>
            <a:off x="6343560" y="4761360"/>
            <a:ext cx="4141080" cy="691560"/>
            <a:chOff x="6343560" y="4761360"/>
            <a:chExt cx="4141080" cy="691560"/>
          </a:xfrm>
        </p:grpSpPr>
        <p:sp>
          <p:nvSpPr>
            <p:cNvPr id="141" name="Freeform 7"/>
            <p:cNvSpPr/>
            <p:nvPr/>
          </p:nvSpPr>
          <p:spPr>
            <a:xfrm>
              <a:off x="6343560" y="476856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2" name="TextBox 8"/>
            <p:cNvSpPr/>
            <p:nvPr/>
          </p:nvSpPr>
          <p:spPr>
            <a:xfrm>
              <a:off x="6343560" y="476136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Exo 2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oup 9"/>
          <p:cNvGrpSpPr/>
          <p:nvPr/>
        </p:nvGrpSpPr>
        <p:grpSpPr>
          <a:xfrm>
            <a:off x="6343560" y="5886360"/>
            <a:ext cx="4141080" cy="691560"/>
            <a:chOff x="6343560" y="5886360"/>
            <a:chExt cx="4141080" cy="691560"/>
          </a:xfrm>
        </p:grpSpPr>
        <p:sp>
          <p:nvSpPr>
            <p:cNvPr id="144" name="Freeform 10"/>
            <p:cNvSpPr/>
            <p:nvPr/>
          </p:nvSpPr>
          <p:spPr>
            <a:xfrm>
              <a:off x="6343560" y="589356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070b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5" name="TextBox 11"/>
            <p:cNvSpPr/>
            <p:nvPr/>
          </p:nvSpPr>
          <p:spPr>
            <a:xfrm>
              <a:off x="6343560" y="588636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Exo 2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6" name="Group 12"/>
          <p:cNvGrpSpPr/>
          <p:nvPr/>
        </p:nvGrpSpPr>
        <p:grpSpPr>
          <a:xfrm>
            <a:off x="6343560" y="4761360"/>
            <a:ext cx="4141080" cy="691560"/>
            <a:chOff x="6343560" y="4761360"/>
            <a:chExt cx="4141080" cy="691560"/>
          </a:xfrm>
        </p:grpSpPr>
        <p:sp>
          <p:nvSpPr>
            <p:cNvPr id="147" name="Freeform 13"/>
            <p:cNvSpPr/>
            <p:nvPr/>
          </p:nvSpPr>
          <p:spPr>
            <a:xfrm>
              <a:off x="6343560" y="476856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202" h="914400">
                  <a:moveTo>
                    <a:pt x="0" y="0"/>
                  </a:moveTo>
                  <a:lnTo>
                    <a:pt x="5523202" y="0"/>
                  </a:lnTo>
                  <a:lnTo>
                    <a:pt x="5523202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99cc3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8" name="TextBox 14"/>
            <p:cNvSpPr/>
            <p:nvPr/>
          </p:nvSpPr>
          <p:spPr>
            <a:xfrm>
              <a:off x="6343560" y="476136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Usable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" name="Group 15"/>
          <p:cNvGrpSpPr/>
          <p:nvPr/>
        </p:nvGrpSpPr>
        <p:grpSpPr>
          <a:xfrm>
            <a:off x="6343560" y="5886360"/>
            <a:ext cx="4141080" cy="691560"/>
            <a:chOff x="6343560" y="5886360"/>
            <a:chExt cx="4141080" cy="691560"/>
          </a:xfrm>
        </p:grpSpPr>
        <p:sp>
          <p:nvSpPr>
            <p:cNvPr id="150" name="Freeform 16"/>
            <p:cNvSpPr/>
            <p:nvPr/>
          </p:nvSpPr>
          <p:spPr>
            <a:xfrm>
              <a:off x="6343560" y="5893560"/>
              <a:ext cx="4141080" cy="684360"/>
            </a:xfrm>
            <a:custGeom>
              <a:avLst/>
              <a:gdLst>
                <a:gd name="textAreaLeft" fmla="*/ 0 w 4141080"/>
                <a:gd name="textAreaRight" fmla="*/ 4142520 w 4141080"/>
                <a:gd name="textAreaTop" fmla="*/ 0 h 684360"/>
                <a:gd name="textAreaBottom" fmla="*/ 685800 h 684360"/>
              </a:gdLst>
              <a:ahLst/>
              <a:rect l="textAreaLeft" t="textAreaTop" r="textAreaRight" b="textAreaBottom"/>
              <a:pathLst>
                <a:path w="5523145" h="914400">
                  <a:moveTo>
                    <a:pt x="0" y="0"/>
                  </a:moveTo>
                  <a:lnTo>
                    <a:pt x="5523145" y="0"/>
                  </a:lnTo>
                  <a:lnTo>
                    <a:pt x="5523145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a124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1" name="TextBox 17"/>
            <p:cNvSpPr/>
            <p:nvPr/>
          </p:nvSpPr>
          <p:spPr>
            <a:xfrm>
              <a:off x="6343560" y="5886360"/>
              <a:ext cx="4141080" cy="69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240"/>
                </a:lnSpc>
              </a:pPr>
              <a:r>
                <a:rPr b="0" lang="en-US" sz="2700" spc="205" strike="noStrike">
                  <a:solidFill>
                    <a:srgbClr val="fefefe"/>
                  </a:solidFill>
                  <a:latin typeface="Calibri"/>
                  <a:ea typeface="Exo 2"/>
                </a:rPr>
                <a:t>BYOD-capable</a:t>
              </a:r>
              <a:endParaRPr b="0" lang="en-US" sz="27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2" name="Freeform 18"/>
          <p:cNvSpPr/>
          <p:nvPr/>
        </p:nvSpPr>
        <p:spPr>
          <a:xfrm>
            <a:off x="4494600" y="5893560"/>
            <a:ext cx="1540440" cy="3850560"/>
          </a:xfrm>
          <a:custGeom>
            <a:avLst/>
            <a:gdLst>
              <a:gd name="textAreaLeft" fmla="*/ 0 w 1540440"/>
              <a:gd name="textAreaRight" fmla="*/ 1541880 w 1540440"/>
              <a:gd name="textAreaTop" fmla="*/ 0 h 3850560"/>
              <a:gd name="textAreaBottom" fmla="*/ 3852000 h 3850560"/>
            </a:gdLst>
            <a:ahLst/>
            <a:rect l="textAreaLeft" t="textAreaTop" r="textAreaRight" b="textAreaBottom"/>
            <a:pathLst>
              <a:path w="1541976" h="3851987">
                <a:moveTo>
                  <a:pt x="0" y="0"/>
                </a:moveTo>
                <a:lnTo>
                  <a:pt x="1541977" y="0"/>
                </a:lnTo>
                <a:lnTo>
                  <a:pt x="1541977" y="3851986"/>
                </a:lnTo>
                <a:lnTo>
                  <a:pt x="0" y="38519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3" name="Freeform 19"/>
          <p:cNvSpPr/>
          <p:nvPr/>
        </p:nvSpPr>
        <p:spPr>
          <a:xfrm>
            <a:off x="3519720" y="-266400"/>
            <a:ext cx="8867160" cy="3909240"/>
          </a:xfrm>
          <a:custGeom>
            <a:avLst/>
            <a:gdLst>
              <a:gd name="textAreaLeft" fmla="*/ 0 w 8867160"/>
              <a:gd name="textAreaRight" fmla="*/ 8868600 w 8867160"/>
              <a:gd name="textAreaTop" fmla="*/ 0 h 3909240"/>
              <a:gd name="textAreaBottom" fmla="*/ 3910680 h 3909240"/>
            </a:gdLst>
            <a:ahLst/>
            <a:rect l="textAreaLeft" t="textAreaTop" r="textAreaRight" b="textAreaBottom"/>
            <a:pathLst>
              <a:path w="8868582" h="3910779">
                <a:moveTo>
                  <a:pt x="0" y="0"/>
                </a:moveTo>
                <a:lnTo>
                  <a:pt x="8868581" y="0"/>
                </a:lnTo>
                <a:lnTo>
                  <a:pt x="8868581" y="3910779"/>
                </a:lnTo>
                <a:lnTo>
                  <a:pt x="0" y="39107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4" name="Freeform 20"/>
          <p:cNvSpPr/>
          <p:nvPr/>
        </p:nvSpPr>
        <p:spPr>
          <a:xfrm>
            <a:off x="11975040" y="5111280"/>
            <a:ext cx="7019640" cy="4983480"/>
          </a:xfrm>
          <a:custGeom>
            <a:avLst/>
            <a:gdLst>
              <a:gd name="textAreaLeft" fmla="*/ 0 w 7019640"/>
              <a:gd name="textAreaRight" fmla="*/ 7021080 w 7019640"/>
              <a:gd name="textAreaTop" fmla="*/ 0 h 4983480"/>
              <a:gd name="textAreaBottom" fmla="*/ 4984920 h 4983480"/>
            </a:gdLst>
            <a:ahLst/>
            <a:rect l="textAreaLeft" t="textAreaTop" r="textAreaRight" b="textAreaBottom"/>
            <a:pathLst>
              <a:path w="7021166" h="4985028">
                <a:moveTo>
                  <a:pt x="0" y="0"/>
                </a:moveTo>
                <a:lnTo>
                  <a:pt x="7021165" y="0"/>
                </a:lnTo>
                <a:lnTo>
                  <a:pt x="7021165" y="4985027"/>
                </a:lnTo>
                <a:lnTo>
                  <a:pt x="0" y="498502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5" name="Freeform 21"/>
          <p:cNvSpPr/>
          <p:nvPr/>
        </p:nvSpPr>
        <p:spPr>
          <a:xfrm>
            <a:off x="10791000" y="5143680"/>
            <a:ext cx="1064880" cy="3325320"/>
          </a:xfrm>
          <a:custGeom>
            <a:avLst/>
            <a:gdLst>
              <a:gd name="textAreaLeft" fmla="*/ 0 w 1064880"/>
              <a:gd name="textAreaRight" fmla="*/ 1066320 w 1064880"/>
              <a:gd name="textAreaTop" fmla="*/ 0 h 3325320"/>
              <a:gd name="textAreaBottom" fmla="*/ 3326760 h 3325320"/>
            </a:gdLst>
            <a:ahLst/>
            <a:rect l="textAreaLeft" t="textAreaTop" r="textAreaRight" b="textAreaBottom"/>
            <a:pathLst>
              <a:path w="1066278" h="3326789">
                <a:moveTo>
                  <a:pt x="0" y="0"/>
                </a:moveTo>
                <a:lnTo>
                  <a:pt x="1066278" y="0"/>
                </a:lnTo>
                <a:lnTo>
                  <a:pt x="1066278" y="3326789"/>
                </a:lnTo>
                <a:lnTo>
                  <a:pt x="0" y="33267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6" name="TextBox 22"/>
          <p:cNvSpPr/>
          <p:nvPr/>
        </p:nvSpPr>
        <p:spPr>
          <a:xfrm>
            <a:off x="2091600" y="1932840"/>
            <a:ext cx="13020840" cy="80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361"/>
              </a:lnSpc>
              <a:tabLst>
                <a:tab algn="l" pos="0"/>
              </a:tabLst>
            </a:pPr>
            <a:r>
              <a:rPr b="1" lang="en-US" sz="5300" spc="-1" strike="noStrike">
                <a:solidFill>
                  <a:srgbClr val="000000"/>
                </a:solidFill>
                <a:latin typeface="Calibri"/>
                <a:ea typeface="Overpass 1"/>
              </a:rPr>
              <a:t>So Let’s talk about EAP-NetAuthn</a:t>
            </a:r>
            <a:endParaRPr b="0" lang="en-US" sz="5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2"/>
          <p:cNvSpPr/>
          <p:nvPr/>
        </p:nvSpPr>
        <p:spPr>
          <a:xfrm>
            <a:off x="0" y="0"/>
            <a:ext cx="18286560" cy="10285560"/>
          </a:xfrm>
          <a:custGeom>
            <a:avLst/>
            <a:gdLst>
              <a:gd name="textAreaLeft" fmla="*/ 0 w 18286560"/>
              <a:gd name="textAreaRight" fmla="*/ 18288000 w 18286560"/>
              <a:gd name="textAreaTop" fmla="*/ 0 h 10285560"/>
              <a:gd name="textAreaBottom" fmla="*/ 10287000 h 1028556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58" name="Group 3"/>
          <p:cNvGrpSpPr/>
          <p:nvPr/>
        </p:nvGrpSpPr>
        <p:grpSpPr>
          <a:xfrm>
            <a:off x="14967000" y="547560"/>
            <a:ext cx="2758680" cy="1178280"/>
            <a:chOff x="14967000" y="547560"/>
            <a:chExt cx="2758680" cy="1178280"/>
          </a:xfrm>
        </p:grpSpPr>
        <p:sp>
          <p:nvSpPr>
            <p:cNvPr id="159" name="Freeform 4"/>
            <p:cNvSpPr/>
            <p:nvPr/>
          </p:nvSpPr>
          <p:spPr>
            <a:xfrm>
              <a:off x="14967000" y="547560"/>
              <a:ext cx="2758680" cy="1178280"/>
            </a:xfrm>
            <a:custGeom>
              <a:avLst/>
              <a:gdLst>
                <a:gd name="textAreaLeft" fmla="*/ 0 w 2758680"/>
                <a:gd name="textAreaRight" fmla="*/ 2760120 w 2758680"/>
                <a:gd name="textAreaTop" fmla="*/ 0 h 1178280"/>
                <a:gd name="textAreaBottom" fmla="*/ 1179720 h 1178280"/>
              </a:gdLst>
              <a:ahLst/>
              <a:rect l="textAreaLeft" t="textAreaTop" r="textAreaRight" b="textAreaBottom"/>
              <a:pathLst>
                <a:path w="3679952" h="1573149">
                  <a:moveTo>
                    <a:pt x="0" y="0"/>
                  </a:moveTo>
                  <a:lnTo>
                    <a:pt x="3679952" y="0"/>
                  </a:lnTo>
                  <a:lnTo>
                    <a:pt x="3679952" y="1573149"/>
                  </a:lnTo>
                  <a:lnTo>
                    <a:pt x="0" y="157314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60" name="Group 5"/>
          <p:cNvGrpSpPr/>
          <p:nvPr/>
        </p:nvGrpSpPr>
        <p:grpSpPr>
          <a:xfrm>
            <a:off x="1277640" y="8209440"/>
            <a:ext cx="5036760" cy="1418400"/>
            <a:chOff x="1277640" y="8209440"/>
            <a:chExt cx="5036760" cy="1418400"/>
          </a:xfrm>
        </p:grpSpPr>
        <p:sp>
          <p:nvSpPr>
            <p:cNvPr id="161" name="Freeform 6"/>
            <p:cNvSpPr/>
            <p:nvPr/>
          </p:nvSpPr>
          <p:spPr>
            <a:xfrm>
              <a:off x="1277640" y="8209440"/>
              <a:ext cx="5036760" cy="1418400"/>
            </a:xfrm>
            <a:custGeom>
              <a:avLst/>
              <a:gdLst>
                <a:gd name="textAreaLeft" fmla="*/ 0 w 5036760"/>
                <a:gd name="textAreaRight" fmla="*/ 5038200 w 5036760"/>
                <a:gd name="textAreaTop" fmla="*/ 0 h 1418400"/>
                <a:gd name="textAreaBottom" fmla="*/ 1419840 h 1418400"/>
              </a:gdLst>
              <a:ahLst/>
              <a:rect l="textAreaLeft" t="textAreaTop" r="textAreaRight" b="textAreaBottom"/>
              <a:pathLst>
                <a:path w="6717538" h="1892935">
                  <a:moveTo>
                    <a:pt x="0" y="0"/>
                  </a:moveTo>
                  <a:lnTo>
                    <a:pt x="6717538" y="0"/>
                  </a:lnTo>
                  <a:lnTo>
                    <a:pt x="6717538" y="1892935"/>
                  </a:lnTo>
                  <a:lnTo>
                    <a:pt x="0" y="1892935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62" name="Group 7"/>
          <p:cNvGrpSpPr/>
          <p:nvPr/>
        </p:nvGrpSpPr>
        <p:grpSpPr>
          <a:xfrm>
            <a:off x="2838960" y="9403560"/>
            <a:ext cx="5325120" cy="307440"/>
            <a:chOff x="2838960" y="9403560"/>
            <a:chExt cx="5325120" cy="307440"/>
          </a:xfrm>
        </p:grpSpPr>
        <p:sp>
          <p:nvSpPr>
            <p:cNvPr id="163" name="Freeform 8"/>
            <p:cNvSpPr/>
            <p:nvPr/>
          </p:nvSpPr>
          <p:spPr>
            <a:xfrm>
              <a:off x="2838960" y="9403560"/>
              <a:ext cx="5325120" cy="307440"/>
            </a:xfrm>
            <a:custGeom>
              <a:avLst/>
              <a:gdLst>
                <a:gd name="textAreaLeft" fmla="*/ 0 w 5325120"/>
                <a:gd name="textAreaRight" fmla="*/ 5326560 w 5325120"/>
                <a:gd name="textAreaTop" fmla="*/ 0 h 307440"/>
                <a:gd name="textAreaBottom" fmla="*/ 308880 h 307440"/>
              </a:gdLst>
              <a:ahLst/>
              <a:rect l="textAreaLeft" t="textAreaTop" r="textAreaRight" b="textAreaBottom"/>
              <a:pathLst>
                <a:path w="7102094" h="411861">
                  <a:moveTo>
                    <a:pt x="0" y="0"/>
                  </a:moveTo>
                  <a:lnTo>
                    <a:pt x="7102094" y="0"/>
                  </a:lnTo>
                  <a:lnTo>
                    <a:pt x="7102094" y="411861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64" name="Group 9"/>
          <p:cNvGrpSpPr/>
          <p:nvPr/>
        </p:nvGrpSpPr>
        <p:grpSpPr>
          <a:xfrm>
            <a:off x="2009160" y="9634680"/>
            <a:ext cx="5277600" cy="307440"/>
            <a:chOff x="2009160" y="9634680"/>
            <a:chExt cx="5277600" cy="307440"/>
          </a:xfrm>
        </p:grpSpPr>
        <p:sp>
          <p:nvSpPr>
            <p:cNvPr id="165" name="Freeform 10"/>
            <p:cNvSpPr/>
            <p:nvPr/>
          </p:nvSpPr>
          <p:spPr>
            <a:xfrm>
              <a:off x="2009160" y="9634680"/>
              <a:ext cx="5277600" cy="307440"/>
            </a:xfrm>
            <a:custGeom>
              <a:avLst/>
              <a:gdLst>
                <a:gd name="textAreaLeft" fmla="*/ 0 w 5277600"/>
                <a:gd name="textAreaRight" fmla="*/ 5279040 w 5277600"/>
                <a:gd name="textAreaTop" fmla="*/ 0 h 307440"/>
                <a:gd name="textAreaBottom" fmla="*/ 308880 h 307440"/>
              </a:gdLst>
              <a:ahLst/>
              <a:rect l="textAreaLeft" t="textAreaTop" r="textAreaRight" b="textAreaBottom"/>
              <a:pathLst>
                <a:path w="7038721" h="411861">
                  <a:moveTo>
                    <a:pt x="0" y="0"/>
                  </a:moveTo>
                  <a:lnTo>
                    <a:pt x="7038721" y="0"/>
                  </a:lnTo>
                  <a:lnTo>
                    <a:pt x="7038721" y="411861"/>
                  </a:lnTo>
                  <a:lnTo>
                    <a:pt x="0" y="411861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66" name="Group 11"/>
          <p:cNvGrpSpPr/>
          <p:nvPr/>
        </p:nvGrpSpPr>
        <p:grpSpPr>
          <a:xfrm>
            <a:off x="12497760" y="4872600"/>
            <a:ext cx="4683960" cy="4683960"/>
            <a:chOff x="12497760" y="4872600"/>
            <a:chExt cx="4683960" cy="4683960"/>
          </a:xfrm>
        </p:grpSpPr>
        <p:sp>
          <p:nvSpPr>
            <p:cNvPr id="167" name="Freeform 12"/>
            <p:cNvSpPr/>
            <p:nvPr/>
          </p:nvSpPr>
          <p:spPr>
            <a:xfrm>
              <a:off x="12497760" y="4872600"/>
              <a:ext cx="4683960" cy="4683960"/>
            </a:xfrm>
            <a:custGeom>
              <a:avLst/>
              <a:gdLst>
                <a:gd name="textAreaLeft" fmla="*/ 0 w 4683960"/>
                <a:gd name="textAreaRight" fmla="*/ 4685400 w 4683960"/>
                <a:gd name="textAreaTop" fmla="*/ 0 h 4683960"/>
                <a:gd name="textAreaBottom" fmla="*/ 4685400 h 46839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ae6">
                <a:alpha val="8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8" name="TextBox 13"/>
            <p:cNvSpPr/>
            <p:nvPr/>
          </p:nvSpPr>
          <p:spPr>
            <a:xfrm>
              <a:off x="12936960" y="5256720"/>
              <a:ext cx="3805560" cy="3860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52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69" name="Group 14"/>
          <p:cNvGrpSpPr/>
          <p:nvPr/>
        </p:nvGrpSpPr>
        <p:grpSpPr>
          <a:xfrm>
            <a:off x="12463560" y="4838400"/>
            <a:ext cx="4718160" cy="4718160"/>
            <a:chOff x="12463560" y="4838400"/>
            <a:chExt cx="4718160" cy="4718160"/>
          </a:xfrm>
        </p:grpSpPr>
        <p:sp>
          <p:nvSpPr>
            <p:cNvPr id="170" name="Freeform 15"/>
            <p:cNvSpPr/>
            <p:nvPr/>
          </p:nvSpPr>
          <p:spPr>
            <a:xfrm>
              <a:off x="12463560" y="4838400"/>
              <a:ext cx="4718160" cy="4718160"/>
            </a:xfrm>
            <a:custGeom>
              <a:avLst/>
              <a:gdLst>
                <a:gd name="textAreaLeft" fmla="*/ 0 w 4718160"/>
                <a:gd name="textAreaRight" fmla="*/ 4719600 w 4718160"/>
                <a:gd name="textAreaTop" fmla="*/ 0 h 4718160"/>
                <a:gd name="textAreaBottom" fmla="*/ 4719600 h 4718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71" name="TextBox 16"/>
          <p:cNvSpPr/>
          <p:nvPr/>
        </p:nvSpPr>
        <p:spPr>
          <a:xfrm>
            <a:off x="1002960" y="5441760"/>
            <a:ext cx="6912360" cy="363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en-US" sz="3000" spc="350" strike="noStrike">
                <a:solidFill>
                  <a:srgbClr val="0070b7"/>
                </a:solidFill>
                <a:latin typeface="Calibri"/>
                <a:ea typeface="Overpass 3"/>
              </a:rPr>
              <a:t>CONTAKT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3455"/>
              </a:lnSpc>
            </a:pPr>
            <a:r>
              <a:rPr b="0" lang="en-US" sz="2400" spc="182" strike="noStrike">
                <a:solidFill>
                  <a:srgbClr val="0070b7"/>
                </a:solidFill>
                <a:latin typeface="Calibri"/>
                <a:ea typeface="Overpass 4"/>
              </a:rPr>
              <a:t>Jan-Frederik Rieckers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Mail: rieckers@dfn.de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Fon: 0049 30 884299-339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 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Address: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DFN-Verein 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Alexanderplatz1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D-10178 Berlin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Box 17"/>
          <p:cNvSpPr/>
          <p:nvPr/>
        </p:nvSpPr>
        <p:spPr>
          <a:xfrm>
            <a:off x="7010280" y="7962840"/>
            <a:ext cx="7182000" cy="13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455"/>
              </a:lnSpc>
            </a:pPr>
            <a:r>
              <a:rPr b="0" lang="en-US" sz="2400" spc="182" strike="noStrike">
                <a:solidFill>
                  <a:srgbClr val="0070b7"/>
                </a:solidFill>
                <a:latin typeface="Calibri"/>
                <a:ea typeface="Overpass 4"/>
              </a:rPr>
              <a:t>eduroam Support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Mail: eduroam@dfn.de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r>
              <a:rPr b="0" lang="en-US" sz="2100" spc="157" strike="noStrike">
                <a:solidFill>
                  <a:srgbClr val="0070b7"/>
                </a:solidFill>
                <a:latin typeface="Calibri"/>
                <a:ea typeface="Overpass 4"/>
              </a:rPr>
              <a:t>Fon: 0049 30 884299-9120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520"/>
              </a:lnSpc>
            </a:pP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Application>LibreOffice/7.4.7.2$Linux_X86_64 LibreOffice_project/40$Build-2</Application>
  <AppVersion>15.0000</AppVersion>
  <Words>202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DAHJdU5WuQE</dc:identifier>
  <dc:language>en-US</dc:language>
  <cp:lastModifiedBy>Jan-Frederik Rieckers</cp:lastModifiedBy>
  <dcterms:modified xsi:type="dcterms:W3CDTF">2026-06-03T20:02:07Z</dcterms:modified>
  <cp:revision>10</cp:revision>
  <dc:subject/>
  <dc:title>CHOOSE TWO!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Benutzerdefiniert</vt:lpwstr>
  </property>
  <property fmtid="{D5CDD505-2E9C-101B-9397-08002B2CF9AE}" pid="4" name="Slides">
    <vt:i4>9</vt:i4>
  </property>
</Properties>
</file>