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1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88825" cy="6858000"/>
  <p:notesSz cx="6858000" cy="12192000"/>
  <p:custShowLst>
    <p:custShow name="New Custom Slide Show" id="0">
      <p:sldLst>
        <p:sld r:id="rId15"/>
      </p:sldLst>
    </p:custShow>
  </p:custShowLst>
  <p:defaultTextStyle>
    <a:defPPr>
      <a:defRPr lang="en-M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6"/>
  </p:normalViewPr>
  <p:slideViewPr>
    <p:cSldViewPr snapToGrid="0" snapToObjects="1">
      <p:cViewPr varScale="1">
        <p:scale>
          <a:sx n="105" d="100"/>
          <a:sy n="105" d="100"/>
        </p:scale>
        <p:origin x="8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US" sz="4400" b="0" strike="noStrike" spc="-1">
                <a:latin typeface="Arial"/>
              </a:rPr>
              <a:t>Click to move the slide</a:t>
            </a: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11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117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18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en-US" sz="1400" b="0" strike="noStrike" spc="-1">
                <a:latin typeface="Times New Roman"/>
              </a:defRPr>
            </a:lvl1pPr>
          </a:lstStyle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19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F1E57167-3664-47D3-B72F-A55FCA21E8FB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1143000"/>
            <a:ext cx="5472113" cy="3079750"/>
          </a:xfrm>
          <a:prstGeom prst="rect">
            <a:avLst/>
          </a:prstGeom>
          <a:ln w="0">
            <a:noFill/>
          </a:ln>
        </p:spPr>
      </p:sp>
      <p:sp>
        <p:nvSpPr>
          <p:cNvPr id="40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79200" cy="3593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402" name="PlaceHolder 3"/>
          <p:cNvSpPr>
            <a:spLocks noGrp="1"/>
          </p:cNvSpPr>
          <p:nvPr>
            <p:ph type="sldNum" idx="4"/>
          </p:nvPr>
        </p:nvSpPr>
        <p:spPr>
          <a:xfrm>
            <a:off x="3884760" y="8685360"/>
            <a:ext cx="2964600" cy="45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1121656-579B-449A-A1DB-C09418486104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1143000"/>
            <a:ext cx="5472113" cy="3079750"/>
          </a:xfrm>
          <a:prstGeom prst="rect">
            <a:avLst/>
          </a:prstGeom>
          <a:ln w="0">
            <a:noFill/>
          </a:ln>
        </p:spPr>
      </p:sp>
      <p:sp>
        <p:nvSpPr>
          <p:cNvPr id="40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79200" cy="3593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405" name="PlaceHolder 3"/>
          <p:cNvSpPr>
            <a:spLocks noGrp="1"/>
          </p:cNvSpPr>
          <p:nvPr>
            <p:ph type="sldNum" idx="5"/>
          </p:nvPr>
        </p:nvSpPr>
        <p:spPr>
          <a:xfrm>
            <a:off x="3884760" y="8685360"/>
            <a:ext cx="2964600" cy="45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ABCBDE0-DB74-4068-A42B-AE7A435AEEB6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79200" cy="3079080"/>
          </a:xfrm>
          <a:prstGeom prst="rect">
            <a:avLst/>
          </a:prstGeom>
          <a:ln w="0">
            <a:noFill/>
          </a:ln>
        </p:spPr>
      </p:sp>
      <p:sp>
        <p:nvSpPr>
          <p:cNvPr id="40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79200" cy="3593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408" name="PlaceHolder 3"/>
          <p:cNvSpPr>
            <a:spLocks noGrp="1"/>
          </p:cNvSpPr>
          <p:nvPr>
            <p:ph type="sldNum" idx="6"/>
          </p:nvPr>
        </p:nvSpPr>
        <p:spPr>
          <a:xfrm>
            <a:off x="3884760" y="8685360"/>
            <a:ext cx="2964600" cy="45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590C660-E8E8-402E-AC3A-FBEA4BB42DDF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79200" cy="3079080"/>
          </a:xfrm>
          <a:prstGeom prst="rect">
            <a:avLst/>
          </a:prstGeom>
          <a:ln w="0">
            <a:noFill/>
          </a:ln>
        </p:spPr>
      </p:sp>
      <p:sp>
        <p:nvSpPr>
          <p:cNvPr id="41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79200" cy="3593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411" name="PlaceHolder 3"/>
          <p:cNvSpPr>
            <a:spLocks noGrp="1"/>
          </p:cNvSpPr>
          <p:nvPr>
            <p:ph type="sldNum" idx="7"/>
          </p:nvPr>
        </p:nvSpPr>
        <p:spPr>
          <a:xfrm>
            <a:off x="3884760" y="8685360"/>
            <a:ext cx="2964600" cy="45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2F677B9-E818-4798-A46C-CF9381402C5F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79200" cy="3079080"/>
          </a:xfrm>
          <a:prstGeom prst="rect">
            <a:avLst/>
          </a:prstGeom>
          <a:ln w="0">
            <a:noFill/>
          </a:ln>
        </p:spPr>
      </p:sp>
      <p:sp>
        <p:nvSpPr>
          <p:cNvPr id="41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79200" cy="3593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414" name="PlaceHolder 3"/>
          <p:cNvSpPr>
            <a:spLocks noGrp="1"/>
          </p:cNvSpPr>
          <p:nvPr>
            <p:ph type="sldNum" idx="8"/>
          </p:nvPr>
        </p:nvSpPr>
        <p:spPr>
          <a:xfrm>
            <a:off x="3884760" y="8685360"/>
            <a:ext cx="2964600" cy="45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EBCB091-0EF2-4D0D-884A-9E3FA61E90A6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7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79200" cy="3079080"/>
          </a:xfrm>
          <a:prstGeom prst="rect">
            <a:avLst/>
          </a:prstGeom>
          <a:ln w="0">
            <a:noFill/>
          </a:ln>
        </p:spPr>
      </p:sp>
      <p:sp>
        <p:nvSpPr>
          <p:cNvPr id="41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79200" cy="3593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417" name="PlaceHolder 3"/>
          <p:cNvSpPr>
            <a:spLocks noGrp="1"/>
          </p:cNvSpPr>
          <p:nvPr>
            <p:ph type="sldNum" idx="9"/>
          </p:nvPr>
        </p:nvSpPr>
        <p:spPr>
          <a:xfrm>
            <a:off x="3884760" y="8685360"/>
            <a:ext cx="2964600" cy="45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132B0C5-0E0E-4CFE-808E-1C39EB1508B4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8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79200" cy="3079080"/>
          </a:xfrm>
          <a:prstGeom prst="rect">
            <a:avLst/>
          </a:prstGeom>
          <a:ln w="0">
            <a:noFill/>
          </a:ln>
        </p:spPr>
      </p:sp>
      <p:sp>
        <p:nvSpPr>
          <p:cNvPr id="41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79200" cy="3593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420" name="PlaceHolder 3"/>
          <p:cNvSpPr>
            <a:spLocks noGrp="1"/>
          </p:cNvSpPr>
          <p:nvPr>
            <p:ph type="sldNum" idx="10"/>
          </p:nvPr>
        </p:nvSpPr>
        <p:spPr>
          <a:xfrm>
            <a:off x="3884760" y="8685360"/>
            <a:ext cx="2964600" cy="45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FFB280C-D8A4-4394-BE45-39690E2B052C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9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79200" cy="3079080"/>
          </a:xfrm>
          <a:prstGeom prst="rect">
            <a:avLst/>
          </a:prstGeom>
          <a:ln w="0">
            <a:noFill/>
          </a:ln>
        </p:spPr>
      </p:sp>
      <p:sp>
        <p:nvSpPr>
          <p:cNvPr id="42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79200" cy="3593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423" name="PlaceHolder 3"/>
          <p:cNvSpPr>
            <a:spLocks noGrp="1"/>
          </p:cNvSpPr>
          <p:nvPr>
            <p:ph type="sldNum" idx="11"/>
          </p:nvPr>
        </p:nvSpPr>
        <p:spPr>
          <a:xfrm>
            <a:off x="3884760" y="8685360"/>
            <a:ext cx="2964600" cy="45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4164ECD-6148-4BB5-9D76-336F917C40BF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10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79200" cy="3079080"/>
          </a:xfrm>
          <a:prstGeom prst="rect">
            <a:avLst/>
          </a:prstGeom>
          <a:ln w="0">
            <a:noFill/>
          </a:ln>
        </p:spPr>
      </p:sp>
      <p:sp>
        <p:nvSpPr>
          <p:cNvPr id="42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79200" cy="3593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426" name="PlaceHolder 3"/>
          <p:cNvSpPr>
            <a:spLocks noGrp="1"/>
          </p:cNvSpPr>
          <p:nvPr>
            <p:ph type="sldNum" idx="12"/>
          </p:nvPr>
        </p:nvSpPr>
        <p:spPr>
          <a:xfrm>
            <a:off x="3884760" y="8685360"/>
            <a:ext cx="2964600" cy="45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0CCB63F-EB42-41C5-A467-AAD8DCE150DD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11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1096956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353196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318200" y="1604520"/>
            <a:ext cx="353196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8026920" y="1604520"/>
            <a:ext cx="353196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609120" y="3682080"/>
            <a:ext cx="353196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4318200" y="3682080"/>
            <a:ext cx="353196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8026920" y="3682080"/>
            <a:ext cx="353196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120" y="273600"/>
            <a:ext cx="1096956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1096956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353196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4318200" y="1604520"/>
            <a:ext cx="353196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8026920" y="1604520"/>
            <a:ext cx="353196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609120" y="3682080"/>
            <a:ext cx="353196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/>
          </p:nvPr>
        </p:nvSpPr>
        <p:spPr>
          <a:xfrm>
            <a:off x="4318200" y="3682080"/>
            <a:ext cx="353196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/>
          </p:nvPr>
        </p:nvSpPr>
        <p:spPr>
          <a:xfrm>
            <a:off x="8026920" y="3682080"/>
            <a:ext cx="353196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609120" y="273600"/>
            <a:ext cx="1096956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1096956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353196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4318200" y="1604520"/>
            <a:ext cx="353196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8026920" y="1604520"/>
            <a:ext cx="353196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/>
          </p:nvPr>
        </p:nvSpPr>
        <p:spPr>
          <a:xfrm>
            <a:off x="609120" y="3682080"/>
            <a:ext cx="353196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/>
          </p:nvPr>
        </p:nvSpPr>
        <p:spPr>
          <a:xfrm>
            <a:off x="4318200" y="3682080"/>
            <a:ext cx="353196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/>
          </p:nvPr>
        </p:nvSpPr>
        <p:spPr>
          <a:xfrm>
            <a:off x="8026920" y="3682080"/>
            <a:ext cx="353196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120" y="273600"/>
            <a:ext cx="1096956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M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M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M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Image 0" descr="/mnt/data/image(223).png"/>
          <p:cNvPicPr/>
          <p:nvPr/>
        </p:nvPicPr>
        <p:blipFill>
          <a:blip r:embed="rId3"/>
          <a:stretch/>
        </p:blipFill>
        <p:spPr>
          <a:xfrm>
            <a:off x="9508140" y="338124"/>
            <a:ext cx="930960" cy="928440"/>
          </a:xfrm>
          <a:prstGeom prst="rect">
            <a:avLst/>
          </a:prstGeom>
          <a:ln w="0">
            <a:noFill/>
          </a:ln>
        </p:spPr>
      </p:pic>
      <p:pic>
        <p:nvPicPr>
          <p:cNvPr id="121" name="Image 1" descr="/mnt/data/image(222).png"/>
          <p:cNvPicPr/>
          <p:nvPr/>
        </p:nvPicPr>
        <p:blipFill>
          <a:blip r:embed="rId4"/>
          <a:stretch/>
        </p:blipFill>
        <p:spPr>
          <a:xfrm>
            <a:off x="10677780" y="394824"/>
            <a:ext cx="715320" cy="818640"/>
          </a:xfrm>
          <a:prstGeom prst="rect">
            <a:avLst/>
          </a:prstGeom>
          <a:ln w="0">
            <a:noFill/>
          </a:ln>
        </p:spPr>
      </p:pic>
      <p:sp>
        <p:nvSpPr>
          <p:cNvPr id="122" name="Text 0"/>
          <p:cNvSpPr/>
          <p:nvPr/>
        </p:nvSpPr>
        <p:spPr>
          <a:xfrm>
            <a:off x="712800" y="1783080"/>
            <a:ext cx="10322640" cy="150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900" b="1" strike="noStrike" spc="-1">
                <a:solidFill>
                  <a:srgbClr val="061B33"/>
                </a:solidFill>
                <a:latin typeface="Aptos Display"/>
                <a:ea typeface="Aptos Display"/>
              </a:rPr>
              <a:t>Designing Modular Pipelines</a:t>
            </a:r>
            <a:endParaRPr lang="en-US" sz="39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900" b="1" strike="noStrike" spc="-1">
                <a:solidFill>
                  <a:srgbClr val="061B33"/>
                </a:solidFill>
                <a:latin typeface="Aptos Display"/>
                <a:ea typeface="Aptos Display"/>
              </a:rPr>
              <a:t>for Intrusion Detection</a:t>
            </a:r>
            <a:endParaRPr lang="en-US" sz="3900" b="0" strike="noStrike" spc="-1">
              <a:latin typeface="Arial"/>
            </a:endParaRPr>
          </a:p>
        </p:txBody>
      </p:sp>
      <p:sp>
        <p:nvSpPr>
          <p:cNvPr id="123" name="Shape 1"/>
          <p:cNvSpPr/>
          <p:nvPr/>
        </p:nvSpPr>
        <p:spPr>
          <a:xfrm>
            <a:off x="712800" y="3867840"/>
            <a:ext cx="10741320" cy="360"/>
          </a:xfrm>
          <a:prstGeom prst="line">
            <a:avLst/>
          </a:prstGeom>
          <a:ln w="25400">
            <a:solidFill>
              <a:srgbClr val="0795C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4" name="Text 2"/>
          <p:cNvSpPr/>
          <p:nvPr/>
        </p:nvSpPr>
        <p:spPr>
          <a:xfrm>
            <a:off x="712800" y="4297680"/>
            <a:ext cx="6391800" cy="40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500" b="1" strike="noStrike" spc="-1">
                <a:solidFill>
                  <a:srgbClr val="199BD4"/>
                </a:solidFill>
                <a:latin typeface="Aptos Display"/>
                <a:ea typeface="Aptos Display"/>
              </a:rPr>
              <a:t>Evgenija Krajchevska</a:t>
            </a:r>
            <a:endParaRPr lang="en-US" sz="2500" b="0" strike="noStrike" spc="-1">
              <a:latin typeface="Arial"/>
            </a:endParaRPr>
          </a:p>
        </p:txBody>
      </p:sp>
      <p:sp>
        <p:nvSpPr>
          <p:cNvPr id="125" name="Text 3"/>
          <p:cNvSpPr/>
          <p:nvPr/>
        </p:nvSpPr>
        <p:spPr>
          <a:xfrm>
            <a:off x="712800" y="4974480"/>
            <a:ext cx="10505520" cy="267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20" b="0" strike="noStrike" spc="-1" dirty="0">
                <a:solidFill>
                  <a:srgbClr val="48515A"/>
                </a:solidFill>
                <a:latin typeface="Aptos"/>
                <a:ea typeface="Aptos"/>
              </a:rPr>
              <a:t>Researcher &amp; Teaching Assistant  ·  Faculty of Computer Science and Engineering, UKIM, Skopje</a:t>
            </a:r>
            <a:endParaRPr lang="en-US" sz="1420" b="0" strike="noStrike" spc="-1" dirty="0">
              <a:latin typeface="Arial"/>
            </a:endParaRPr>
          </a:p>
        </p:txBody>
      </p:sp>
      <p:sp>
        <p:nvSpPr>
          <p:cNvPr id="126" name="Text 4"/>
          <p:cNvSpPr/>
          <p:nvPr/>
        </p:nvSpPr>
        <p:spPr>
          <a:xfrm>
            <a:off x="712800" y="5961960"/>
            <a:ext cx="8768880" cy="24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30" b="0" i="1" strike="noStrike" spc="-1" dirty="0">
                <a:solidFill>
                  <a:srgbClr val="818181"/>
                </a:solidFill>
                <a:latin typeface="Aptos"/>
                <a:ea typeface="Aptos"/>
              </a:rPr>
              <a:t>In collaboration with </a:t>
            </a:r>
            <a:r>
              <a:rPr lang="en-US" sz="1230" b="0" i="1" strike="noStrike" spc="-1" dirty="0" err="1">
                <a:solidFill>
                  <a:srgbClr val="818181"/>
                </a:solidFill>
                <a:latin typeface="Aptos"/>
                <a:ea typeface="Aptos"/>
              </a:rPr>
              <a:t>MARnet</a:t>
            </a:r>
            <a:r>
              <a:rPr lang="en-US" sz="1230" b="0" i="1" strike="noStrike" spc="-1" dirty="0">
                <a:solidFill>
                  <a:srgbClr val="818181"/>
                </a:solidFill>
                <a:latin typeface="Aptos"/>
                <a:ea typeface="Aptos"/>
              </a:rPr>
              <a:t> – Macedonian Academic and Research Network</a:t>
            </a:r>
            <a:endParaRPr lang="en-US" sz="1230" b="0" strike="noStrike" spc="-1" dirty="0">
              <a:latin typeface="Arial"/>
            </a:endParaRPr>
          </a:p>
        </p:txBody>
      </p:sp>
      <p:pic>
        <p:nvPicPr>
          <p:cNvPr id="127" name="Picture 126" descr="sentai_logo_transparent.png"/>
          <p:cNvPicPr/>
          <p:nvPr/>
        </p:nvPicPr>
        <p:blipFill>
          <a:blip r:embed="rId5"/>
          <a:stretch/>
        </p:blipFill>
        <p:spPr>
          <a:xfrm>
            <a:off x="8583660" y="391224"/>
            <a:ext cx="685800" cy="822240"/>
          </a:xfrm>
          <a:prstGeom prst="rect">
            <a:avLst/>
          </a:prstGeom>
          <a:ln w="0"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7DFB80-1199-4344-B6ED-3AED7B540D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8703" y="559080"/>
            <a:ext cx="3196277" cy="640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ext 0"/>
          <p:cNvSpPr/>
          <p:nvPr/>
        </p:nvSpPr>
        <p:spPr>
          <a:xfrm>
            <a:off x="411120" y="255960"/>
            <a:ext cx="7945920" cy="37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200" b="1" strike="noStrike" spc="-1">
                <a:solidFill>
                  <a:srgbClr val="111827"/>
                </a:solidFill>
                <a:latin typeface="Aptos Display"/>
                <a:ea typeface="Aptos Display"/>
              </a:rPr>
              <a:t>Stage 5: IDS model predictions</a:t>
            </a:r>
            <a:endParaRPr lang="en-US" sz="2200" b="0" strike="noStrike" spc="-1">
              <a:latin typeface="Arial"/>
            </a:endParaRPr>
          </a:p>
        </p:txBody>
      </p:sp>
      <p:sp>
        <p:nvSpPr>
          <p:cNvPr id="241" name="Shape 2"/>
          <p:cNvSpPr/>
          <p:nvPr/>
        </p:nvSpPr>
        <p:spPr>
          <a:xfrm>
            <a:off x="411120" y="758880"/>
            <a:ext cx="11244240" cy="360"/>
          </a:xfrm>
          <a:prstGeom prst="line">
            <a:avLst/>
          </a:prstGeom>
          <a:ln w="10160">
            <a:solidFill>
              <a:srgbClr val="E5E7E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2" name="Text 3"/>
          <p:cNvSpPr/>
          <p:nvPr/>
        </p:nvSpPr>
        <p:spPr>
          <a:xfrm>
            <a:off x="319680" y="2862000"/>
            <a:ext cx="678240" cy="559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111827"/>
                </a:solidFill>
                <a:latin typeface="Aptos"/>
                <a:ea typeface="DejaVu Sans"/>
              </a:rPr>
              <a:t>Data Source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43" name="Shape 4"/>
          <p:cNvSpPr/>
          <p:nvPr/>
        </p:nvSpPr>
        <p:spPr>
          <a:xfrm>
            <a:off x="959760" y="3154680"/>
            <a:ext cx="301680" cy="360"/>
          </a:xfrm>
          <a:prstGeom prst="line">
            <a:avLst/>
          </a:prstGeom>
          <a:ln w="15240">
            <a:solidFill>
              <a:srgbClr val="5B5B5B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4" name="Shape 5"/>
          <p:cNvSpPr/>
          <p:nvPr/>
        </p:nvSpPr>
        <p:spPr>
          <a:xfrm>
            <a:off x="1599480" y="3154680"/>
            <a:ext cx="1279800" cy="360"/>
          </a:xfrm>
          <a:prstGeom prst="line">
            <a:avLst/>
          </a:prstGeom>
          <a:ln w="14605">
            <a:solidFill>
              <a:srgbClr val="5B5B5B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5" name="Shape 6"/>
          <p:cNvSpPr/>
          <p:nvPr/>
        </p:nvSpPr>
        <p:spPr>
          <a:xfrm>
            <a:off x="2879280" y="3154680"/>
            <a:ext cx="1279800" cy="360"/>
          </a:xfrm>
          <a:prstGeom prst="line">
            <a:avLst/>
          </a:prstGeom>
          <a:ln w="14605">
            <a:solidFill>
              <a:srgbClr val="5B5B5B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6" name="Shape 7"/>
          <p:cNvSpPr/>
          <p:nvPr/>
        </p:nvSpPr>
        <p:spPr>
          <a:xfrm flipV="1">
            <a:off x="4159080" y="1874520"/>
            <a:ext cx="1554120" cy="1280160"/>
          </a:xfrm>
          <a:prstGeom prst="line">
            <a:avLst/>
          </a:prstGeom>
          <a:ln w="14605">
            <a:solidFill>
              <a:srgbClr val="5B5B5B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7" name="Shape 8"/>
          <p:cNvSpPr/>
          <p:nvPr/>
        </p:nvSpPr>
        <p:spPr>
          <a:xfrm>
            <a:off x="4159080" y="3154680"/>
            <a:ext cx="1554120" cy="360"/>
          </a:xfrm>
          <a:prstGeom prst="line">
            <a:avLst/>
          </a:prstGeom>
          <a:ln w="14605">
            <a:solidFill>
              <a:srgbClr val="5B5B5B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8" name="Shape 9"/>
          <p:cNvSpPr/>
          <p:nvPr/>
        </p:nvSpPr>
        <p:spPr>
          <a:xfrm>
            <a:off x="4159080" y="3154680"/>
            <a:ext cx="1554120" cy="1463040"/>
          </a:xfrm>
          <a:prstGeom prst="line">
            <a:avLst/>
          </a:prstGeom>
          <a:ln w="14605">
            <a:solidFill>
              <a:srgbClr val="5B5B5B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9" name="Shape 10"/>
          <p:cNvSpPr/>
          <p:nvPr/>
        </p:nvSpPr>
        <p:spPr>
          <a:xfrm>
            <a:off x="5713200" y="1874520"/>
            <a:ext cx="1919880" cy="360"/>
          </a:xfrm>
          <a:prstGeom prst="line">
            <a:avLst/>
          </a:prstGeom>
          <a:ln w="12700">
            <a:solidFill>
              <a:srgbClr val="66666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0" name="Shape 11"/>
          <p:cNvSpPr/>
          <p:nvPr/>
        </p:nvSpPr>
        <p:spPr>
          <a:xfrm>
            <a:off x="5713200" y="1874520"/>
            <a:ext cx="1919880" cy="1280160"/>
          </a:xfrm>
          <a:prstGeom prst="line">
            <a:avLst/>
          </a:prstGeom>
          <a:ln w="12700">
            <a:solidFill>
              <a:srgbClr val="66666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1" name="Shape 12"/>
          <p:cNvSpPr/>
          <p:nvPr/>
        </p:nvSpPr>
        <p:spPr>
          <a:xfrm>
            <a:off x="5713200" y="1874520"/>
            <a:ext cx="1919880" cy="2743200"/>
          </a:xfrm>
          <a:prstGeom prst="line">
            <a:avLst/>
          </a:prstGeom>
          <a:ln w="12700">
            <a:solidFill>
              <a:srgbClr val="66666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2" name="Shape 13"/>
          <p:cNvSpPr/>
          <p:nvPr/>
        </p:nvSpPr>
        <p:spPr>
          <a:xfrm flipV="1">
            <a:off x="5713200" y="1874520"/>
            <a:ext cx="1919880" cy="1280160"/>
          </a:xfrm>
          <a:prstGeom prst="line">
            <a:avLst/>
          </a:prstGeom>
          <a:ln w="12700">
            <a:solidFill>
              <a:srgbClr val="66666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3" name="Shape 14"/>
          <p:cNvSpPr/>
          <p:nvPr/>
        </p:nvSpPr>
        <p:spPr>
          <a:xfrm>
            <a:off x="5713200" y="3154680"/>
            <a:ext cx="1919880" cy="360"/>
          </a:xfrm>
          <a:prstGeom prst="line">
            <a:avLst/>
          </a:prstGeom>
          <a:ln w="12700">
            <a:solidFill>
              <a:srgbClr val="66666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4" name="Shape 15"/>
          <p:cNvSpPr/>
          <p:nvPr/>
        </p:nvSpPr>
        <p:spPr>
          <a:xfrm>
            <a:off x="5713200" y="3154680"/>
            <a:ext cx="1919880" cy="1463040"/>
          </a:xfrm>
          <a:prstGeom prst="line">
            <a:avLst/>
          </a:prstGeom>
          <a:ln w="12700">
            <a:solidFill>
              <a:srgbClr val="66666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5" name="Shape 16"/>
          <p:cNvSpPr/>
          <p:nvPr/>
        </p:nvSpPr>
        <p:spPr>
          <a:xfrm flipV="1">
            <a:off x="5713200" y="1874520"/>
            <a:ext cx="1919880" cy="2743200"/>
          </a:xfrm>
          <a:prstGeom prst="line">
            <a:avLst/>
          </a:prstGeom>
          <a:ln w="12700">
            <a:solidFill>
              <a:srgbClr val="66666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6" name="Shape 17"/>
          <p:cNvSpPr/>
          <p:nvPr/>
        </p:nvSpPr>
        <p:spPr>
          <a:xfrm flipV="1">
            <a:off x="5713200" y="3154680"/>
            <a:ext cx="1919880" cy="1463040"/>
          </a:xfrm>
          <a:prstGeom prst="line">
            <a:avLst/>
          </a:prstGeom>
          <a:ln w="12700">
            <a:solidFill>
              <a:srgbClr val="66666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7" name="Shape 18"/>
          <p:cNvSpPr/>
          <p:nvPr/>
        </p:nvSpPr>
        <p:spPr>
          <a:xfrm>
            <a:off x="5713200" y="4617720"/>
            <a:ext cx="1919880" cy="360"/>
          </a:xfrm>
          <a:prstGeom prst="line">
            <a:avLst/>
          </a:prstGeom>
          <a:ln w="12700">
            <a:solidFill>
              <a:srgbClr val="66666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Shape 19"/>
          <p:cNvSpPr/>
          <p:nvPr/>
        </p:nvSpPr>
        <p:spPr>
          <a:xfrm>
            <a:off x="1261440" y="2816280"/>
            <a:ext cx="669240" cy="669600"/>
          </a:xfrm>
          <a:prstGeom prst="ellipse">
            <a:avLst/>
          </a:prstGeom>
          <a:solidFill>
            <a:srgbClr val="FFFFFF"/>
          </a:solidFill>
          <a:ln w="21590">
            <a:solidFill>
              <a:srgbClr val="606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Shape 20"/>
          <p:cNvSpPr/>
          <p:nvPr/>
        </p:nvSpPr>
        <p:spPr>
          <a:xfrm>
            <a:off x="2541240" y="2816280"/>
            <a:ext cx="669240" cy="669600"/>
          </a:xfrm>
          <a:prstGeom prst="ellipse">
            <a:avLst/>
          </a:prstGeom>
          <a:solidFill>
            <a:srgbClr val="FFFFFF"/>
          </a:solidFill>
          <a:ln w="21590">
            <a:solidFill>
              <a:srgbClr val="606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Shape 21"/>
          <p:cNvSpPr/>
          <p:nvPr/>
        </p:nvSpPr>
        <p:spPr>
          <a:xfrm>
            <a:off x="3821040" y="2816280"/>
            <a:ext cx="669240" cy="669600"/>
          </a:xfrm>
          <a:prstGeom prst="ellipse">
            <a:avLst/>
          </a:prstGeom>
          <a:solidFill>
            <a:srgbClr val="FFFFFF"/>
          </a:solidFill>
          <a:ln w="21590">
            <a:solidFill>
              <a:srgbClr val="606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1" name="Shape 22"/>
          <p:cNvSpPr/>
          <p:nvPr/>
        </p:nvSpPr>
        <p:spPr>
          <a:xfrm>
            <a:off x="5375160" y="1536120"/>
            <a:ext cx="669240" cy="669600"/>
          </a:xfrm>
          <a:prstGeom prst="ellipse">
            <a:avLst/>
          </a:prstGeom>
          <a:solidFill>
            <a:srgbClr val="FFFFFF"/>
          </a:solidFill>
          <a:ln w="21590">
            <a:solidFill>
              <a:srgbClr val="606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2" name="Shape 23"/>
          <p:cNvSpPr/>
          <p:nvPr/>
        </p:nvSpPr>
        <p:spPr>
          <a:xfrm>
            <a:off x="5375160" y="2816280"/>
            <a:ext cx="669240" cy="669600"/>
          </a:xfrm>
          <a:prstGeom prst="ellipse">
            <a:avLst/>
          </a:prstGeom>
          <a:solidFill>
            <a:srgbClr val="FFFFFF"/>
          </a:solidFill>
          <a:ln w="21590">
            <a:solidFill>
              <a:srgbClr val="606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3" name="Shape 24"/>
          <p:cNvSpPr/>
          <p:nvPr/>
        </p:nvSpPr>
        <p:spPr>
          <a:xfrm>
            <a:off x="5375160" y="4279320"/>
            <a:ext cx="669240" cy="669600"/>
          </a:xfrm>
          <a:prstGeom prst="ellipse">
            <a:avLst/>
          </a:prstGeom>
          <a:solidFill>
            <a:srgbClr val="FFFFFF"/>
          </a:solidFill>
          <a:ln w="21590">
            <a:solidFill>
              <a:srgbClr val="606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4" name="Shape 25"/>
          <p:cNvSpPr/>
          <p:nvPr/>
        </p:nvSpPr>
        <p:spPr>
          <a:xfrm>
            <a:off x="7294680" y="1536120"/>
            <a:ext cx="669240" cy="669600"/>
          </a:xfrm>
          <a:prstGeom prst="ellipse">
            <a:avLst/>
          </a:prstGeom>
          <a:solidFill>
            <a:srgbClr val="EFF6FF"/>
          </a:solidFill>
          <a:ln w="21590">
            <a:solidFill>
              <a:srgbClr val="0F62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5" name="Shape 26"/>
          <p:cNvSpPr/>
          <p:nvPr/>
        </p:nvSpPr>
        <p:spPr>
          <a:xfrm>
            <a:off x="7294680" y="2816280"/>
            <a:ext cx="669240" cy="669600"/>
          </a:xfrm>
          <a:prstGeom prst="ellipse">
            <a:avLst/>
          </a:prstGeom>
          <a:solidFill>
            <a:srgbClr val="EFF6FF"/>
          </a:solidFill>
          <a:ln w="21590">
            <a:solidFill>
              <a:srgbClr val="0F62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6" name="Shape 27"/>
          <p:cNvSpPr/>
          <p:nvPr/>
        </p:nvSpPr>
        <p:spPr>
          <a:xfrm>
            <a:off x="7294680" y="4279320"/>
            <a:ext cx="669240" cy="669600"/>
          </a:xfrm>
          <a:prstGeom prst="ellipse">
            <a:avLst/>
          </a:prstGeom>
          <a:solidFill>
            <a:srgbClr val="EFF6FF"/>
          </a:solidFill>
          <a:ln w="21590">
            <a:solidFill>
              <a:srgbClr val="0F62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7" name="Text 28"/>
          <p:cNvSpPr/>
          <p:nvPr/>
        </p:nvSpPr>
        <p:spPr>
          <a:xfrm>
            <a:off x="1023840" y="3648600"/>
            <a:ext cx="1144440" cy="4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130" b="0" strike="noStrike" spc="-1">
                <a:solidFill>
                  <a:srgbClr val="111827"/>
                </a:solidFill>
                <a:latin typeface="Aptos"/>
                <a:ea typeface="Aptos"/>
              </a:rPr>
              <a:t>Telemetry</a:t>
            </a:r>
            <a:endParaRPr lang="en-US" sz="113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130" b="0" strike="noStrike" spc="-1">
                <a:solidFill>
                  <a:srgbClr val="111827"/>
                </a:solidFill>
                <a:latin typeface="Aptos"/>
                <a:ea typeface="Aptos"/>
              </a:rPr>
              <a:t>Ingest</a:t>
            </a:r>
            <a:endParaRPr lang="en-US" sz="1130" b="0" strike="noStrike" spc="-1">
              <a:latin typeface="Arial"/>
            </a:endParaRPr>
          </a:p>
        </p:txBody>
      </p:sp>
      <p:sp>
        <p:nvSpPr>
          <p:cNvPr id="268" name="Text 29"/>
          <p:cNvSpPr/>
          <p:nvPr/>
        </p:nvSpPr>
        <p:spPr>
          <a:xfrm>
            <a:off x="2303640" y="3648600"/>
            <a:ext cx="1144440" cy="4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130" b="0" strike="noStrike" spc="-1">
                <a:solidFill>
                  <a:srgbClr val="111827"/>
                </a:solidFill>
                <a:latin typeface="Aptos"/>
                <a:ea typeface="Aptos"/>
              </a:rPr>
              <a:t>Entity</a:t>
            </a:r>
            <a:endParaRPr lang="en-US" sz="113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130" b="0" strike="noStrike" spc="-1">
                <a:solidFill>
                  <a:srgbClr val="111827"/>
                </a:solidFill>
                <a:latin typeface="Aptos"/>
                <a:ea typeface="Aptos"/>
              </a:rPr>
              <a:t>Keying</a:t>
            </a:r>
            <a:endParaRPr lang="en-US" sz="1130" b="0" strike="noStrike" spc="-1">
              <a:latin typeface="Arial"/>
            </a:endParaRPr>
          </a:p>
        </p:txBody>
      </p:sp>
      <p:sp>
        <p:nvSpPr>
          <p:cNvPr id="269" name="Text 30"/>
          <p:cNvSpPr/>
          <p:nvPr/>
        </p:nvSpPr>
        <p:spPr>
          <a:xfrm>
            <a:off x="3583440" y="3648600"/>
            <a:ext cx="1144440" cy="4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130" b="0" strike="noStrike" spc="-1">
                <a:solidFill>
                  <a:srgbClr val="111827"/>
                </a:solidFill>
                <a:latin typeface="Aptos"/>
                <a:ea typeface="Aptos"/>
              </a:rPr>
              <a:t>Window</a:t>
            </a:r>
            <a:endParaRPr lang="en-US" sz="113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130" b="0" strike="noStrike" spc="-1">
                <a:solidFill>
                  <a:srgbClr val="111827"/>
                </a:solidFill>
                <a:latin typeface="Aptos"/>
                <a:ea typeface="Aptos"/>
              </a:rPr>
              <a:t>Aggregation</a:t>
            </a:r>
            <a:endParaRPr lang="en-US" sz="1130" b="0" strike="noStrike" spc="-1">
              <a:latin typeface="Arial"/>
            </a:endParaRPr>
          </a:p>
        </p:txBody>
      </p:sp>
      <p:sp>
        <p:nvSpPr>
          <p:cNvPr id="270" name="Text 31"/>
          <p:cNvSpPr/>
          <p:nvPr/>
        </p:nvSpPr>
        <p:spPr>
          <a:xfrm>
            <a:off x="4913640" y="2368440"/>
            <a:ext cx="1592640" cy="24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130" b="0" strike="noStrike" spc="-1">
                <a:solidFill>
                  <a:srgbClr val="111827"/>
                </a:solidFill>
                <a:latin typeface="Aptos"/>
                <a:ea typeface="Aptos"/>
              </a:rPr>
              <a:t>Preprocessing 1</a:t>
            </a:r>
            <a:endParaRPr lang="en-US" sz="1130" b="0" strike="noStrike" spc="-1">
              <a:latin typeface="Arial"/>
            </a:endParaRPr>
          </a:p>
        </p:txBody>
      </p:sp>
      <p:sp>
        <p:nvSpPr>
          <p:cNvPr id="271" name="Text 32"/>
          <p:cNvSpPr/>
          <p:nvPr/>
        </p:nvSpPr>
        <p:spPr>
          <a:xfrm>
            <a:off x="4913640" y="3648600"/>
            <a:ext cx="1592640" cy="24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130" b="0" strike="noStrike" spc="-1">
                <a:solidFill>
                  <a:srgbClr val="111827"/>
                </a:solidFill>
                <a:latin typeface="Aptos"/>
                <a:ea typeface="Aptos"/>
              </a:rPr>
              <a:t>Preprocessing 2</a:t>
            </a:r>
            <a:endParaRPr lang="en-US" sz="1130" b="0" strike="noStrike" spc="-1">
              <a:latin typeface="Arial"/>
            </a:endParaRPr>
          </a:p>
        </p:txBody>
      </p:sp>
      <p:sp>
        <p:nvSpPr>
          <p:cNvPr id="272" name="Text 33"/>
          <p:cNvSpPr/>
          <p:nvPr/>
        </p:nvSpPr>
        <p:spPr>
          <a:xfrm>
            <a:off x="4913640" y="5111640"/>
            <a:ext cx="1592640" cy="24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130" b="0" strike="noStrike" spc="-1">
                <a:solidFill>
                  <a:srgbClr val="111827"/>
                </a:solidFill>
                <a:latin typeface="Aptos"/>
                <a:ea typeface="Aptos"/>
              </a:rPr>
              <a:t>Preprocessing N</a:t>
            </a:r>
            <a:endParaRPr lang="en-US" sz="1130" b="0" strike="noStrike" spc="-1">
              <a:latin typeface="Arial"/>
            </a:endParaRPr>
          </a:p>
        </p:txBody>
      </p:sp>
      <p:sp>
        <p:nvSpPr>
          <p:cNvPr id="273" name="Text 34"/>
          <p:cNvSpPr/>
          <p:nvPr/>
        </p:nvSpPr>
        <p:spPr>
          <a:xfrm>
            <a:off x="6833160" y="2368440"/>
            <a:ext cx="1592640" cy="24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1" strike="noStrike" spc="-1">
                <a:solidFill>
                  <a:srgbClr val="0F62FE"/>
                </a:solidFill>
                <a:latin typeface="Aptos"/>
                <a:ea typeface="Aptos"/>
              </a:rPr>
              <a:t>IDS Model 1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74" name="Text 35"/>
          <p:cNvSpPr/>
          <p:nvPr/>
        </p:nvSpPr>
        <p:spPr>
          <a:xfrm>
            <a:off x="6833160" y="3648600"/>
            <a:ext cx="1592640" cy="24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1" strike="noStrike" spc="-1">
                <a:solidFill>
                  <a:srgbClr val="0F62FE"/>
                </a:solidFill>
                <a:latin typeface="Aptos"/>
                <a:ea typeface="Aptos"/>
              </a:rPr>
              <a:t>IDS Model 2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75" name="Text 36"/>
          <p:cNvSpPr/>
          <p:nvPr/>
        </p:nvSpPr>
        <p:spPr>
          <a:xfrm>
            <a:off x="6833160" y="5111640"/>
            <a:ext cx="1592640" cy="24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1" strike="noStrike" spc="-1">
                <a:solidFill>
                  <a:srgbClr val="0F62FE"/>
                </a:solidFill>
                <a:latin typeface="Aptos"/>
                <a:ea typeface="Aptos"/>
              </a:rPr>
              <a:t>IDS Model N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76" name="Shape 37"/>
          <p:cNvSpPr/>
          <p:nvPr/>
        </p:nvSpPr>
        <p:spPr>
          <a:xfrm>
            <a:off x="5690520" y="3982320"/>
            <a:ext cx="38520" cy="38520"/>
          </a:xfrm>
          <a:prstGeom prst="ellipse">
            <a:avLst/>
          </a:prstGeom>
          <a:solidFill>
            <a:srgbClr val="444444"/>
          </a:solidFill>
          <a:ln w="12700">
            <a:solidFill>
              <a:srgbClr val="444444">
                <a:alpha val="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7" name="Shape 38"/>
          <p:cNvSpPr/>
          <p:nvPr/>
        </p:nvSpPr>
        <p:spPr>
          <a:xfrm>
            <a:off x="5690520" y="4092120"/>
            <a:ext cx="38520" cy="38520"/>
          </a:xfrm>
          <a:prstGeom prst="ellipse">
            <a:avLst/>
          </a:prstGeom>
          <a:solidFill>
            <a:srgbClr val="444444"/>
          </a:solidFill>
          <a:ln w="12700">
            <a:solidFill>
              <a:srgbClr val="444444">
                <a:alpha val="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8" name="Shape 39"/>
          <p:cNvSpPr/>
          <p:nvPr/>
        </p:nvSpPr>
        <p:spPr>
          <a:xfrm>
            <a:off x="5690520" y="4201560"/>
            <a:ext cx="38520" cy="38520"/>
          </a:xfrm>
          <a:prstGeom prst="ellipse">
            <a:avLst/>
          </a:prstGeom>
          <a:solidFill>
            <a:srgbClr val="444444"/>
          </a:solidFill>
          <a:ln w="12700">
            <a:solidFill>
              <a:srgbClr val="444444">
                <a:alpha val="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9" name="Shape 40"/>
          <p:cNvSpPr/>
          <p:nvPr/>
        </p:nvSpPr>
        <p:spPr>
          <a:xfrm>
            <a:off x="7610400" y="3982320"/>
            <a:ext cx="38520" cy="38520"/>
          </a:xfrm>
          <a:prstGeom prst="ellipse">
            <a:avLst/>
          </a:prstGeom>
          <a:solidFill>
            <a:srgbClr val="444444"/>
          </a:solidFill>
          <a:ln w="12700">
            <a:solidFill>
              <a:srgbClr val="444444">
                <a:alpha val="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0" name="Shape 41"/>
          <p:cNvSpPr/>
          <p:nvPr/>
        </p:nvSpPr>
        <p:spPr>
          <a:xfrm>
            <a:off x="7610400" y="4092120"/>
            <a:ext cx="38520" cy="38520"/>
          </a:xfrm>
          <a:prstGeom prst="ellipse">
            <a:avLst/>
          </a:prstGeom>
          <a:solidFill>
            <a:srgbClr val="444444"/>
          </a:solidFill>
          <a:ln w="12700">
            <a:solidFill>
              <a:srgbClr val="444444">
                <a:alpha val="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1" name="Shape 42"/>
          <p:cNvSpPr/>
          <p:nvPr/>
        </p:nvSpPr>
        <p:spPr>
          <a:xfrm>
            <a:off x="7610400" y="4201560"/>
            <a:ext cx="38520" cy="38520"/>
          </a:xfrm>
          <a:prstGeom prst="ellipse">
            <a:avLst/>
          </a:prstGeom>
          <a:solidFill>
            <a:srgbClr val="444444"/>
          </a:solidFill>
          <a:ln w="12700">
            <a:solidFill>
              <a:srgbClr val="444444">
                <a:alpha val="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2" name="Text 43"/>
          <p:cNvSpPr/>
          <p:nvPr/>
        </p:nvSpPr>
        <p:spPr>
          <a:xfrm>
            <a:off x="1873800" y="2633400"/>
            <a:ext cx="815400" cy="157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880" b="0" strike="noStrike" spc="-1">
                <a:solidFill>
                  <a:srgbClr val="111827"/>
                </a:solidFill>
                <a:latin typeface="Aptos"/>
                <a:ea typeface="DejaVu Sans"/>
              </a:rPr>
              <a:t>events</a:t>
            </a:r>
            <a:endParaRPr lang="en-US" sz="880" b="0" strike="noStrike" spc="-1">
              <a:latin typeface="Arial"/>
            </a:endParaRPr>
          </a:p>
        </p:txBody>
      </p:sp>
      <p:sp>
        <p:nvSpPr>
          <p:cNvPr id="283" name="Shape 44"/>
          <p:cNvSpPr/>
          <p:nvPr/>
        </p:nvSpPr>
        <p:spPr>
          <a:xfrm>
            <a:off x="2129760" y="2834640"/>
            <a:ext cx="91440" cy="91440"/>
          </a:xfrm>
          <a:prstGeom prst="rect">
            <a:avLst/>
          </a:prstGeom>
          <a:solidFill>
            <a:srgbClr val="FFFFFF"/>
          </a:solidFill>
          <a:ln w="12700">
            <a:solidFill>
              <a:srgbClr val="1D4ED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4" name="Shape 45"/>
          <p:cNvSpPr/>
          <p:nvPr/>
        </p:nvSpPr>
        <p:spPr>
          <a:xfrm>
            <a:off x="2249280" y="2834640"/>
            <a:ext cx="91440" cy="91440"/>
          </a:xfrm>
          <a:prstGeom prst="rect">
            <a:avLst/>
          </a:prstGeom>
          <a:solidFill>
            <a:srgbClr val="FFFFFF"/>
          </a:solidFill>
          <a:ln w="12700">
            <a:solidFill>
              <a:srgbClr val="1D4ED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5" name="Shape 46"/>
          <p:cNvSpPr/>
          <p:nvPr/>
        </p:nvSpPr>
        <p:spPr>
          <a:xfrm>
            <a:off x="2368440" y="2834640"/>
            <a:ext cx="91440" cy="91440"/>
          </a:xfrm>
          <a:prstGeom prst="rect">
            <a:avLst/>
          </a:prstGeom>
          <a:solidFill>
            <a:srgbClr val="FFFFFF"/>
          </a:solidFill>
          <a:ln w="12700">
            <a:solidFill>
              <a:srgbClr val="1D4ED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6" name="Text 47"/>
          <p:cNvSpPr/>
          <p:nvPr/>
        </p:nvSpPr>
        <p:spPr>
          <a:xfrm>
            <a:off x="3153600" y="2395800"/>
            <a:ext cx="815400" cy="157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880" b="0" strike="noStrike" spc="-1">
                <a:solidFill>
                  <a:srgbClr val="111827"/>
                </a:solidFill>
                <a:latin typeface="Aptos"/>
                <a:ea typeface="DejaVu Sans"/>
              </a:rPr>
              <a:t>event 1..N</a:t>
            </a:r>
            <a:endParaRPr lang="en-US" sz="880" b="0" strike="noStrike" spc="-1">
              <a:latin typeface="Arial"/>
            </a:endParaRPr>
          </a:p>
        </p:txBody>
      </p:sp>
      <p:sp>
        <p:nvSpPr>
          <p:cNvPr id="287" name="Shape 48"/>
          <p:cNvSpPr/>
          <p:nvPr/>
        </p:nvSpPr>
        <p:spPr>
          <a:xfrm>
            <a:off x="3409560" y="2597040"/>
            <a:ext cx="91440" cy="91440"/>
          </a:xfrm>
          <a:prstGeom prst="rect">
            <a:avLst/>
          </a:prstGeom>
          <a:solidFill>
            <a:srgbClr val="FFFFFF"/>
          </a:solidFill>
          <a:ln w="12700">
            <a:solidFill>
              <a:srgbClr val="1D4ED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8" name="Shape 49"/>
          <p:cNvSpPr/>
          <p:nvPr/>
        </p:nvSpPr>
        <p:spPr>
          <a:xfrm>
            <a:off x="3529080" y="2597040"/>
            <a:ext cx="91440" cy="91440"/>
          </a:xfrm>
          <a:prstGeom prst="rect">
            <a:avLst/>
          </a:prstGeom>
          <a:solidFill>
            <a:srgbClr val="FFFFFF"/>
          </a:solidFill>
          <a:ln w="12700">
            <a:solidFill>
              <a:srgbClr val="1D4ED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9" name="Shape 50"/>
          <p:cNvSpPr/>
          <p:nvPr/>
        </p:nvSpPr>
        <p:spPr>
          <a:xfrm>
            <a:off x="3648240" y="2597040"/>
            <a:ext cx="91440" cy="91440"/>
          </a:xfrm>
          <a:prstGeom prst="rect">
            <a:avLst/>
          </a:prstGeom>
          <a:solidFill>
            <a:srgbClr val="FFFFFF"/>
          </a:solidFill>
          <a:ln w="12700">
            <a:solidFill>
              <a:srgbClr val="1D4ED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0" name="Text 51"/>
          <p:cNvSpPr/>
          <p:nvPr/>
        </p:nvSpPr>
        <p:spPr>
          <a:xfrm>
            <a:off x="3976560" y="2130480"/>
            <a:ext cx="815400" cy="157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880" b="0" strike="noStrike" spc="-1">
                <a:solidFill>
                  <a:srgbClr val="111827"/>
                </a:solidFill>
                <a:latin typeface="Aptos"/>
                <a:ea typeface="DejaVu Sans"/>
              </a:rPr>
              <a:t>batch 1..N</a:t>
            </a:r>
            <a:endParaRPr lang="en-US" sz="880" b="0" strike="noStrike" spc="-1">
              <a:latin typeface="Arial"/>
            </a:endParaRPr>
          </a:p>
        </p:txBody>
      </p:sp>
      <p:sp>
        <p:nvSpPr>
          <p:cNvPr id="291" name="Shape 52"/>
          <p:cNvSpPr/>
          <p:nvPr/>
        </p:nvSpPr>
        <p:spPr>
          <a:xfrm>
            <a:off x="4232160" y="2331720"/>
            <a:ext cx="91440" cy="91440"/>
          </a:xfrm>
          <a:prstGeom prst="rect">
            <a:avLst/>
          </a:prstGeom>
          <a:solidFill>
            <a:srgbClr val="FFFFFF"/>
          </a:solidFill>
          <a:ln w="12700">
            <a:solidFill>
              <a:srgbClr val="1D4ED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2" name="Shape 53"/>
          <p:cNvSpPr/>
          <p:nvPr/>
        </p:nvSpPr>
        <p:spPr>
          <a:xfrm>
            <a:off x="4351680" y="2331720"/>
            <a:ext cx="91440" cy="91440"/>
          </a:xfrm>
          <a:prstGeom prst="rect">
            <a:avLst/>
          </a:prstGeom>
          <a:solidFill>
            <a:srgbClr val="FFFFFF"/>
          </a:solidFill>
          <a:ln w="12700">
            <a:solidFill>
              <a:srgbClr val="1D4ED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3" name="Shape 54"/>
          <p:cNvSpPr/>
          <p:nvPr/>
        </p:nvSpPr>
        <p:spPr>
          <a:xfrm>
            <a:off x="4470840" y="2331720"/>
            <a:ext cx="91440" cy="91440"/>
          </a:xfrm>
          <a:prstGeom prst="rect">
            <a:avLst/>
          </a:prstGeom>
          <a:solidFill>
            <a:srgbClr val="FFFFFF"/>
          </a:solidFill>
          <a:ln w="12700">
            <a:solidFill>
              <a:srgbClr val="1D4ED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4" name="Text 55"/>
          <p:cNvSpPr/>
          <p:nvPr/>
        </p:nvSpPr>
        <p:spPr>
          <a:xfrm>
            <a:off x="4387680" y="4279320"/>
            <a:ext cx="815400" cy="157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880" b="0" strike="noStrike" spc="-1">
                <a:solidFill>
                  <a:srgbClr val="111827"/>
                </a:solidFill>
                <a:latin typeface="Aptos"/>
                <a:ea typeface="DejaVu Sans"/>
              </a:rPr>
              <a:t>batch 1..N</a:t>
            </a:r>
            <a:endParaRPr lang="en-US" sz="880" b="0" strike="noStrike" spc="-1">
              <a:latin typeface="Arial"/>
            </a:endParaRPr>
          </a:p>
        </p:txBody>
      </p:sp>
      <p:sp>
        <p:nvSpPr>
          <p:cNvPr id="295" name="Shape 56"/>
          <p:cNvSpPr/>
          <p:nvPr/>
        </p:nvSpPr>
        <p:spPr>
          <a:xfrm>
            <a:off x="4643640" y="4480560"/>
            <a:ext cx="91440" cy="91440"/>
          </a:xfrm>
          <a:prstGeom prst="rect">
            <a:avLst/>
          </a:prstGeom>
          <a:solidFill>
            <a:srgbClr val="FFFFFF"/>
          </a:solidFill>
          <a:ln w="12700">
            <a:solidFill>
              <a:srgbClr val="1D4ED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6" name="Shape 57"/>
          <p:cNvSpPr/>
          <p:nvPr/>
        </p:nvSpPr>
        <p:spPr>
          <a:xfrm>
            <a:off x="4763160" y="4480560"/>
            <a:ext cx="91440" cy="91440"/>
          </a:xfrm>
          <a:prstGeom prst="rect">
            <a:avLst/>
          </a:prstGeom>
          <a:solidFill>
            <a:srgbClr val="FFFFFF"/>
          </a:solidFill>
          <a:ln w="12700">
            <a:solidFill>
              <a:srgbClr val="1D4ED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7" name="Shape 58"/>
          <p:cNvSpPr/>
          <p:nvPr/>
        </p:nvSpPr>
        <p:spPr>
          <a:xfrm>
            <a:off x="4882320" y="4480560"/>
            <a:ext cx="91440" cy="91440"/>
          </a:xfrm>
          <a:prstGeom prst="rect">
            <a:avLst/>
          </a:prstGeom>
          <a:solidFill>
            <a:srgbClr val="FFFFFF"/>
          </a:solidFill>
          <a:ln w="12700">
            <a:solidFill>
              <a:srgbClr val="1D4ED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98" name="Picture 220" descr="telemetry_inactive.png"/>
          <p:cNvPicPr/>
          <p:nvPr/>
        </p:nvPicPr>
        <p:blipFill>
          <a:blip r:embed="rId3"/>
          <a:stretch/>
        </p:blipFill>
        <p:spPr>
          <a:xfrm>
            <a:off x="1404000" y="2958840"/>
            <a:ext cx="384120" cy="384120"/>
          </a:xfrm>
          <a:prstGeom prst="rect">
            <a:avLst/>
          </a:prstGeom>
          <a:ln w="0">
            <a:noFill/>
          </a:ln>
        </p:spPr>
      </p:pic>
      <p:pic>
        <p:nvPicPr>
          <p:cNvPr id="299" name="Picture 221" descr="entity_inactive.png"/>
          <p:cNvPicPr/>
          <p:nvPr/>
        </p:nvPicPr>
        <p:blipFill>
          <a:blip r:embed="rId4"/>
          <a:stretch/>
        </p:blipFill>
        <p:spPr>
          <a:xfrm>
            <a:off x="2683800" y="2958840"/>
            <a:ext cx="384120" cy="384120"/>
          </a:xfrm>
          <a:prstGeom prst="rect">
            <a:avLst/>
          </a:prstGeom>
          <a:ln w="0">
            <a:noFill/>
          </a:ln>
        </p:spPr>
      </p:pic>
      <p:pic>
        <p:nvPicPr>
          <p:cNvPr id="300" name="Picture 222" descr="window_inactive.png"/>
          <p:cNvPicPr/>
          <p:nvPr/>
        </p:nvPicPr>
        <p:blipFill>
          <a:blip r:embed="rId5"/>
          <a:stretch/>
        </p:blipFill>
        <p:spPr>
          <a:xfrm>
            <a:off x="3963600" y="2958840"/>
            <a:ext cx="384120" cy="384120"/>
          </a:xfrm>
          <a:prstGeom prst="rect">
            <a:avLst/>
          </a:prstGeom>
          <a:ln w="0">
            <a:noFill/>
          </a:ln>
        </p:spPr>
      </p:pic>
      <p:pic>
        <p:nvPicPr>
          <p:cNvPr id="301" name="Picture 223" descr="preprocess_inactive.png"/>
          <p:cNvPicPr/>
          <p:nvPr/>
        </p:nvPicPr>
        <p:blipFill>
          <a:blip r:embed="rId6"/>
          <a:stretch/>
        </p:blipFill>
        <p:spPr>
          <a:xfrm>
            <a:off x="5517720" y="1678680"/>
            <a:ext cx="384120" cy="384120"/>
          </a:xfrm>
          <a:prstGeom prst="rect">
            <a:avLst/>
          </a:prstGeom>
          <a:ln w="0">
            <a:noFill/>
          </a:ln>
        </p:spPr>
      </p:pic>
      <p:pic>
        <p:nvPicPr>
          <p:cNvPr id="302" name="Picture 224" descr="preprocess_inactive.png"/>
          <p:cNvPicPr/>
          <p:nvPr/>
        </p:nvPicPr>
        <p:blipFill>
          <a:blip r:embed="rId6"/>
          <a:stretch/>
        </p:blipFill>
        <p:spPr>
          <a:xfrm>
            <a:off x="5517720" y="2958840"/>
            <a:ext cx="384120" cy="384120"/>
          </a:xfrm>
          <a:prstGeom prst="rect">
            <a:avLst/>
          </a:prstGeom>
          <a:ln w="0">
            <a:noFill/>
          </a:ln>
        </p:spPr>
      </p:pic>
      <p:pic>
        <p:nvPicPr>
          <p:cNvPr id="303" name="Picture 225" descr="preprocess_inactive.png"/>
          <p:cNvPicPr/>
          <p:nvPr/>
        </p:nvPicPr>
        <p:blipFill>
          <a:blip r:embed="rId6"/>
          <a:stretch/>
        </p:blipFill>
        <p:spPr>
          <a:xfrm>
            <a:off x="5517720" y="4421880"/>
            <a:ext cx="384120" cy="384120"/>
          </a:xfrm>
          <a:prstGeom prst="rect">
            <a:avLst/>
          </a:prstGeom>
          <a:ln w="0">
            <a:noFill/>
          </a:ln>
        </p:spPr>
      </p:pic>
      <p:pic>
        <p:nvPicPr>
          <p:cNvPr id="304" name="Picture 226" descr="artificial-intelligence.png"/>
          <p:cNvPicPr/>
          <p:nvPr/>
        </p:nvPicPr>
        <p:blipFill>
          <a:blip r:embed="rId7"/>
          <a:stretch/>
        </p:blipFill>
        <p:spPr>
          <a:xfrm>
            <a:off x="7437240" y="1678680"/>
            <a:ext cx="384120" cy="384120"/>
          </a:xfrm>
          <a:prstGeom prst="rect">
            <a:avLst/>
          </a:prstGeom>
          <a:ln w="0">
            <a:noFill/>
          </a:ln>
        </p:spPr>
      </p:pic>
      <p:pic>
        <p:nvPicPr>
          <p:cNvPr id="305" name="Picture 227" descr="artificial-intelligence.png"/>
          <p:cNvPicPr/>
          <p:nvPr/>
        </p:nvPicPr>
        <p:blipFill>
          <a:blip r:embed="rId7"/>
          <a:stretch/>
        </p:blipFill>
        <p:spPr>
          <a:xfrm>
            <a:off x="7437240" y="2958840"/>
            <a:ext cx="384120" cy="384120"/>
          </a:xfrm>
          <a:prstGeom prst="rect">
            <a:avLst/>
          </a:prstGeom>
          <a:ln w="0">
            <a:noFill/>
          </a:ln>
        </p:spPr>
      </p:pic>
      <p:pic>
        <p:nvPicPr>
          <p:cNvPr id="306" name="Picture 228" descr="artificial-intelligence.png"/>
          <p:cNvPicPr/>
          <p:nvPr/>
        </p:nvPicPr>
        <p:blipFill>
          <a:blip r:embed="rId7"/>
          <a:stretch/>
        </p:blipFill>
        <p:spPr>
          <a:xfrm>
            <a:off x="7437240" y="4421880"/>
            <a:ext cx="384120" cy="384120"/>
          </a:xfrm>
          <a:prstGeom prst="rect">
            <a:avLst/>
          </a:prstGeom>
          <a:ln w="0">
            <a:noFill/>
          </a:ln>
        </p:spPr>
      </p:pic>
      <p:pic>
        <p:nvPicPr>
          <p:cNvPr id="307" name="Picture 297" descr="sentai_logo_transparent.png"/>
          <p:cNvPicPr/>
          <p:nvPr/>
        </p:nvPicPr>
        <p:blipFill>
          <a:blip r:embed="rId8"/>
          <a:stretch/>
        </p:blipFill>
        <p:spPr>
          <a:xfrm>
            <a:off x="11481480" y="164520"/>
            <a:ext cx="396000" cy="474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Text 0"/>
          <p:cNvSpPr/>
          <p:nvPr/>
        </p:nvSpPr>
        <p:spPr>
          <a:xfrm>
            <a:off x="411120" y="255960"/>
            <a:ext cx="7945920" cy="37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200" b="1" strike="noStrike" spc="-1">
                <a:solidFill>
                  <a:srgbClr val="111827"/>
                </a:solidFill>
                <a:latin typeface="Aptos Display"/>
                <a:ea typeface="Aptos Display"/>
              </a:rPr>
              <a:t>Stage 6: Arbiter and outputs</a:t>
            </a:r>
            <a:endParaRPr lang="en-US" sz="2200" b="0" strike="noStrike" spc="-1">
              <a:latin typeface="Arial"/>
            </a:endParaRPr>
          </a:p>
        </p:txBody>
      </p:sp>
      <p:sp>
        <p:nvSpPr>
          <p:cNvPr id="309" name="Shape 2"/>
          <p:cNvSpPr/>
          <p:nvPr/>
        </p:nvSpPr>
        <p:spPr>
          <a:xfrm>
            <a:off x="411120" y="758880"/>
            <a:ext cx="11244240" cy="360"/>
          </a:xfrm>
          <a:prstGeom prst="line">
            <a:avLst/>
          </a:prstGeom>
          <a:ln w="10160">
            <a:solidFill>
              <a:srgbClr val="E5E7E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0" name="Text 3"/>
          <p:cNvSpPr/>
          <p:nvPr/>
        </p:nvSpPr>
        <p:spPr>
          <a:xfrm>
            <a:off x="319680" y="2862000"/>
            <a:ext cx="678240" cy="559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111827"/>
                </a:solidFill>
                <a:latin typeface="Aptos"/>
                <a:ea typeface="DejaVu Sans"/>
              </a:rPr>
              <a:t>Data Source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311" name="Shape 4"/>
          <p:cNvSpPr/>
          <p:nvPr/>
        </p:nvSpPr>
        <p:spPr>
          <a:xfrm>
            <a:off x="959760" y="3154680"/>
            <a:ext cx="301680" cy="360"/>
          </a:xfrm>
          <a:prstGeom prst="line">
            <a:avLst/>
          </a:prstGeom>
          <a:ln w="15240">
            <a:solidFill>
              <a:srgbClr val="5B5B5B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2" name="Shape 5"/>
          <p:cNvSpPr/>
          <p:nvPr/>
        </p:nvSpPr>
        <p:spPr>
          <a:xfrm>
            <a:off x="1599480" y="3154680"/>
            <a:ext cx="1279800" cy="360"/>
          </a:xfrm>
          <a:prstGeom prst="line">
            <a:avLst/>
          </a:prstGeom>
          <a:ln w="14605">
            <a:solidFill>
              <a:srgbClr val="5B5B5B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3" name="Shape 6"/>
          <p:cNvSpPr/>
          <p:nvPr/>
        </p:nvSpPr>
        <p:spPr>
          <a:xfrm>
            <a:off x="2879280" y="3154680"/>
            <a:ext cx="1279800" cy="360"/>
          </a:xfrm>
          <a:prstGeom prst="line">
            <a:avLst/>
          </a:prstGeom>
          <a:ln w="14605">
            <a:solidFill>
              <a:srgbClr val="5B5B5B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4" name="Shape 7"/>
          <p:cNvSpPr/>
          <p:nvPr/>
        </p:nvSpPr>
        <p:spPr>
          <a:xfrm flipV="1">
            <a:off x="4159080" y="1874520"/>
            <a:ext cx="1554120" cy="1280160"/>
          </a:xfrm>
          <a:prstGeom prst="line">
            <a:avLst/>
          </a:prstGeom>
          <a:ln w="14605">
            <a:solidFill>
              <a:srgbClr val="5B5B5B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5" name="Shape 8"/>
          <p:cNvSpPr/>
          <p:nvPr/>
        </p:nvSpPr>
        <p:spPr>
          <a:xfrm>
            <a:off x="4159080" y="3154680"/>
            <a:ext cx="1554120" cy="360"/>
          </a:xfrm>
          <a:prstGeom prst="line">
            <a:avLst/>
          </a:prstGeom>
          <a:ln w="14605">
            <a:solidFill>
              <a:srgbClr val="5B5B5B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6" name="Shape 9"/>
          <p:cNvSpPr/>
          <p:nvPr/>
        </p:nvSpPr>
        <p:spPr>
          <a:xfrm>
            <a:off x="4159080" y="3154680"/>
            <a:ext cx="1554120" cy="1463040"/>
          </a:xfrm>
          <a:prstGeom prst="line">
            <a:avLst/>
          </a:prstGeom>
          <a:ln w="14605">
            <a:solidFill>
              <a:srgbClr val="5B5B5B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7" name="Shape 10"/>
          <p:cNvSpPr/>
          <p:nvPr/>
        </p:nvSpPr>
        <p:spPr>
          <a:xfrm>
            <a:off x="5713200" y="1874520"/>
            <a:ext cx="1919880" cy="360"/>
          </a:xfrm>
          <a:prstGeom prst="line">
            <a:avLst/>
          </a:prstGeom>
          <a:ln w="12700">
            <a:solidFill>
              <a:srgbClr val="66666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8" name="Shape 11"/>
          <p:cNvSpPr/>
          <p:nvPr/>
        </p:nvSpPr>
        <p:spPr>
          <a:xfrm>
            <a:off x="5713200" y="1874520"/>
            <a:ext cx="1919880" cy="1280160"/>
          </a:xfrm>
          <a:prstGeom prst="line">
            <a:avLst/>
          </a:prstGeom>
          <a:ln w="12700">
            <a:solidFill>
              <a:srgbClr val="66666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9" name="Shape 12"/>
          <p:cNvSpPr/>
          <p:nvPr/>
        </p:nvSpPr>
        <p:spPr>
          <a:xfrm>
            <a:off x="5713200" y="1874520"/>
            <a:ext cx="1919880" cy="2743200"/>
          </a:xfrm>
          <a:prstGeom prst="line">
            <a:avLst/>
          </a:prstGeom>
          <a:ln w="12700">
            <a:solidFill>
              <a:srgbClr val="66666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0" name="Shape 13"/>
          <p:cNvSpPr/>
          <p:nvPr/>
        </p:nvSpPr>
        <p:spPr>
          <a:xfrm flipV="1">
            <a:off x="5713200" y="1874520"/>
            <a:ext cx="1919880" cy="1280160"/>
          </a:xfrm>
          <a:prstGeom prst="line">
            <a:avLst/>
          </a:prstGeom>
          <a:ln w="12700">
            <a:solidFill>
              <a:srgbClr val="66666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1" name="Shape 14"/>
          <p:cNvSpPr/>
          <p:nvPr/>
        </p:nvSpPr>
        <p:spPr>
          <a:xfrm>
            <a:off x="5713200" y="3154680"/>
            <a:ext cx="1919880" cy="360"/>
          </a:xfrm>
          <a:prstGeom prst="line">
            <a:avLst/>
          </a:prstGeom>
          <a:ln w="12700">
            <a:solidFill>
              <a:srgbClr val="66666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2" name="Shape 15"/>
          <p:cNvSpPr/>
          <p:nvPr/>
        </p:nvSpPr>
        <p:spPr>
          <a:xfrm>
            <a:off x="5713200" y="3154680"/>
            <a:ext cx="1919880" cy="1463040"/>
          </a:xfrm>
          <a:prstGeom prst="line">
            <a:avLst/>
          </a:prstGeom>
          <a:ln w="12700">
            <a:solidFill>
              <a:srgbClr val="66666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3" name="Shape 16"/>
          <p:cNvSpPr/>
          <p:nvPr/>
        </p:nvSpPr>
        <p:spPr>
          <a:xfrm flipV="1">
            <a:off x="5713200" y="1874520"/>
            <a:ext cx="1919880" cy="2743200"/>
          </a:xfrm>
          <a:prstGeom prst="line">
            <a:avLst/>
          </a:prstGeom>
          <a:ln w="12700">
            <a:solidFill>
              <a:srgbClr val="66666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4" name="Shape 17"/>
          <p:cNvSpPr/>
          <p:nvPr/>
        </p:nvSpPr>
        <p:spPr>
          <a:xfrm flipV="1">
            <a:off x="5713200" y="3154680"/>
            <a:ext cx="1919880" cy="1463040"/>
          </a:xfrm>
          <a:prstGeom prst="line">
            <a:avLst/>
          </a:prstGeom>
          <a:ln w="12700">
            <a:solidFill>
              <a:srgbClr val="66666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5" name="Shape 18"/>
          <p:cNvSpPr/>
          <p:nvPr/>
        </p:nvSpPr>
        <p:spPr>
          <a:xfrm>
            <a:off x="5713200" y="4617720"/>
            <a:ext cx="1919880" cy="360"/>
          </a:xfrm>
          <a:prstGeom prst="line">
            <a:avLst/>
          </a:prstGeom>
          <a:ln w="12700">
            <a:solidFill>
              <a:srgbClr val="66666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6" name="Shape 19"/>
          <p:cNvSpPr/>
          <p:nvPr/>
        </p:nvSpPr>
        <p:spPr>
          <a:xfrm>
            <a:off x="7633080" y="1874520"/>
            <a:ext cx="1919880" cy="1280160"/>
          </a:xfrm>
          <a:prstGeom prst="line">
            <a:avLst/>
          </a:prstGeom>
          <a:ln w="14605">
            <a:solidFill>
              <a:srgbClr val="5B5B5B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7" name="Shape 20"/>
          <p:cNvSpPr/>
          <p:nvPr/>
        </p:nvSpPr>
        <p:spPr>
          <a:xfrm>
            <a:off x="7633080" y="3154680"/>
            <a:ext cx="1919880" cy="360"/>
          </a:xfrm>
          <a:prstGeom prst="line">
            <a:avLst/>
          </a:prstGeom>
          <a:ln w="14605">
            <a:solidFill>
              <a:srgbClr val="5B5B5B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8" name="Shape 21"/>
          <p:cNvSpPr/>
          <p:nvPr/>
        </p:nvSpPr>
        <p:spPr>
          <a:xfrm flipV="1">
            <a:off x="7633080" y="3154680"/>
            <a:ext cx="1919880" cy="1463040"/>
          </a:xfrm>
          <a:prstGeom prst="line">
            <a:avLst/>
          </a:prstGeom>
          <a:ln w="14605">
            <a:solidFill>
              <a:srgbClr val="5B5B5B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9" name="Shape 22"/>
          <p:cNvSpPr/>
          <p:nvPr/>
        </p:nvSpPr>
        <p:spPr>
          <a:xfrm flipV="1">
            <a:off x="9890640" y="2395440"/>
            <a:ext cx="1033200" cy="759240"/>
          </a:xfrm>
          <a:prstGeom prst="line">
            <a:avLst/>
          </a:prstGeom>
          <a:ln w="14605">
            <a:solidFill>
              <a:srgbClr val="5B5B5B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0" name="Shape 23"/>
          <p:cNvSpPr/>
          <p:nvPr/>
        </p:nvSpPr>
        <p:spPr>
          <a:xfrm>
            <a:off x="9890640" y="3154680"/>
            <a:ext cx="1033200" cy="758880"/>
          </a:xfrm>
          <a:prstGeom prst="line">
            <a:avLst/>
          </a:prstGeom>
          <a:ln w="14605">
            <a:solidFill>
              <a:srgbClr val="5B5B5B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1" name="Shape 24"/>
          <p:cNvSpPr/>
          <p:nvPr/>
        </p:nvSpPr>
        <p:spPr>
          <a:xfrm>
            <a:off x="1261440" y="2816280"/>
            <a:ext cx="669240" cy="669600"/>
          </a:xfrm>
          <a:prstGeom prst="ellipse">
            <a:avLst/>
          </a:prstGeom>
          <a:solidFill>
            <a:srgbClr val="FFFFFF"/>
          </a:solidFill>
          <a:ln w="21590">
            <a:solidFill>
              <a:srgbClr val="606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2" name="Shape 25"/>
          <p:cNvSpPr/>
          <p:nvPr/>
        </p:nvSpPr>
        <p:spPr>
          <a:xfrm>
            <a:off x="2541240" y="2816280"/>
            <a:ext cx="669240" cy="669600"/>
          </a:xfrm>
          <a:prstGeom prst="ellipse">
            <a:avLst/>
          </a:prstGeom>
          <a:solidFill>
            <a:srgbClr val="FFFFFF"/>
          </a:solidFill>
          <a:ln w="21590">
            <a:solidFill>
              <a:srgbClr val="606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3" name="Shape 26"/>
          <p:cNvSpPr/>
          <p:nvPr/>
        </p:nvSpPr>
        <p:spPr>
          <a:xfrm>
            <a:off x="3821040" y="2816280"/>
            <a:ext cx="669240" cy="669600"/>
          </a:xfrm>
          <a:prstGeom prst="ellipse">
            <a:avLst/>
          </a:prstGeom>
          <a:solidFill>
            <a:srgbClr val="FFFFFF"/>
          </a:solidFill>
          <a:ln w="21590">
            <a:solidFill>
              <a:srgbClr val="606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4" name="Shape 27"/>
          <p:cNvSpPr/>
          <p:nvPr/>
        </p:nvSpPr>
        <p:spPr>
          <a:xfrm>
            <a:off x="5375160" y="1536120"/>
            <a:ext cx="669240" cy="669600"/>
          </a:xfrm>
          <a:prstGeom prst="ellipse">
            <a:avLst/>
          </a:prstGeom>
          <a:solidFill>
            <a:srgbClr val="FFFFFF"/>
          </a:solidFill>
          <a:ln w="21590">
            <a:solidFill>
              <a:srgbClr val="606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5" name="Shape 28"/>
          <p:cNvSpPr/>
          <p:nvPr/>
        </p:nvSpPr>
        <p:spPr>
          <a:xfrm>
            <a:off x="5375160" y="2816280"/>
            <a:ext cx="669240" cy="669600"/>
          </a:xfrm>
          <a:prstGeom prst="ellipse">
            <a:avLst/>
          </a:prstGeom>
          <a:solidFill>
            <a:srgbClr val="FFFFFF"/>
          </a:solidFill>
          <a:ln w="21590">
            <a:solidFill>
              <a:srgbClr val="606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6" name="Shape 29"/>
          <p:cNvSpPr/>
          <p:nvPr/>
        </p:nvSpPr>
        <p:spPr>
          <a:xfrm>
            <a:off x="5375160" y="4279320"/>
            <a:ext cx="669240" cy="669600"/>
          </a:xfrm>
          <a:prstGeom prst="ellipse">
            <a:avLst/>
          </a:prstGeom>
          <a:solidFill>
            <a:srgbClr val="FFFFFF"/>
          </a:solidFill>
          <a:ln w="21590">
            <a:solidFill>
              <a:srgbClr val="606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7" name="Shape 30"/>
          <p:cNvSpPr/>
          <p:nvPr/>
        </p:nvSpPr>
        <p:spPr>
          <a:xfrm>
            <a:off x="7294680" y="1536120"/>
            <a:ext cx="669240" cy="669600"/>
          </a:xfrm>
          <a:prstGeom prst="ellipse">
            <a:avLst/>
          </a:prstGeom>
          <a:solidFill>
            <a:srgbClr val="FFFFFF"/>
          </a:solidFill>
          <a:ln w="21590">
            <a:solidFill>
              <a:srgbClr val="606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8" name="Shape 31"/>
          <p:cNvSpPr/>
          <p:nvPr/>
        </p:nvSpPr>
        <p:spPr>
          <a:xfrm>
            <a:off x="7294680" y="2816280"/>
            <a:ext cx="669240" cy="669600"/>
          </a:xfrm>
          <a:prstGeom prst="ellipse">
            <a:avLst/>
          </a:prstGeom>
          <a:solidFill>
            <a:srgbClr val="FFFFFF"/>
          </a:solidFill>
          <a:ln w="21590">
            <a:solidFill>
              <a:srgbClr val="606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9" name="Shape 32"/>
          <p:cNvSpPr/>
          <p:nvPr/>
        </p:nvSpPr>
        <p:spPr>
          <a:xfrm>
            <a:off x="7294680" y="4279320"/>
            <a:ext cx="669240" cy="669600"/>
          </a:xfrm>
          <a:prstGeom prst="ellipse">
            <a:avLst/>
          </a:prstGeom>
          <a:solidFill>
            <a:srgbClr val="FFFFFF"/>
          </a:solidFill>
          <a:ln w="21590">
            <a:solidFill>
              <a:srgbClr val="606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0" name="Shape 33"/>
          <p:cNvSpPr/>
          <p:nvPr/>
        </p:nvSpPr>
        <p:spPr>
          <a:xfrm>
            <a:off x="9214560" y="2816280"/>
            <a:ext cx="669240" cy="669600"/>
          </a:xfrm>
          <a:prstGeom prst="ellipse">
            <a:avLst/>
          </a:prstGeom>
          <a:solidFill>
            <a:srgbClr val="EFF6FF"/>
          </a:solidFill>
          <a:ln w="21590">
            <a:solidFill>
              <a:srgbClr val="0F62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1" name="Text 34"/>
          <p:cNvSpPr/>
          <p:nvPr/>
        </p:nvSpPr>
        <p:spPr>
          <a:xfrm>
            <a:off x="1023840" y="3648600"/>
            <a:ext cx="1144440" cy="4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130" b="0" strike="noStrike" spc="-1">
                <a:solidFill>
                  <a:srgbClr val="111827"/>
                </a:solidFill>
                <a:latin typeface="Aptos"/>
                <a:ea typeface="Aptos"/>
              </a:rPr>
              <a:t>Telemetry</a:t>
            </a:r>
            <a:endParaRPr lang="en-US" sz="113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130" b="0" strike="noStrike" spc="-1">
                <a:solidFill>
                  <a:srgbClr val="111827"/>
                </a:solidFill>
                <a:latin typeface="Aptos"/>
                <a:ea typeface="Aptos"/>
              </a:rPr>
              <a:t>Ingest</a:t>
            </a:r>
            <a:endParaRPr lang="en-US" sz="1130" b="0" strike="noStrike" spc="-1">
              <a:latin typeface="Arial"/>
            </a:endParaRPr>
          </a:p>
        </p:txBody>
      </p:sp>
      <p:sp>
        <p:nvSpPr>
          <p:cNvPr id="342" name="Text 35"/>
          <p:cNvSpPr/>
          <p:nvPr/>
        </p:nvSpPr>
        <p:spPr>
          <a:xfrm>
            <a:off x="2303640" y="3648600"/>
            <a:ext cx="1144440" cy="4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130" b="0" strike="noStrike" spc="-1">
                <a:solidFill>
                  <a:srgbClr val="111827"/>
                </a:solidFill>
                <a:latin typeface="Aptos"/>
                <a:ea typeface="Aptos"/>
              </a:rPr>
              <a:t>Entity</a:t>
            </a:r>
            <a:endParaRPr lang="en-US" sz="113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130" b="0" strike="noStrike" spc="-1">
                <a:solidFill>
                  <a:srgbClr val="111827"/>
                </a:solidFill>
                <a:latin typeface="Aptos"/>
                <a:ea typeface="Aptos"/>
              </a:rPr>
              <a:t>Keying</a:t>
            </a:r>
            <a:endParaRPr lang="en-US" sz="1130" b="0" strike="noStrike" spc="-1">
              <a:latin typeface="Arial"/>
            </a:endParaRPr>
          </a:p>
        </p:txBody>
      </p:sp>
      <p:sp>
        <p:nvSpPr>
          <p:cNvPr id="343" name="Text 36"/>
          <p:cNvSpPr/>
          <p:nvPr/>
        </p:nvSpPr>
        <p:spPr>
          <a:xfrm>
            <a:off x="3583440" y="3648600"/>
            <a:ext cx="1144440" cy="4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130" b="0" strike="noStrike" spc="-1">
                <a:solidFill>
                  <a:srgbClr val="111827"/>
                </a:solidFill>
                <a:latin typeface="Aptos"/>
                <a:ea typeface="Aptos"/>
              </a:rPr>
              <a:t>Window</a:t>
            </a:r>
            <a:endParaRPr lang="en-US" sz="113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130" b="0" strike="noStrike" spc="-1">
                <a:solidFill>
                  <a:srgbClr val="111827"/>
                </a:solidFill>
                <a:latin typeface="Aptos"/>
                <a:ea typeface="Aptos"/>
              </a:rPr>
              <a:t>Aggregation</a:t>
            </a:r>
            <a:endParaRPr lang="en-US" sz="1130" b="0" strike="noStrike" spc="-1">
              <a:latin typeface="Arial"/>
            </a:endParaRPr>
          </a:p>
        </p:txBody>
      </p:sp>
      <p:sp>
        <p:nvSpPr>
          <p:cNvPr id="344" name="Text 37"/>
          <p:cNvSpPr/>
          <p:nvPr/>
        </p:nvSpPr>
        <p:spPr>
          <a:xfrm>
            <a:off x="4913640" y="2368440"/>
            <a:ext cx="1592640" cy="24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130" b="0" strike="noStrike" spc="-1">
                <a:solidFill>
                  <a:srgbClr val="111827"/>
                </a:solidFill>
                <a:latin typeface="Aptos"/>
                <a:ea typeface="Aptos"/>
              </a:rPr>
              <a:t>Preprocessing 1</a:t>
            </a:r>
            <a:endParaRPr lang="en-US" sz="1130" b="0" strike="noStrike" spc="-1">
              <a:latin typeface="Arial"/>
            </a:endParaRPr>
          </a:p>
        </p:txBody>
      </p:sp>
      <p:sp>
        <p:nvSpPr>
          <p:cNvPr id="345" name="Text 38"/>
          <p:cNvSpPr/>
          <p:nvPr/>
        </p:nvSpPr>
        <p:spPr>
          <a:xfrm>
            <a:off x="4913640" y="3648600"/>
            <a:ext cx="1592640" cy="24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130" b="0" strike="noStrike" spc="-1">
                <a:solidFill>
                  <a:srgbClr val="111827"/>
                </a:solidFill>
                <a:latin typeface="Aptos"/>
                <a:ea typeface="Aptos"/>
              </a:rPr>
              <a:t>Preprocessing 2</a:t>
            </a:r>
            <a:endParaRPr lang="en-US" sz="1130" b="0" strike="noStrike" spc="-1">
              <a:latin typeface="Arial"/>
            </a:endParaRPr>
          </a:p>
        </p:txBody>
      </p:sp>
      <p:sp>
        <p:nvSpPr>
          <p:cNvPr id="346" name="Text 39"/>
          <p:cNvSpPr/>
          <p:nvPr/>
        </p:nvSpPr>
        <p:spPr>
          <a:xfrm>
            <a:off x="4913640" y="5111640"/>
            <a:ext cx="1592640" cy="24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130" b="0" strike="noStrike" spc="-1">
                <a:solidFill>
                  <a:srgbClr val="111827"/>
                </a:solidFill>
                <a:latin typeface="Aptos"/>
                <a:ea typeface="Aptos"/>
              </a:rPr>
              <a:t>Preprocessing N</a:t>
            </a:r>
            <a:endParaRPr lang="en-US" sz="1130" b="0" strike="noStrike" spc="-1">
              <a:latin typeface="Arial"/>
            </a:endParaRPr>
          </a:p>
        </p:txBody>
      </p:sp>
      <p:sp>
        <p:nvSpPr>
          <p:cNvPr id="347" name="Text 40"/>
          <p:cNvSpPr/>
          <p:nvPr/>
        </p:nvSpPr>
        <p:spPr>
          <a:xfrm>
            <a:off x="6833160" y="2368440"/>
            <a:ext cx="1592640" cy="24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130" b="0" strike="noStrike" spc="-1">
                <a:solidFill>
                  <a:srgbClr val="111827"/>
                </a:solidFill>
                <a:latin typeface="Aptos"/>
                <a:ea typeface="Aptos"/>
              </a:rPr>
              <a:t>IDS Model 1</a:t>
            </a:r>
            <a:endParaRPr lang="en-US" sz="1130" b="0" strike="noStrike" spc="-1">
              <a:latin typeface="Arial"/>
            </a:endParaRPr>
          </a:p>
        </p:txBody>
      </p:sp>
      <p:sp>
        <p:nvSpPr>
          <p:cNvPr id="348" name="Text 41"/>
          <p:cNvSpPr/>
          <p:nvPr/>
        </p:nvSpPr>
        <p:spPr>
          <a:xfrm>
            <a:off x="6833160" y="3648600"/>
            <a:ext cx="1592640" cy="24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130" b="0" strike="noStrike" spc="-1">
                <a:solidFill>
                  <a:srgbClr val="111827"/>
                </a:solidFill>
                <a:latin typeface="Aptos"/>
                <a:ea typeface="Aptos"/>
              </a:rPr>
              <a:t>IDS Model 2</a:t>
            </a:r>
            <a:endParaRPr lang="en-US" sz="1130" b="0" strike="noStrike" spc="-1">
              <a:latin typeface="Arial"/>
            </a:endParaRPr>
          </a:p>
        </p:txBody>
      </p:sp>
      <p:sp>
        <p:nvSpPr>
          <p:cNvPr id="349" name="Text 42"/>
          <p:cNvSpPr/>
          <p:nvPr/>
        </p:nvSpPr>
        <p:spPr>
          <a:xfrm>
            <a:off x="6833160" y="5111640"/>
            <a:ext cx="1592640" cy="24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130" b="0" strike="noStrike" spc="-1">
                <a:solidFill>
                  <a:srgbClr val="111827"/>
                </a:solidFill>
                <a:latin typeface="Aptos"/>
                <a:ea typeface="Aptos"/>
              </a:rPr>
              <a:t>IDS Model N</a:t>
            </a:r>
            <a:endParaRPr lang="en-US" sz="1130" b="0" strike="noStrike" spc="-1">
              <a:latin typeface="Arial"/>
            </a:endParaRPr>
          </a:p>
        </p:txBody>
      </p:sp>
      <p:sp>
        <p:nvSpPr>
          <p:cNvPr id="350" name="Text 43"/>
          <p:cNvSpPr/>
          <p:nvPr/>
        </p:nvSpPr>
        <p:spPr>
          <a:xfrm>
            <a:off x="8976960" y="3648600"/>
            <a:ext cx="1144440" cy="4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1" strike="noStrike" spc="-1">
                <a:solidFill>
                  <a:srgbClr val="0F62FE"/>
                </a:solidFill>
                <a:latin typeface="Aptos"/>
                <a:ea typeface="Aptos"/>
              </a:rPr>
              <a:t>Arbiter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351" name="Text 44"/>
          <p:cNvSpPr/>
          <p:nvPr/>
        </p:nvSpPr>
        <p:spPr>
          <a:xfrm>
            <a:off x="10969560" y="2157840"/>
            <a:ext cx="861120" cy="495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111827"/>
                </a:solidFill>
                <a:latin typeface="Aptos"/>
                <a:ea typeface="DejaVu Sans"/>
              </a:rPr>
              <a:t>Alerts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352" name="Text 45"/>
          <p:cNvSpPr/>
          <p:nvPr/>
        </p:nvSpPr>
        <p:spPr>
          <a:xfrm>
            <a:off x="10969560" y="3684960"/>
            <a:ext cx="861120" cy="495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111827"/>
                </a:solidFill>
                <a:latin typeface="Aptos"/>
                <a:ea typeface="DejaVu Sans"/>
              </a:rPr>
              <a:t>Metrics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353" name="Shape 46"/>
          <p:cNvSpPr/>
          <p:nvPr/>
        </p:nvSpPr>
        <p:spPr>
          <a:xfrm>
            <a:off x="5690520" y="3982320"/>
            <a:ext cx="38520" cy="38520"/>
          </a:xfrm>
          <a:prstGeom prst="ellipse">
            <a:avLst/>
          </a:prstGeom>
          <a:solidFill>
            <a:srgbClr val="444444"/>
          </a:solidFill>
          <a:ln w="12700">
            <a:solidFill>
              <a:srgbClr val="444444">
                <a:alpha val="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4" name="Shape 47"/>
          <p:cNvSpPr/>
          <p:nvPr/>
        </p:nvSpPr>
        <p:spPr>
          <a:xfrm>
            <a:off x="5690520" y="4092120"/>
            <a:ext cx="38520" cy="38520"/>
          </a:xfrm>
          <a:prstGeom prst="ellipse">
            <a:avLst/>
          </a:prstGeom>
          <a:solidFill>
            <a:srgbClr val="444444"/>
          </a:solidFill>
          <a:ln w="12700">
            <a:solidFill>
              <a:srgbClr val="444444">
                <a:alpha val="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5" name="Shape 48"/>
          <p:cNvSpPr/>
          <p:nvPr/>
        </p:nvSpPr>
        <p:spPr>
          <a:xfrm>
            <a:off x="5690520" y="4201560"/>
            <a:ext cx="38520" cy="38520"/>
          </a:xfrm>
          <a:prstGeom prst="ellipse">
            <a:avLst/>
          </a:prstGeom>
          <a:solidFill>
            <a:srgbClr val="444444"/>
          </a:solidFill>
          <a:ln w="12700">
            <a:solidFill>
              <a:srgbClr val="444444">
                <a:alpha val="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6" name="Shape 49"/>
          <p:cNvSpPr/>
          <p:nvPr/>
        </p:nvSpPr>
        <p:spPr>
          <a:xfrm>
            <a:off x="7610400" y="3982320"/>
            <a:ext cx="38520" cy="38520"/>
          </a:xfrm>
          <a:prstGeom prst="ellipse">
            <a:avLst/>
          </a:prstGeom>
          <a:solidFill>
            <a:srgbClr val="444444"/>
          </a:solidFill>
          <a:ln w="12700">
            <a:solidFill>
              <a:srgbClr val="444444">
                <a:alpha val="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7" name="Shape 50"/>
          <p:cNvSpPr/>
          <p:nvPr/>
        </p:nvSpPr>
        <p:spPr>
          <a:xfrm>
            <a:off x="7610400" y="4092120"/>
            <a:ext cx="38520" cy="38520"/>
          </a:xfrm>
          <a:prstGeom prst="ellipse">
            <a:avLst/>
          </a:prstGeom>
          <a:solidFill>
            <a:srgbClr val="444444"/>
          </a:solidFill>
          <a:ln w="12700">
            <a:solidFill>
              <a:srgbClr val="444444">
                <a:alpha val="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8" name="Shape 51"/>
          <p:cNvSpPr/>
          <p:nvPr/>
        </p:nvSpPr>
        <p:spPr>
          <a:xfrm>
            <a:off x="7610400" y="4201560"/>
            <a:ext cx="38520" cy="38520"/>
          </a:xfrm>
          <a:prstGeom prst="ellipse">
            <a:avLst/>
          </a:prstGeom>
          <a:solidFill>
            <a:srgbClr val="444444"/>
          </a:solidFill>
          <a:ln w="12700">
            <a:solidFill>
              <a:srgbClr val="444444">
                <a:alpha val="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9" name="Text 52"/>
          <p:cNvSpPr/>
          <p:nvPr/>
        </p:nvSpPr>
        <p:spPr>
          <a:xfrm>
            <a:off x="1873800" y="2633400"/>
            <a:ext cx="815400" cy="157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880" b="0" strike="noStrike" spc="-1">
                <a:solidFill>
                  <a:srgbClr val="111827"/>
                </a:solidFill>
                <a:latin typeface="Aptos"/>
                <a:ea typeface="DejaVu Sans"/>
              </a:rPr>
              <a:t>events</a:t>
            </a:r>
            <a:endParaRPr lang="en-US" sz="880" b="0" strike="noStrike" spc="-1">
              <a:latin typeface="Arial"/>
            </a:endParaRPr>
          </a:p>
        </p:txBody>
      </p:sp>
      <p:sp>
        <p:nvSpPr>
          <p:cNvPr id="360" name="Shape 53"/>
          <p:cNvSpPr/>
          <p:nvPr/>
        </p:nvSpPr>
        <p:spPr>
          <a:xfrm>
            <a:off x="2129760" y="2834640"/>
            <a:ext cx="91440" cy="91440"/>
          </a:xfrm>
          <a:prstGeom prst="rect">
            <a:avLst/>
          </a:prstGeom>
          <a:solidFill>
            <a:srgbClr val="FFFFFF"/>
          </a:solidFill>
          <a:ln w="12700">
            <a:solidFill>
              <a:srgbClr val="1D4ED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1" name="Shape 54"/>
          <p:cNvSpPr/>
          <p:nvPr/>
        </p:nvSpPr>
        <p:spPr>
          <a:xfrm>
            <a:off x="2249280" y="2834640"/>
            <a:ext cx="91440" cy="91440"/>
          </a:xfrm>
          <a:prstGeom prst="rect">
            <a:avLst/>
          </a:prstGeom>
          <a:solidFill>
            <a:srgbClr val="FFFFFF"/>
          </a:solidFill>
          <a:ln w="12700">
            <a:solidFill>
              <a:srgbClr val="1D4ED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2" name="Shape 55"/>
          <p:cNvSpPr/>
          <p:nvPr/>
        </p:nvSpPr>
        <p:spPr>
          <a:xfrm>
            <a:off x="2368440" y="2834640"/>
            <a:ext cx="91440" cy="91440"/>
          </a:xfrm>
          <a:prstGeom prst="rect">
            <a:avLst/>
          </a:prstGeom>
          <a:solidFill>
            <a:srgbClr val="FFFFFF"/>
          </a:solidFill>
          <a:ln w="12700">
            <a:solidFill>
              <a:srgbClr val="1D4ED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3" name="Text 56"/>
          <p:cNvSpPr/>
          <p:nvPr/>
        </p:nvSpPr>
        <p:spPr>
          <a:xfrm>
            <a:off x="3153600" y="2395800"/>
            <a:ext cx="815400" cy="157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880" b="0" strike="noStrike" spc="-1">
                <a:solidFill>
                  <a:srgbClr val="111827"/>
                </a:solidFill>
                <a:latin typeface="Aptos"/>
                <a:ea typeface="DejaVu Sans"/>
              </a:rPr>
              <a:t>event 1..N</a:t>
            </a:r>
            <a:endParaRPr lang="en-US" sz="880" b="0" strike="noStrike" spc="-1">
              <a:latin typeface="Arial"/>
            </a:endParaRPr>
          </a:p>
        </p:txBody>
      </p:sp>
      <p:sp>
        <p:nvSpPr>
          <p:cNvPr id="364" name="Shape 57"/>
          <p:cNvSpPr/>
          <p:nvPr/>
        </p:nvSpPr>
        <p:spPr>
          <a:xfrm>
            <a:off x="3409560" y="2597040"/>
            <a:ext cx="91440" cy="91440"/>
          </a:xfrm>
          <a:prstGeom prst="rect">
            <a:avLst/>
          </a:prstGeom>
          <a:solidFill>
            <a:srgbClr val="FFFFFF"/>
          </a:solidFill>
          <a:ln w="12700">
            <a:solidFill>
              <a:srgbClr val="1D4ED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5" name="Shape 58"/>
          <p:cNvSpPr/>
          <p:nvPr/>
        </p:nvSpPr>
        <p:spPr>
          <a:xfrm>
            <a:off x="3529080" y="2597040"/>
            <a:ext cx="91440" cy="91440"/>
          </a:xfrm>
          <a:prstGeom prst="rect">
            <a:avLst/>
          </a:prstGeom>
          <a:solidFill>
            <a:srgbClr val="FFFFFF"/>
          </a:solidFill>
          <a:ln w="12700">
            <a:solidFill>
              <a:srgbClr val="1D4ED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6" name="Shape 59"/>
          <p:cNvSpPr/>
          <p:nvPr/>
        </p:nvSpPr>
        <p:spPr>
          <a:xfrm>
            <a:off x="3648240" y="2597040"/>
            <a:ext cx="91440" cy="91440"/>
          </a:xfrm>
          <a:prstGeom prst="rect">
            <a:avLst/>
          </a:prstGeom>
          <a:solidFill>
            <a:srgbClr val="FFFFFF"/>
          </a:solidFill>
          <a:ln w="12700">
            <a:solidFill>
              <a:srgbClr val="1D4ED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7" name="Text 60"/>
          <p:cNvSpPr/>
          <p:nvPr/>
        </p:nvSpPr>
        <p:spPr>
          <a:xfrm>
            <a:off x="3976560" y="2130480"/>
            <a:ext cx="815400" cy="157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880" b="0" strike="noStrike" spc="-1">
                <a:solidFill>
                  <a:srgbClr val="111827"/>
                </a:solidFill>
                <a:latin typeface="Aptos"/>
                <a:ea typeface="DejaVu Sans"/>
              </a:rPr>
              <a:t>batch 1..N</a:t>
            </a:r>
            <a:endParaRPr lang="en-US" sz="880" b="0" strike="noStrike" spc="-1">
              <a:latin typeface="Arial"/>
            </a:endParaRPr>
          </a:p>
        </p:txBody>
      </p:sp>
      <p:sp>
        <p:nvSpPr>
          <p:cNvPr id="368" name="Shape 61"/>
          <p:cNvSpPr/>
          <p:nvPr/>
        </p:nvSpPr>
        <p:spPr>
          <a:xfrm>
            <a:off x="4232160" y="2331720"/>
            <a:ext cx="91440" cy="91440"/>
          </a:xfrm>
          <a:prstGeom prst="rect">
            <a:avLst/>
          </a:prstGeom>
          <a:solidFill>
            <a:srgbClr val="FFFFFF"/>
          </a:solidFill>
          <a:ln w="12700">
            <a:solidFill>
              <a:srgbClr val="1D4ED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9" name="Shape 62"/>
          <p:cNvSpPr/>
          <p:nvPr/>
        </p:nvSpPr>
        <p:spPr>
          <a:xfrm>
            <a:off x="4351680" y="2331720"/>
            <a:ext cx="91440" cy="91440"/>
          </a:xfrm>
          <a:prstGeom prst="rect">
            <a:avLst/>
          </a:prstGeom>
          <a:solidFill>
            <a:srgbClr val="FFFFFF"/>
          </a:solidFill>
          <a:ln w="12700">
            <a:solidFill>
              <a:srgbClr val="1D4ED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0" name="Shape 63"/>
          <p:cNvSpPr/>
          <p:nvPr/>
        </p:nvSpPr>
        <p:spPr>
          <a:xfrm>
            <a:off x="4470840" y="2331720"/>
            <a:ext cx="91440" cy="91440"/>
          </a:xfrm>
          <a:prstGeom prst="rect">
            <a:avLst/>
          </a:prstGeom>
          <a:solidFill>
            <a:srgbClr val="FFFFFF"/>
          </a:solidFill>
          <a:ln w="12700">
            <a:solidFill>
              <a:srgbClr val="1D4ED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1" name="Text 64"/>
          <p:cNvSpPr/>
          <p:nvPr/>
        </p:nvSpPr>
        <p:spPr>
          <a:xfrm>
            <a:off x="4387680" y="4279320"/>
            <a:ext cx="815400" cy="157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880" b="0" strike="noStrike" spc="-1">
                <a:solidFill>
                  <a:srgbClr val="111827"/>
                </a:solidFill>
                <a:latin typeface="Aptos"/>
                <a:ea typeface="DejaVu Sans"/>
              </a:rPr>
              <a:t>batch 1..N</a:t>
            </a:r>
            <a:endParaRPr lang="en-US" sz="880" b="0" strike="noStrike" spc="-1">
              <a:latin typeface="Arial"/>
            </a:endParaRPr>
          </a:p>
        </p:txBody>
      </p:sp>
      <p:sp>
        <p:nvSpPr>
          <p:cNvPr id="372" name="Shape 65"/>
          <p:cNvSpPr/>
          <p:nvPr/>
        </p:nvSpPr>
        <p:spPr>
          <a:xfrm>
            <a:off x="4643640" y="4480560"/>
            <a:ext cx="91440" cy="91440"/>
          </a:xfrm>
          <a:prstGeom prst="rect">
            <a:avLst/>
          </a:prstGeom>
          <a:solidFill>
            <a:srgbClr val="FFFFFF"/>
          </a:solidFill>
          <a:ln w="12700">
            <a:solidFill>
              <a:srgbClr val="1D4ED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3" name="Shape 66"/>
          <p:cNvSpPr/>
          <p:nvPr/>
        </p:nvSpPr>
        <p:spPr>
          <a:xfrm>
            <a:off x="4763160" y="4480560"/>
            <a:ext cx="91440" cy="91440"/>
          </a:xfrm>
          <a:prstGeom prst="rect">
            <a:avLst/>
          </a:prstGeom>
          <a:solidFill>
            <a:srgbClr val="FFFFFF"/>
          </a:solidFill>
          <a:ln w="12700">
            <a:solidFill>
              <a:srgbClr val="1D4ED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4" name="Shape 67"/>
          <p:cNvSpPr/>
          <p:nvPr/>
        </p:nvSpPr>
        <p:spPr>
          <a:xfrm>
            <a:off x="4882320" y="4480560"/>
            <a:ext cx="91440" cy="91440"/>
          </a:xfrm>
          <a:prstGeom prst="rect">
            <a:avLst/>
          </a:prstGeom>
          <a:solidFill>
            <a:srgbClr val="FFFFFF"/>
          </a:solidFill>
          <a:ln w="12700">
            <a:solidFill>
              <a:srgbClr val="1D4ED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75" name="Picture 288" descr="telemetry_inactive.png"/>
          <p:cNvPicPr/>
          <p:nvPr/>
        </p:nvPicPr>
        <p:blipFill>
          <a:blip r:embed="rId3"/>
          <a:stretch/>
        </p:blipFill>
        <p:spPr>
          <a:xfrm>
            <a:off x="1404000" y="2958840"/>
            <a:ext cx="384120" cy="384120"/>
          </a:xfrm>
          <a:prstGeom prst="rect">
            <a:avLst/>
          </a:prstGeom>
          <a:ln w="0">
            <a:noFill/>
          </a:ln>
        </p:spPr>
      </p:pic>
      <p:pic>
        <p:nvPicPr>
          <p:cNvPr id="376" name="Picture 289" descr="entity_inactive.png"/>
          <p:cNvPicPr/>
          <p:nvPr/>
        </p:nvPicPr>
        <p:blipFill>
          <a:blip r:embed="rId4"/>
          <a:stretch/>
        </p:blipFill>
        <p:spPr>
          <a:xfrm>
            <a:off x="2683800" y="2958840"/>
            <a:ext cx="384120" cy="384120"/>
          </a:xfrm>
          <a:prstGeom prst="rect">
            <a:avLst/>
          </a:prstGeom>
          <a:ln w="0">
            <a:noFill/>
          </a:ln>
        </p:spPr>
      </p:pic>
      <p:pic>
        <p:nvPicPr>
          <p:cNvPr id="377" name="Picture 290" descr="window_inactive.png"/>
          <p:cNvPicPr/>
          <p:nvPr/>
        </p:nvPicPr>
        <p:blipFill>
          <a:blip r:embed="rId5"/>
          <a:stretch/>
        </p:blipFill>
        <p:spPr>
          <a:xfrm>
            <a:off x="3963600" y="2958840"/>
            <a:ext cx="384120" cy="384120"/>
          </a:xfrm>
          <a:prstGeom prst="rect">
            <a:avLst/>
          </a:prstGeom>
          <a:ln w="0">
            <a:noFill/>
          </a:ln>
        </p:spPr>
      </p:pic>
      <p:pic>
        <p:nvPicPr>
          <p:cNvPr id="378" name="Picture 291" descr="preprocess_inactive.png"/>
          <p:cNvPicPr/>
          <p:nvPr/>
        </p:nvPicPr>
        <p:blipFill>
          <a:blip r:embed="rId6"/>
          <a:stretch/>
        </p:blipFill>
        <p:spPr>
          <a:xfrm>
            <a:off x="5517720" y="1678680"/>
            <a:ext cx="384120" cy="384120"/>
          </a:xfrm>
          <a:prstGeom prst="rect">
            <a:avLst/>
          </a:prstGeom>
          <a:ln w="0">
            <a:noFill/>
          </a:ln>
        </p:spPr>
      </p:pic>
      <p:pic>
        <p:nvPicPr>
          <p:cNvPr id="379" name="Picture 292" descr="preprocess_inactive.png"/>
          <p:cNvPicPr/>
          <p:nvPr/>
        </p:nvPicPr>
        <p:blipFill>
          <a:blip r:embed="rId6"/>
          <a:stretch/>
        </p:blipFill>
        <p:spPr>
          <a:xfrm>
            <a:off x="5517720" y="2958840"/>
            <a:ext cx="384120" cy="384120"/>
          </a:xfrm>
          <a:prstGeom prst="rect">
            <a:avLst/>
          </a:prstGeom>
          <a:ln w="0">
            <a:noFill/>
          </a:ln>
        </p:spPr>
      </p:pic>
      <p:pic>
        <p:nvPicPr>
          <p:cNvPr id="380" name="Picture 293" descr="preprocess_inactive.png"/>
          <p:cNvPicPr/>
          <p:nvPr/>
        </p:nvPicPr>
        <p:blipFill>
          <a:blip r:embed="rId6"/>
          <a:stretch/>
        </p:blipFill>
        <p:spPr>
          <a:xfrm>
            <a:off x="5517720" y="4421880"/>
            <a:ext cx="384120" cy="384120"/>
          </a:xfrm>
          <a:prstGeom prst="rect">
            <a:avLst/>
          </a:prstGeom>
          <a:ln w="0">
            <a:noFill/>
          </a:ln>
        </p:spPr>
      </p:pic>
      <p:pic>
        <p:nvPicPr>
          <p:cNvPr id="381" name="Picture 297" descr="arbiter_active.png"/>
          <p:cNvPicPr/>
          <p:nvPr/>
        </p:nvPicPr>
        <p:blipFill>
          <a:blip r:embed="rId7"/>
          <a:stretch/>
        </p:blipFill>
        <p:spPr>
          <a:xfrm>
            <a:off x="9357120" y="2958840"/>
            <a:ext cx="384120" cy="384120"/>
          </a:xfrm>
          <a:prstGeom prst="rect">
            <a:avLst/>
          </a:prstGeom>
          <a:ln w="0">
            <a:noFill/>
          </a:ln>
        </p:spPr>
      </p:pic>
      <p:pic>
        <p:nvPicPr>
          <p:cNvPr id="382" name="Picture 298" descr="artificial-intelligence.png"/>
          <p:cNvPicPr/>
          <p:nvPr/>
        </p:nvPicPr>
        <p:blipFill>
          <a:blip r:embed="rId8"/>
          <a:stretch/>
        </p:blipFill>
        <p:spPr>
          <a:xfrm>
            <a:off x="7437240" y="1678680"/>
            <a:ext cx="384120" cy="384120"/>
          </a:xfrm>
          <a:prstGeom prst="rect">
            <a:avLst/>
          </a:prstGeom>
          <a:ln w="0">
            <a:noFill/>
          </a:ln>
        </p:spPr>
      </p:pic>
      <p:pic>
        <p:nvPicPr>
          <p:cNvPr id="383" name="Picture 299" descr="artificial-intelligence.png"/>
          <p:cNvPicPr/>
          <p:nvPr/>
        </p:nvPicPr>
        <p:blipFill>
          <a:blip r:embed="rId8"/>
          <a:stretch/>
        </p:blipFill>
        <p:spPr>
          <a:xfrm>
            <a:off x="7437240" y="2958840"/>
            <a:ext cx="384120" cy="384120"/>
          </a:xfrm>
          <a:prstGeom prst="rect">
            <a:avLst/>
          </a:prstGeom>
          <a:ln w="0">
            <a:noFill/>
          </a:ln>
        </p:spPr>
      </p:pic>
      <p:pic>
        <p:nvPicPr>
          <p:cNvPr id="384" name="Picture 300" descr="artificial-intelligence.png"/>
          <p:cNvPicPr/>
          <p:nvPr/>
        </p:nvPicPr>
        <p:blipFill>
          <a:blip r:embed="rId8"/>
          <a:stretch/>
        </p:blipFill>
        <p:spPr>
          <a:xfrm>
            <a:off x="7437240" y="4421880"/>
            <a:ext cx="384120" cy="384120"/>
          </a:xfrm>
          <a:prstGeom prst="rect">
            <a:avLst/>
          </a:prstGeom>
          <a:ln w="0">
            <a:noFill/>
          </a:ln>
        </p:spPr>
      </p:pic>
      <p:pic>
        <p:nvPicPr>
          <p:cNvPr id="385" name="Picture 374" descr="sentai_logo_transparent.png"/>
          <p:cNvPicPr/>
          <p:nvPr/>
        </p:nvPicPr>
        <p:blipFill>
          <a:blip r:embed="rId9"/>
          <a:stretch/>
        </p:blipFill>
        <p:spPr>
          <a:xfrm>
            <a:off x="11481480" y="164520"/>
            <a:ext cx="396000" cy="474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Connector 5"/>
          <p:cNvSpPr/>
          <p:nvPr/>
        </p:nvSpPr>
        <p:spPr>
          <a:xfrm>
            <a:off x="91440" y="5669280"/>
            <a:ext cx="1152000" cy="360"/>
          </a:xfrm>
          <a:prstGeom prst="line">
            <a:avLst/>
          </a:prstGeom>
          <a:ln w="10160">
            <a:solidFill>
              <a:srgbClr val="BEE2F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87" name="Connector 6"/>
          <p:cNvSpPr/>
          <p:nvPr/>
        </p:nvSpPr>
        <p:spPr>
          <a:xfrm flipV="1">
            <a:off x="1243440" y="5486400"/>
            <a:ext cx="511920" cy="182880"/>
          </a:xfrm>
          <a:prstGeom prst="line">
            <a:avLst/>
          </a:prstGeom>
          <a:ln w="10160">
            <a:solidFill>
              <a:srgbClr val="BEE2F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88" name="Connector 7"/>
          <p:cNvSpPr/>
          <p:nvPr/>
        </p:nvSpPr>
        <p:spPr>
          <a:xfrm>
            <a:off x="1755360" y="5486400"/>
            <a:ext cx="896400" cy="360"/>
          </a:xfrm>
          <a:prstGeom prst="line">
            <a:avLst/>
          </a:prstGeom>
          <a:ln w="10160">
            <a:solidFill>
              <a:srgbClr val="BEE2F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89" name="Connector 8"/>
          <p:cNvSpPr/>
          <p:nvPr/>
        </p:nvSpPr>
        <p:spPr>
          <a:xfrm>
            <a:off x="9326880" y="914400"/>
            <a:ext cx="946080" cy="360"/>
          </a:xfrm>
          <a:prstGeom prst="line">
            <a:avLst/>
          </a:prstGeom>
          <a:ln w="10160">
            <a:solidFill>
              <a:srgbClr val="BEE2F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90" name="Connector 9"/>
          <p:cNvSpPr/>
          <p:nvPr/>
        </p:nvSpPr>
        <p:spPr>
          <a:xfrm flipV="1">
            <a:off x="10272960" y="731520"/>
            <a:ext cx="420840" cy="182880"/>
          </a:xfrm>
          <a:prstGeom prst="line">
            <a:avLst/>
          </a:prstGeom>
          <a:ln w="10160">
            <a:solidFill>
              <a:srgbClr val="BEE2F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91" name="Connector 10"/>
          <p:cNvSpPr/>
          <p:nvPr/>
        </p:nvSpPr>
        <p:spPr>
          <a:xfrm>
            <a:off x="10693800" y="731520"/>
            <a:ext cx="736200" cy="360"/>
          </a:xfrm>
          <a:prstGeom prst="line">
            <a:avLst/>
          </a:prstGeom>
          <a:ln w="10160">
            <a:solidFill>
              <a:srgbClr val="BEE2F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92" name="Connector 11"/>
          <p:cNvSpPr/>
          <p:nvPr/>
        </p:nvSpPr>
        <p:spPr>
          <a:xfrm>
            <a:off x="9784080" y="5577840"/>
            <a:ext cx="822960" cy="360"/>
          </a:xfrm>
          <a:prstGeom prst="line">
            <a:avLst/>
          </a:prstGeom>
          <a:ln w="10160">
            <a:solidFill>
              <a:srgbClr val="BEE2F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93" name="Connector 12"/>
          <p:cNvSpPr/>
          <p:nvPr/>
        </p:nvSpPr>
        <p:spPr>
          <a:xfrm flipV="1">
            <a:off x="10607040" y="5394600"/>
            <a:ext cx="365760" cy="183240"/>
          </a:xfrm>
          <a:prstGeom prst="line">
            <a:avLst/>
          </a:prstGeom>
          <a:ln w="10160">
            <a:solidFill>
              <a:srgbClr val="BEE2F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94" name="Connector 13"/>
          <p:cNvSpPr/>
          <p:nvPr/>
        </p:nvSpPr>
        <p:spPr>
          <a:xfrm>
            <a:off x="10972800" y="5394600"/>
            <a:ext cx="640080" cy="360"/>
          </a:xfrm>
          <a:prstGeom prst="line">
            <a:avLst/>
          </a:prstGeom>
          <a:ln w="10160">
            <a:solidFill>
              <a:srgbClr val="BEE2F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95" name="TextBox 14"/>
          <p:cNvSpPr/>
          <p:nvPr/>
        </p:nvSpPr>
        <p:spPr>
          <a:xfrm>
            <a:off x="3355560" y="1371600"/>
            <a:ext cx="5539320" cy="517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3400" b="0" strike="noStrike" spc="-1">
                <a:solidFill>
                  <a:srgbClr val="001E37"/>
                </a:solidFill>
                <a:latin typeface="Aptos"/>
                <a:ea typeface="DejaVu Sans"/>
              </a:rPr>
              <a:t>Better models still matter</a:t>
            </a:r>
            <a:endParaRPr lang="en-US" sz="3400" b="0" strike="noStrike" spc="-1">
              <a:latin typeface="Arial"/>
            </a:endParaRPr>
          </a:p>
        </p:txBody>
      </p:sp>
      <p:sp>
        <p:nvSpPr>
          <p:cNvPr id="396" name="TextBox 15"/>
          <p:cNvSpPr/>
          <p:nvPr/>
        </p:nvSpPr>
        <p:spPr>
          <a:xfrm>
            <a:off x="1059120" y="2057400"/>
            <a:ext cx="10132560" cy="517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3400" b="1" strike="noStrike" spc="-1">
                <a:solidFill>
                  <a:srgbClr val="001E37"/>
                </a:solidFill>
                <a:latin typeface="Aptos"/>
                <a:ea typeface="DejaVu Sans"/>
              </a:rPr>
              <a:t>But they need a workflow that can evolve</a:t>
            </a:r>
            <a:endParaRPr lang="en-US" sz="3400" b="0" strike="noStrike" spc="-1">
              <a:latin typeface="Arial"/>
            </a:endParaRPr>
          </a:p>
        </p:txBody>
      </p:sp>
      <p:sp>
        <p:nvSpPr>
          <p:cNvPr id="397" name="Rectangle 16"/>
          <p:cNvSpPr/>
          <p:nvPr/>
        </p:nvSpPr>
        <p:spPr>
          <a:xfrm>
            <a:off x="2514600" y="2971800"/>
            <a:ext cx="7172640" cy="31320"/>
          </a:xfrm>
          <a:prstGeom prst="rect">
            <a:avLst/>
          </a:prstGeom>
          <a:solidFill>
            <a:srgbClr val="0097C4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98" name="TextBox 17"/>
          <p:cNvSpPr/>
          <p:nvPr/>
        </p:nvSpPr>
        <p:spPr>
          <a:xfrm>
            <a:off x="4122360" y="3429000"/>
            <a:ext cx="4006080" cy="82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5400" b="1" strike="noStrike" spc="-1">
                <a:solidFill>
                  <a:srgbClr val="0097C4"/>
                </a:solidFill>
                <a:latin typeface="Aptos"/>
                <a:ea typeface="DejaVu Sans"/>
              </a:rPr>
              <a:t>Thank you</a:t>
            </a:r>
            <a:endParaRPr lang="en-US" sz="5400" b="0" strike="noStrike" spc="-1">
              <a:latin typeface="Arial"/>
            </a:endParaRPr>
          </a:p>
        </p:txBody>
      </p:sp>
      <p:pic>
        <p:nvPicPr>
          <p:cNvPr id="399" name="Picture 387" descr="sentai_logo_transparent.png"/>
          <p:cNvPicPr/>
          <p:nvPr/>
        </p:nvPicPr>
        <p:blipFill>
          <a:blip r:embed="rId2"/>
          <a:stretch/>
        </p:blipFill>
        <p:spPr>
          <a:xfrm>
            <a:off x="11481480" y="164520"/>
            <a:ext cx="396000" cy="474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91" descr="robot_lines_darker.png"/>
          <p:cNvPicPr/>
          <p:nvPr/>
        </p:nvPicPr>
        <p:blipFill>
          <a:blip r:embed="rId3"/>
          <a:stretch/>
        </p:blipFill>
        <p:spPr>
          <a:xfrm>
            <a:off x="0" y="0"/>
            <a:ext cx="12184200" cy="6853320"/>
          </a:xfrm>
          <a:prstGeom prst="rect">
            <a:avLst/>
          </a:prstGeom>
          <a:ln w="0">
            <a:noFill/>
          </a:ln>
        </p:spPr>
      </p:pic>
      <p:sp>
        <p:nvSpPr>
          <p:cNvPr id="129" name="Text 0"/>
          <p:cNvSpPr/>
          <p:nvPr/>
        </p:nvSpPr>
        <p:spPr>
          <a:xfrm>
            <a:off x="868680" y="1051560"/>
            <a:ext cx="4384800" cy="1230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200" b="1" strike="noStrike" spc="-1">
                <a:solidFill>
                  <a:srgbClr val="0A2144"/>
                </a:solidFill>
                <a:latin typeface="Aptos"/>
                <a:ea typeface="DejaVu Sans"/>
              </a:rPr>
              <a:t>Attacks are getting smarter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130" name="Text 1"/>
          <p:cNvSpPr/>
          <p:nvPr/>
        </p:nvSpPr>
        <p:spPr>
          <a:xfrm>
            <a:off x="786240" y="2743200"/>
            <a:ext cx="5153040" cy="681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 fontScale="94500"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4200" b="1" strike="noStrike" spc="-1">
                <a:solidFill>
                  <a:srgbClr val="CB220D"/>
                </a:solidFill>
                <a:latin typeface="Aptos Display"/>
                <a:ea typeface="DejaVu Sans"/>
              </a:rPr>
              <a:t>Are our defenses?</a:t>
            </a:r>
            <a:endParaRPr lang="en-US" sz="4200" b="0" strike="noStrike" spc="-1">
              <a:latin typeface="Arial"/>
            </a:endParaRPr>
          </a:p>
        </p:txBody>
      </p:sp>
      <p:pic>
        <p:nvPicPr>
          <p:cNvPr id="131" name="Picture 129" descr="sentai_logo_transparent.png"/>
          <p:cNvPicPr/>
          <p:nvPr/>
        </p:nvPicPr>
        <p:blipFill>
          <a:blip r:embed="rId4"/>
          <a:stretch/>
        </p:blipFill>
        <p:spPr>
          <a:xfrm>
            <a:off x="11481480" y="164520"/>
            <a:ext cx="396000" cy="474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Image 0" descr="/mnt/data/ChatGPT Image May 6, 2026, 12_40_52 PM.png"/>
          <p:cNvPicPr/>
          <p:nvPr/>
        </p:nvPicPr>
        <p:blipFill>
          <a:blip r:embed="rId3"/>
          <a:stretch/>
        </p:blipFill>
        <p:spPr>
          <a:xfrm>
            <a:off x="3758400" y="287280"/>
            <a:ext cx="4699800" cy="6113520"/>
          </a:xfrm>
          <a:prstGeom prst="rect">
            <a:avLst/>
          </a:prstGeom>
          <a:ln w="0">
            <a:noFill/>
          </a:ln>
        </p:spPr>
      </p:pic>
      <p:pic>
        <p:nvPicPr>
          <p:cNvPr id="133" name="Picture 130" descr="sentai_logo_transparent.png"/>
          <p:cNvPicPr/>
          <p:nvPr/>
        </p:nvPicPr>
        <p:blipFill>
          <a:blip r:embed="rId4"/>
          <a:stretch/>
        </p:blipFill>
        <p:spPr>
          <a:xfrm>
            <a:off x="11481480" y="164520"/>
            <a:ext cx="396000" cy="474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Box 1"/>
          <p:cNvSpPr/>
          <p:nvPr/>
        </p:nvSpPr>
        <p:spPr>
          <a:xfrm>
            <a:off x="3200400" y="504720"/>
            <a:ext cx="6121800" cy="82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2400" b="1" strike="noStrike" spc="-1">
                <a:solidFill>
                  <a:srgbClr val="0A2144"/>
                </a:solidFill>
                <a:latin typeface="Aptos"/>
                <a:ea typeface="DejaVu Sans"/>
              </a:rPr>
              <a:t>Intrusion Detection System is like airport security</a:t>
            </a:r>
            <a:endParaRPr lang="en-US" sz="2400" b="0" strike="noStrike" spc="-1">
              <a:latin typeface="Arial"/>
            </a:endParaRPr>
          </a:p>
        </p:txBody>
      </p:sp>
      <p:pic>
        <p:nvPicPr>
          <p:cNvPr id="135" name="Picture 131" descr="sentai_logo_transparent.png"/>
          <p:cNvPicPr/>
          <p:nvPr/>
        </p:nvPicPr>
        <p:blipFill>
          <a:blip r:embed="rId3"/>
          <a:stretch/>
        </p:blipFill>
        <p:spPr>
          <a:xfrm>
            <a:off x="11481480" y="164520"/>
            <a:ext cx="396000" cy="474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6" descr="wide_clean_vector_illustration_on_a_white_backgrou.png"/>
          <p:cNvPicPr/>
          <p:nvPr/>
        </p:nvPicPr>
        <p:blipFill>
          <a:blip r:embed="rId2"/>
          <a:stretch/>
        </p:blipFill>
        <p:spPr>
          <a:xfrm>
            <a:off x="5943600" y="2057400"/>
            <a:ext cx="5115960" cy="2877840"/>
          </a:xfrm>
          <a:prstGeom prst="rect">
            <a:avLst/>
          </a:prstGeom>
          <a:ln w="0">
            <a:noFill/>
          </a:ln>
        </p:spPr>
      </p:pic>
      <p:sp>
        <p:nvSpPr>
          <p:cNvPr id="137" name="TextBox 7"/>
          <p:cNvSpPr/>
          <p:nvPr/>
        </p:nvSpPr>
        <p:spPr>
          <a:xfrm>
            <a:off x="1476360" y="496800"/>
            <a:ext cx="8442720" cy="60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3400" b="1" strike="noStrike" spc="-1">
                <a:solidFill>
                  <a:srgbClr val="051C37"/>
                </a:solidFill>
                <a:latin typeface="Aptos Display"/>
                <a:ea typeface="DejaVu Sans"/>
              </a:rPr>
              <a:t>The shift: beyond better scanners</a:t>
            </a:r>
            <a:endParaRPr lang="en-US" sz="3400" b="0" strike="noStrike" spc="-1">
              <a:latin typeface="Arial"/>
            </a:endParaRPr>
          </a:p>
        </p:txBody>
      </p:sp>
      <p:sp>
        <p:nvSpPr>
          <p:cNvPr id="138" name="Rectangle 8"/>
          <p:cNvSpPr/>
          <p:nvPr/>
        </p:nvSpPr>
        <p:spPr>
          <a:xfrm>
            <a:off x="1610280" y="1124280"/>
            <a:ext cx="8227440" cy="32040"/>
          </a:xfrm>
          <a:prstGeom prst="rect">
            <a:avLst/>
          </a:prstGeom>
          <a:solidFill>
            <a:srgbClr val="178BCA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39" name="TextBox 11"/>
          <p:cNvSpPr/>
          <p:nvPr/>
        </p:nvSpPr>
        <p:spPr>
          <a:xfrm>
            <a:off x="-1143000" y="2743200"/>
            <a:ext cx="8225280" cy="141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2900" b="1" strike="noStrike" spc="-1">
                <a:solidFill>
                  <a:srgbClr val="178BCA"/>
                </a:solidFill>
                <a:latin typeface="Aptos Display"/>
                <a:ea typeface="DejaVu Sans"/>
              </a:rPr>
              <a:t>Can we improve the</a:t>
            </a:r>
            <a:endParaRPr lang="en-US" sz="29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2900" b="1" i="1" strike="noStrike" spc="-1">
                <a:solidFill>
                  <a:srgbClr val="051C37"/>
                </a:solidFill>
                <a:latin typeface="Aptos Display"/>
                <a:ea typeface="DejaVu Sans"/>
              </a:rPr>
              <a:t>detection workflow</a:t>
            </a:r>
            <a:endParaRPr lang="en-US" sz="29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2900" b="1" strike="noStrike" spc="-1">
                <a:solidFill>
                  <a:srgbClr val="178BCA"/>
                </a:solidFill>
                <a:latin typeface="Aptos Display"/>
                <a:ea typeface="DejaVu Sans"/>
              </a:rPr>
              <a:t>around the model?</a:t>
            </a:r>
            <a:endParaRPr lang="en-US" sz="2900" b="0" strike="noStrike" spc="-1">
              <a:latin typeface="Arial"/>
            </a:endParaRPr>
          </a:p>
        </p:txBody>
      </p:sp>
      <p:pic>
        <p:nvPicPr>
          <p:cNvPr id="140" name="Picture 135" descr="sentai_logo_transparent.png"/>
          <p:cNvPicPr/>
          <p:nvPr/>
        </p:nvPicPr>
        <p:blipFill>
          <a:blip r:embed="rId3"/>
          <a:stretch/>
        </p:blipFill>
        <p:spPr>
          <a:xfrm>
            <a:off x="11481480" y="164520"/>
            <a:ext cx="396000" cy="474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 0"/>
          <p:cNvSpPr/>
          <p:nvPr/>
        </p:nvSpPr>
        <p:spPr>
          <a:xfrm>
            <a:off x="411120" y="255960"/>
            <a:ext cx="7945920" cy="37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200" b="1" strike="noStrike" spc="-1">
                <a:solidFill>
                  <a:srgbClr val="111827"/>
                </a:solidFill>
                <a:latin typeface="Aptos Display"/>
                <a:ea typeface="Aptos Display"/>
              </a:rPr>
              <a:t>Stage 1: Telemetry ingestion</a:t>
            </a:r>
            <a:endParaRPr lang="en-US" sz="2200" b="0" strike="noStrike" spc="-1">
              <a:latin typeface="Arial"/>
            </a:endParaRPr>
          </a:p>
        </p:txBody>
      </p:sp>
      <p:sp>
        <p:nvSpPr>
          <p:cNvPr id="142" name="Shape 2"/>
          <p:cNvSpPr/>
          <p:nvPr/>
        </p:nvSpPr>
        <p:spPr>
          <a:xfrm>
            <a:off x="411120" y="758880"/>
            <a:ext cx="11244240" cy="360"/>
          </a:xfrm>
          <a:prstGeom prst="line">
            <a:avLst/>
          </a:prstGeom>
          <a:ln w="10160">
            <a:solidFill>
              <a:srgbClr val="E5E7E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3" name="Text 3"/>
          <p:cNvSpPr/>
          <p:nvPr/>
        </p:nvSpPr>
        <p:spPr>
          <a:xfrm>
            <a:off x="319680" y="2862000"/>
            <a:ext cx="678240" cy="559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111827"/>
                </a:solidFill>
                <a:latin typeface="Aptos"/>
                <a:ea typeface="DejaVu Sans"/>
              </a:rPr>
              <a:t>Data Source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144" name="Shape 4"/>
          <p:cNvSpPr/>
          <p:nvPr/>
        </p:nvSpPr>
        <p:spPr>
          <a:xfrm>
            <a:off x="959760" y="3154680"/>
            <a:ext cx="301680" cy="360"/>
          </a:xfrm>
          <a:prstGeom prst="line">
            <a:avLst/>
          </a:prstGeom>
          <a:ln w="15240">
            <a:solidFill>
              <a:srgbClr val="5B5B5B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Shape 5"/>
          <p:cNvSpPr/>
          <p:nvPr/>
        </p:nvSpPr>
        <p:spPr>
          <a:xfrm>
            <a:off x="1261440" y="2816280"/>
            <a:ext cx="669240" cy="669600"/>
          </a:xfrm>
          <a:prstGeom prst="ellipse">
            <a:avLst/>
          </a:prstGeom>
          <a:solidFill>
            <a:srgbClr val="EFF6FF"/>
          </a:solidFill>
          <a:ln w="21590">
            <a:solidFill>
              <a:srgbClr val="0F62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" name="Text 6"/>
          <p:cNvSpPr/>
          <p:nvPr/>
        </p:nvSpPr>
        <p:spPr>
          <a:xfrm>
            <a:off x="1023840" y="3648600"/>
            <a:ext cx="1144440" cy="4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1" strike="noStrike" spc="-1">
                <a:solidFill>
                  <a:srgbClr val="0F62FE"/>
                </a:solidFill>
                <a:latin typeface="Aptos"/>
                <a:ea typeface="Aptos"/>
              </a:rPr>
              <a:t>Telemetry</a:t>
            </a:r>
            <a:endParaRPr lang="en-US" sz="1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1" strike="noStrike" spc="-1">
                <a:solidFill>
                  <a:srgbClr val="0F62FE"/>
                </a:solidFill>
                <a:latin typeface="Aptos"/>
                <a:ea typeface="Aptos"/>
              </a:rPr>
              <a:t>Ingest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47" name="Text 7"/>
          <p:cNvSpPr/>
          <p:nvPr/>
        </p:nvSpPr>
        <p:spPr>
          <a:xfrm>
            <a:off x="1873800" y="2633400"/>
            <a:ext cx="815400" cy="157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880" b="0" strike="noStrike" spc="-1">
                <a:solidFill>
                  <a:srgbClr val="111827"/>
                </a:solidFill>
                <a:latin typeface="Aptos"/>
                <a:ea typeface="DejaVu Sans"/>
              </a:rPr>
              <a:t>events</a:t>
            </a:r>
            <a:endParaRPr lang="en-US" sz="880" b="0" strike="noStrike" spc="-1">
              <a:latin typeface="Arial"/>
            </a:endParaRPr>
          </a:p>
        </p:txBody>
      </p:sp>
      <p:sp>
        <p:nvSpPr>
          <p:cNvPr id="148" name="Shape 8"/>
          <p:cNvSpPr/>
          <p:nvPr/>
        </p:nvSpPr>
        <p:spPr>
          <a:xfrm>
            <a:off x="2129760" y="2834640"/>
            <a:ext cx="91440" cy="91440"/>
          </a:xfrm>
          <a:prstGeom prst="rect">
            <a:avLst/>
          </a:prstGeom>
          <a:solidFill>
            <a:srgbClr val="FFFFFF"/>
          </a:solidFill>
          <a:ln w="12700">
            <a:solidFill>
              <a:srgbClr val="1D4ED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9" name="Shape 9"/>
          <p:cNvSpPr/>
          <p:nvPr/>
        </p:nvSpPr>
        <p:spPr>
          <a:xfrm>
            <a:off x="2249280" y="2834640"/>
            <a:ext cx="91440" cy="91440"/>
          </a:xfrm>
          <a:prstGeom prst="rect">
            <a:avLst/>
          </a:prstGeom>
          <a:solidFill>
            <a:srgbClr val="FFFFFF"/>
          </a:solidFill>
          <a:ln w="12700">
            <a:solidFill>
              <a:srgbClr val="1D4ED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0" name="Shape 10"/>
          <p:cNvSpPr/>
          <p:nvPr/>
        </p:nvSpPr>
        <p:spPr>
          <a:xfrm>
            <a:off x="2368440" y="2834640"/>
            <a:ext cx="91440" cy="91440"/>
          </a:xfrm>
          <a:prstGeom prst="rect">
            <a:avLst/>
          </a:prstGeom>
          <a:solidFill>
            <a:srgbClr val="FFFFFF"/>
          </a:solidFill>
          <a:ln w="12700">
            <a:solidFill>
              <a:srgbClr val="1D4ED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1" name="Picture 85" descr="telemetry_active.png"/>
          <p:cNvPicPr/>
          <p:nvPr/>
        </p:nvPicPr>
        <p:blipFill>
          <a:blip r:embed="rId3"/>
          <a:stretch/>
        </p:blipFill>
        <p:spPr>
          <a:xfrm>
            <a:off x="1404000" y="2958840"/>
            <a:ext cx="384120" cy="384120"/>
          </a:xfrm>
          <a:prstGeom prst="rect">
            <a:avLst/>
          </a:prstGeom>
          <a:ln w="0">
            <a:noFill/>
          </a:ln>
        </p:spPr>
      </p:pic>
      <p:pic>
        <p:nvPicPr>
          <p:cNvPr id="152" name="Picture 146" descr="sentai_logo_transparent.png"/>
          <p:cNvPicPr/>
          <p:nvPr/>
        </p:nvPicPr>
        <p:blipFill>
          <a:blip r:embed="rId4"/>
          <a:stretch/>
        </p:blipFill>
        <p:spPr>
          <a:xfrm>
            <a:off x="11481480" y="164520"/>
            <a:ext cx="396000" cy="474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 0"/>
          <p:cNvSpPr/>
          <p:nvPr/>
        </p:nvSpPr>
        <p:spPr>
          <a:xfrm>
            <a:off x="411120" y="255960"/>
            <a:ext cx="7945920" cy="37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200" b="1" strike="noStrike" spc="-1">
                <a:solidFill>
                  <a:srgbClr val="111827"/>
                </a:solidFill>
                <a:latin typeface="Aptos Display"/>
                <a:ea typeface="Aptos Display"/>
              </a:rPr>
              <a:t>Stage 2: Entity keying</a:t>
            </a:r>
            <a:endParaRPr lang="en-US" sz="2200" b="0" strike="noStrike" spc="-1">
              <a:latin typeface="Arial"/>
            </a:endParaRPr>
          </a:p>
        </p:txBody>
      </p:sp>
      <p:sp>
        <p:nvSpPr>
          <p:cNvPr id="154" name="Shape 2"/>
          <p:cNvSpPr/>
          <p:nvPr/>
        </p:nvSpPr>
        <p:spPr>
          <a:xfrm>
            <a:off x="411120" y="758880"/>
            <a:ext cx="11244240" cy="360"/>
          </a:xfrm>
          <a:prstGeom prst="line">
            <a:avLst/>
          </a:prstGeom>
          <a:ln w="10160">
            <a:solidFill>
              <a:srgbClr val="E5E7E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5" name="Text 3"/>
          <p:cNvSpPr/>
          <p:nvPr/>
        </p:nvSpPr>
        <p:spPr>
          <a:xfrm>
            <a:off x="319680" y="2862000"/>
            <a:ext cx="678240" cy="559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111827"/>
                </a:solidFill>
                <a:latin typeface="Aptos"/>
                <a:ea typeface="DejaVu Sans"/>
              </a:rPr>
              <a:t>Data Source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156" name="Shape 4"/>
          <p:cNvSpPr/>
          <p:nvPr/>
        </p:nvSpPr>
        <p:spPr>
          <a:xfrm>
            <a:off x="959760" y="3154680"/>
            <a:ext cx="301680" cy="360"/>
          </a:xfrm>
          <a:prstGeom prst="line">
            <a:avLst/>
          </a:prstGeom>
          <a:ln w="15240">
            <a:solidFill>
              <a:srgbClr val="5B5B5B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7" name="Shape 5"/>
          <p:cNvSpPr/>
          <p:nvPr/>
        </p:nvSpPr>
        <p:spPr>
          <a:xfrm>
            <a:off x="1599480" y="3154680"/>
            <a:ext cx="1279800" cy="360"/>
          </a:xfrm>
          <a:prstGeom prst="line">
            <a:avLst/>
          </a:prstGeom>
          <a:ln w="14605">
            <a:solidFill>
              <a:srgbClr val="5B5B5B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8" name="Shape 6"/>
          <p:cNvSpPr/>
          <p:nvPr/>
        </p:nvSpPr>
        <p:spPr>
          <a:xfrm>
            <a:off x="1261440" y="2816280"/>
            <a:ext cx="669240" cy="669600"/>
          </a:xfrm>
          <a:prstGeom prst="ellipse">
            <a:avLst/>
          </a:prstGeom>
          <a:solidFill>
            <a:srgbClr val="FFFFFF"/>
          </a:solidFill>
          <a:ln w="21590">
            <a:solidFill>
              <a:srgbClr val="606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9" name="Shape 7"/>
          <p:cNvSpPr/>
          <p:nvPr/>
        </p:nvSpPr>
        <p:spPr>
          <a:xfrm>
            <a:off x="2541240" y="2816280"/>
            <a:ext cx="669240" cy="669600"/>
          </a:xfrm>
          <a:prstGeom prst="ellipse">
            <a:avLst/>
          </a:prstGeom>
          <a:solidFill>
            <a:srgbClr val="EFF6FF"/>
          </a:solidFill>
          <a:ln w="21590">
            <a:solidFill>
              <a:srgbClr val="0F62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0" name="Text 8"/>
          <p:cNvSpPr/>
          <p:nvPr/>
        </p:nvSpPr>
        <p:spPr>
          <a:xfrm>
            <a:off x="1023840" y="3648600"/>
            <a:ext cx="1144440" cy="4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130" b="0" strike="noStrike" spc="-1">
                <a:solidFill>
                  <a:srgbClr val="111827"/>
                </a:solidFill>
                <a:latin typeface="Aptos"/>
                <a:ea typeface="Aptos"/>
              </a:rPr>
              <a:t>Telemetry</a:t>
            </a:r>
            <a:endParaRPr lang="en-US" sz="113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130" b="0" strike="noStrike" spc="-1">
                <a:solidFill>
                  <a:srgbClr val="111827"/>
                </a:solidFill>
                <a:latin typeface="Aptos"/>
                <a:ea typeface="Aptos"/>
              </a:rPr>
              <a:t>Ingest</a:t>
            </a:r>
            <a:endParaRPr lang="en-US" sz="1130" b="0" strike="noStrike" spc="-1">
              <a:latin typeface="Arial"/>
            </a:endParaRPr>
          </a:p>
        </p:txBody>
      </p:sp>
      <p:sp>
        <p:nvSpPr>
          <p:cNvPr id="161" name="Text 9"/>
          <p:cNvSpPr/>
          <p:nvPr/>
        </p:nvSpPr>
        <p:spPr>
          <a:xfrm>
            <a:off x="2303640" y="3648600"/>
            <a:ext cx="1144440" cy="4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1" strike="noStrike" spc="-1">
                <a:solidFill>
                  <a:srgbClr val="0F62FE"/>
                </a:solidFill>
                <a:latin typeface="Aptos"/>
                <a:ea typeface="Aptos"/>
              </a:rPr>
              <a:t>Entity</a:t>
            </a:r>
            <a:endParaRPr lang="en-US" sz="1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1" strike="noStrike" spc="-1">
                <a:solidFill>
                  <a:srgbClr val="0F62FE"/>
                </a:solidFill>
                <a:latin typeface="Aptos"/>
                <a:ea typeface="Aptos"/>
              </a:rPr>
              <a:t>Keying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62" name="Text 10"/>
          <p:cNvSpPr/>
          <p:nvPr/>
        </p:nvSpPr>
        <p:spPr>
          <a:xfrm>
            <a:off x="1873800" y="2633400"/>
            <a:ext cx="815400" cy="157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880" b="0" strike="noStrike" spc="-1">
                <a:solidFill>
                  <a:srgbClr val="111827"/>
                </a:solidFill>
                <a:latin typeface="Aptos"/>
                <a:ea typeface="DejaVu Sans"/>
              </a:rPr>
              <a:t>events</a:t>
            </a:r>
            <a:endParaRPr lang="en-US" sz="880" b="0" strike="noStrike" spc="-1">
              <a:latin typeface="Arial"/>
            </a:endParaRPr>
          </a:p>
        </p:txBody>
      </p:sp>
      <p:sp>
        <p:nvSpPr>
          <p:cNvPr id="163" name="Shape 11"/>
          <p:cNvSpPr/>
          <p:nvPr/>
        </p:nvSpPr>
        <p:spPr>
          <a:xfrm>
            <a:off x="2129760" y="2834640"/>
            <a:ext cx="91440" cy="91440"/>
          </a:xfrm>
          <a:prstGeom prst="rect">
            <a:avLst/>
          </a:prstGeom>
          <a:solidFill>
            <a:srgbClr val="FFFFFF"/>
          </a:solidFill>
          <a:ln w="12700">
            <a:solidFill>
              <a:srgbClr val="1D4ED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4" name="Shape 12"/>
          <p:cNvSpPr/>
          <p:nvPr/>
        </p:nvSpPr>
        <p:spPr>
          <a:xfrm>
            <a:off x="2249280" y="2834640"/>
            <a:ext cx="91440" cy="91440"/>
          </a:xfrm>
          <a:prstGeom prst="rect">
            <a:avLst/>
          </a:prstGeom>
          <a:solidFill>
            <a:srgbClr val="FFFFFF"/>
          </a:solidFill>
          <a:ln w="12700">
            <a:solidFill>
              <a:srgbClr val="1D4ED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5" name="Shape 13"/>
          <p:cNvSpPr/>
          <p:nvPr/>
        </p:nvSpPr>
        <p:spPr>
          <a:xfrm>
            <a:off x="2368440" y="2834640"/>
            <a:ext cx="91440" cy="91440"/>
          </a:xfrm>
          <a:prstGeom prst="rect">
            <a:avLst/>
          </a:prstGeom>
          <a:solidFill>
            <a:srgbClr val="FFFFFF"/>
          </a:solidFill>
          <a:ln w="12700">
            <a:solidFill>
              <a:srgbClr val="1D4ED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6" name="Picture 99" descr="telemetry_inactive.png"/>
          <p:cNvPicPr/>
          <p:nvPr/>
        </p:nvPicPr>
        <p:blipFill>
          <a:blip r:embed="rId3"/>
          <a:stretch/>
        </p:blipFill>
        <p:spPr>
          <a:xfrm>
            <a:off x="1404000" y="2958840"/>
            <a:ext cx="384120" cy="384120"/>
          </a:xfrm>
          <a:prstGeom prst="rect">
            <a:avLst/>
          </a:prstGeom>
          <a:ln w="0">
            <a:noFill/>
          </a:ln>
        </p:spPr>
      </p:pic>
      <p:pic>
        <p:nvPicPr>
          <p:cNvPr id="167" name="Picture 100" descr="entity_active.png"/>
          <p:cNvPicPr/>
          <p:nvPr/>
        </p:nvPicPr>
        <p:blipFill>
          <a:blip r:embed="rId4"/>
          <a:stretch/>
        </p:blipFill>
        <p:spPr>
          <a:xfrm>
            <a:off x="2683800" y="2958840"/>
            <a:ext cx="384120" cy="384120"/>
          </a:xfrm>
          <a:prstGeom prst="rect">
            <a:avLst/>
          </a:prstGeom>
          <a:ln w="0">
            <a:noFill/>
          </a:ln>
        </p:spPr>
      </p:pic>
      <p:pic>
        <p:nvPicPr>
          <p:cNvPr id="168" name="Picture 161" descr="sentai_logo_transparent.png"/>
          <p:cNvPicPr/>
          <p:nvPr/>
        </p:nvPicPr>
        <p:blipFill>
          <a:blip r:embed="rId5"/>
          <a:stretch/>
        </p:blipFill>
        <p:spPr>
          <a:xfrm>
            <a:off x="11481480" y="164520"/>
            <a:ext cx="396000" cy="474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 5"/>
          <p:cNvSpPr/>
          <p:nvPr/>
        </p:nvSpPr>
        <p:spPr>
          <a:xfrm>
            <a:off x="411120" y="255960"/>
            <a:ext cx="7945920" cy="37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200" b="1" strike="noStrike" spc="-1">
                <a:solidFill>
                  <a:srgbClr val="111827"/>
                </a:solidFill>
                <a:latin typeface="Aptos Display"/>
                <a:ea typeface="Aptos Display"/>
              </a:rPr>
              <a:t>Stage 3: Window aggregation</a:t>
            </a:r>
            <a:endParaRPr lang="en-US" sz="2200" b="0" strike="noStrike" spc="-1">
              <a:latin typeface="Arial"/>
            </a:endParaRPr>
          </a:p>
        </p:txBody>
      </p:sp>
      <p:sp>
        <p:nvSpPr>
          <p:cNvPr id="170" name="Shape 43"/>
          <p:cNvSpPr/>
          <p:nvPr/>
        </p:nvSpPr>
        <p:spPr>
          <a:xfrm>
            <a:off x="411120" y="758880"/>
            <a:ext cx="11244240" cy="360"/>
          </a:xfrm>
          <a:prstGeom prst="line">
            <a:avLst/>
          </a:prstGeom>
          <a:ln w="10160">
            <a:solidFill>
              <a:srgbClr val="E5E7E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1" name="Text 22"/>
          <p:cNvSpPr/>
          <p:nvPr/>
        </p:nvSpPr>
        <p:spPr>
          <a:xfrm>
            <a:off x="319680" y="2862000"/>
            <a:ext cx="678240" cy="559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111827"/>
                </a:solidFill>
                <a:latin typeface="Aptos"/>
                <a:ea typeface="DejaVu Sans"/>
              </a:rPr>
              <a:t>Data Source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172" name="Shape 60"/>
          <p:cNvSpPr/>
          <p:nvPr/>
        </p:nvSpPr>
        <p:spPr>
          <a:xfrm>
            <a:off x="959760" y="3154680"/>
            <a:ext cx="301680" cy="360"/>
          </a:xfrm>
          <a:prstGeom prst="line">
            <a:avLst/>
          </a:prstGeom>
          <a:ln w="15240">
            <a:solidFill>
              <a:srgbClr val="5B5B5B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3" name="Shape 64"/>
          <p:cNvSpPr/>
          <p:nvPr/>
        </p:nvSpPr>
        <p:spPr>
          <a:xfrm>
            <a:off x="1599480" y="3154680"/>
            <a:ext cx="1279800" cy="360"/>
          </a:xfrm>
          <a:prstGeom prst="line">
            <a:avLst/>
          </a:prstGeom>
          <a:ln w="14605">
            <a:solidFill>
              <a:srgbClr val="5B5B5B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4" name="Shape 68"/>
          <p:cNvSpPr/>
          <p:nvPr/>
        </p:nvSpPr>
        <p:spPr>
          <a:xfrm>
            <a:off x="2879280" y="3154680"/>
            <a:ext cx="1279800" cy="360"/>
          </a:xfrm>
          <a:prstGeom prst="line">
            <a:avLst/>
          </a:prstGeom>
          <a:ln w="14605">
            <a:solidFill>
              <a:srgbClr val="5B5B5B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5" name="Shape 69"/>
          <p:cNvSpPr/>
          <p:nvPr/>
        </p:nvSpPr>
        <p:spPr>
          <a:xfrm>
            <a:off x="1261440" y="2816280"/>
            <a:ext cx="669240" cy="669600"/>
          </a:xfrm>
          <a:prstGeom prst="ellipse">
            <a:avLst/>
          </a:prstGeom>
          <a:solidFill>
            <a:srgbClr val="FFFFFF"/>
          </a:solidFill>
          <a:ln w="21590">
            <a:solidFill>
              <a:srgbClr val="606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6" name="Shape 70"/>
          <p:cNvSpPr/>
          <p:nvPr/>
        </p:nvSpPr>
        <p:spPr>
          <a:xfrm>
            <a:off x="2541240" y="2816280"/>
            <a:ext cx="669240" cy="669600"/>
          </a:xfrm>
          <a:prstGeom prst="ellipse">
            <a:avLst/>
          </a:prstGeom>
          <a:solidFill>
            <a:srgbClr val="FFFFFF"/>
          </a:solidFill>
          <a:ln w="21590">
            <a:solidFill>
              <a:srgbClr val="606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7" name="Shape 71"/>
          <p:cNvSpPr/>
          <p:nvPr/>
        </p:nvSpPr>
        <p:spPr>
          <a:xfrm>
            <a:off x="3821040" y="2816280"/>
            <a:ext cx="669240" cy="669600"/>
          </a:xfrm>
          <a:prstGeom prst="ellipse">
            <a:avLst/>
          </a:prstGeom>
          <a:solidFill>
            <a:srgbClr val="EFF6FF"/>
          </a:solidFill>
          <a:ln w="21590">
            <a:solidFill>
              <a:srgbClr val="0F62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8" name="Text 23"/>
          <p:cNvSpPr/>
          <p:nvPr/>
        </p:nvSpPr>
        <p:spPr>
          <a:xfrm>
            <a:off x="1023840" y="3648600"/>
            <a:ext cx="1144440" cy="4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130" b="0" strike="noStrike" spc="-1">
                <a:solidFill>
                  <a:srgbClr val="111827"/>
                </a:solidFill>
                <a:latin typeface="Aptos"/>
                <a:ea typeface="Aptos"/>
              </a:rPr>
              <a:t>Telemetry</a:t>
            </a:r>
            <a:endParaRPr lang="en-US" sz="113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130" b="0" strike="noStrike" spc="-1">
                <a:solidFill>
                  <a:srgbClr val="111827"/>
                </a:solidFill>
                <a:latin typeface="Aptos"/>
                <a:ea typeface="Aptos"/>
              </a:rPr>
              <a:t>Ingest</a:t>
            </a:r>
            <a:endParaRPr lang="en-US" sz="1130" b="0" strike="noStrike" spc="-1">
              <a:latin typeface="Arial"/>
            </a:endParaRPr>
          </a:p>
        </p:txBody>
      </p:sp>
      <p:sp>
        <p:nvSpPr>
          <p:cNvPr id="179" name="Text 24"/>
          <p:cNvSpPr/>
          <p:nvPr/>
        </p:nvSpPr>
        <p:spPr>
          <a:xfrm>
            <a:off x="2303640" y="3648600"/>
            <a:ext cx="1144440" cy="4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130" b="0" strike="noStrike" spc="-1">
                <a:solidFill>
                  <a:srgbClr val="111827"/>
                </a:solidFill>
                <a:latin typeface="Aptos"/>
                <a:ea typeface="Aptos"/>
              </a:rPr>
              <a:t>Entity</a:t>
            </a:r>
            <a:endParaRPr lang="en-US" sz="113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130" b="0" strike="noStrike" spc="-1">
                <a:solidFill>
                  <a:srgbClr val="111827"/>
                </a:solidFill>
                <a:latin typeface="Aptos"/>
                <a:ea typeface="Aptos"/>
              </a:rPr>
              <a:t>Keying</a:t>
            </a:r>
            <a:endParaRPr lang="en-US" sz="1130" b="0" strike="noStrike" spc="-1">
              <a:latin typeface="Arial"/>
            </a:endParaRPr>
          </a:p>
        </p:txBody>
      </p:sp>
      <p:sp>
        <p:nvSpPr>
          <p:cNvPr id="180" name="Text 26"/>
          <p:cNvSpPr/>
          <p:nvPr/>
        </p:nvSpPr>
        <p:spPr>
          <a:xfrm>
            <a:off x="3583440" y="3648600"/>
            <a:ext cx="1144440" cy="4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1" strike="noStrike" spc="-1">
                <a:solidFill>
                  <a:srgbClr val="0F62FE"/>
                </a:solidFill>
                <a:latin typeface="Aptos"/>
                <a:ea typeface="Aptos"/>
              </a:rPr>
              <a:t>Window</a:t>
            </a:r>
            <a:endParaRPr lang="en-US" sz="1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1" strike="noStrike" spc="-1">
                <a:solidFill>
                  <a:srgbClr val="0F62FE"/>
                </a:solidFill>
                <a:latin typeface="Aptos"/>
                <a:ea typeface="Aptos"/>
              </a:rPr>
              <a:t>Aggregation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81" name="Text 27"/>
          <p:cNvSpPr/>
          <p:nvPr/>
        </p:nvSpPr>
        <p:spPr>
          <a:xfrm>
            <a:off x="1873800" y="2633400"/>
            <a:ext cx="815400" cy="157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880" b="0" strike="noStrike" spc="-1">
                <a:solidFill>
                  <a:srgbClr val="111827"/>
                </a:solidFill>
                <a:latin typeface="Aptos"/>
                <a:ea typeface="DejaVu Sans"/>
              </a:rPr>
              <a:t>events</a:t>
            </a:r>
            <a:endParaRPr lang="en-US" sz="880" b="0" strike="noStrike" spc="-1">
              <a:latin typeface="Arial"/>
            </a:endParaRPr>
          </a:p>
        </p:txBody>
      </p:sp>
      <p:sp>
        <p:nvSpPr>
          <p:cNvPr id="182" name="Shape 72"/>
          <p:cNvSpPr/>
          <p:nvPr/>
        </p:nvSpPr>
        <p:spPr>
          <a:xfrm>
            <a:off x="2129760" y="2834640"/>
            <a:ext cx="91440" cy="91440"/>
          </a:xfrm>
          <a:prstGeom prst="rect">
            <a:avLst/>
          </a:prstGeom>
          <a:solidFill>
            <a:srgbClr val="FFFFFF"/>
          </a:solidFill>
          <a:ln w="12700">
            <a:solidFill>
              <a:srgbClr val="1D4ED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3" name="Shape 73"/>
          <p:cNvSpPr/>
          <p:nvPr/>
        </p:nvSpPr>
        <p:spPr>
          <a:xfrm>
            <a:off x="2249280" y="2834640"/>
            <a:ext cx="91440" cy="91440"/>
          </a:xfrm>
          <a:prstGeom prst="rect">
            <a:avLst/>
          </a:prstGeom>
          <a:solidFill>
            <a:srgbClr val="FFFFFF"/>
          </a:solidFill>
          <a:ln w="12700">
            <a:solidFill>
              <a:srgbClr val="1D4ED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4" name="Shape 74"/>
          <p:cNvSpPr/>
          <p:nvPr/>
        </p:nvSpPr>
        <p:spPr>
          <a:xfrm>
            <a:off x="2368440" y="2834640"/>
            <a:ext cx="91440" cy="91440"/>
          </a:xfrm>
          <a:prstGeom prst="rect">
            <a:avLst/>
          </a:prstGeom>
          <a:solidFill>
            <a:srgbClr val="FFFFFF"/>
          </a:solidFill>
          <a:ln w="12700">
            <a:solidFill>
              <a:srgbClr val="1D4ED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5" name="Text 46"/>
          <p:cNvSpPr/>
          <p:nvPr/>
        </p:nvSpPr>
        <p:spPr>
          <a:xfrm>
            <a:off x="3153600" y="2395800"/>
            <a:ext cx="815400" cy="157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880" b="0" strike="noStrike" spc="-1">
                <a:solidFill>
                  <a:srgbClr val="111827"/>
                </a:solidFill>
                <a:latin typeface="Aptos"/>
                <a:ea typeface="DejaVu Sans"/>
              </a:rPr>
              <a:t>event 1..N</a:t>
            </a:r>
            <a:endParaRPr lang="en-US" sz="880" b="0" strike="noStrike" spc="-1">
              <a:latin typeface="Arial"/>
            </a:endParaRPr>
          </a:p>
        </p:txBody>
      </p:sp>
      <p:sp>
        <p:nvSpPr>
          <p:cNvPr id="186" name="Shape 75"/>
          <p:cNvSpPr/>
          <p:nvPr/>
        </p:nvSpPr>
        <p:spPr>
          <a:xfrm>
            <a:off x="3409560" y="2597040"/>
            <a:ext cx="91440" cy="91440"/>
          </a:xfrm>
          <a:prstGeom prst="rect">
            <a:avLst/>
          </a:prstGeom>
          <a:solidFill>
            <a:srgbClr val="FFFFFF"/>
          </a:solidFill>
          <a:ln w="12700">
            <a:solidFill>
              <a:srgbClr val="1D4ED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7" name="Shape 76"/>
          <p:cNvSpPr/>
          <p:nvPr/>
        </p:nvSpPr>
        <p:spPr>
          <a:xfrm>
            <a:off x="3529080" y="2597040"/>
            <a:ext cx="91440" cy="91440"/>
          </a:xfrm>
          <a:prstGeom prst="rect">
            <a:avLst/>
          </a:prstGeom>
          <a:solidFill>
            <a:srgbClr val="FFFFFF"/>
          </a:solidFill>
          <a:ln w="12700">
            <a:solidFill>
              <a:srgbClr val="1D4ED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8" name="Shape 77"/>
          <p:cNvSpPr/>
          <p:nvPr/>
        </p:nvSpPr>
        <p:spPr>
          <a:xfrm>
            <a:off x="3648240" y="2597040"/>
            <a:ext cx="91440" cy="91440"/>
          </a:xfrm>
          <a:prstGeom prst="rect">
            <a:avLst/>
          </a:prstGeom>
          <a:solidFill>
            <a:srgbClr val="FFFFFF"/>
          </a:solidFill>
          <a:ln w="12700">
            <a:solidFill>
              <a:srgbClr val="1D4ED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89" name="Picture 1" descr="telemetry_inactive.png"/>
          <p:cNvPicPr/>
          <p:nvPr/>
        </p:nvPicPr>
        <p:blipFill>
          <a:blip r:embed="rId3"/>
          <a:stretch/>
        </p:blipFill>
        <p:spPr>
          <a:xfrm>
            <a:off x="1404000" y="2958840"/>
            <a:ext cx="384120" cy="384120"/>
          </a:xfrm>
          <a:prstGeom prst="rect">
            <a:avLst/>
          </a:prstGeom>
          <a:ln w="0">
            <a:noFill/>
          </a:ln>
        </p:spPr>
      </p:pic>
      <p:pic>
        <p:nvPicPr>
          <p:cNvPr id="190" name="Picture 2" descr="entity_inactive.png"/>
          <p:cNvPicPr/>
          <p:nvPr/>
        </p:nvPicPr>
        <p:blipFill>
          <a:blip r:embed="rId4"/>
          <a:stretch/>
        </p:blipFill>
        <p:spPr>
          <a:xfrm>
            <a:off x="2683800" y="2958840"/>
            <a:ext cx="384120" cy="384120"/>
          </a:xfrm>
          <a:prstGeom prst="rect">
            <a:avLst/>
          </a:prstGeom>
          <a:ln w="0">
            <a:noFill/>
          </a:ln>
        </p:spPr>
      </p:pic>
      <p:pic>
        <p:nvPicPr>
          <p:cNvPr id="191" name="Picture 3" descr="window_active.png"/>
          <p:cNvPicPr/>
          <p:nvPr/>
        </p:nvPicPr>
        <p:blipFill>
          <a:blip r:embed="rId5"/>
          <a:stretch/>
        </p:blipFill>
        <p:spPr>
          <a:xfrm>
            <a:off x="3963600" y="2958840"/>
            <a:ext cx="384120" cy="384120"/>
          </a:xfrm>
          <a:prstGeom prst="rect">
            <a:avLst/>
          </a:prstGeom>
          <a:ln w="0">
            <a:noFill/>
          </a:ln>
        </p:spPr>
      </p:pic>
      <p:pic>
        <p:nvPicPr>
          <p:cNvPr id="192" name="Picture 184" descr="sentai_logo_transparent.png"/>
          <p:cNvPicPr/>
          <p:nvPr/>
        </p:nvPicPr>
        <p:blipFill>
          <a:blip r:embed="rId6"/>
          <a:stretch/>
        </p:blipFill>
        <p:spPr>
          <a:xfrm>
            <a:off x="11481480" y="164520"/>
            <a:ext cx="396000" cy="474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 0"/>
          <p:cNvSpPr/>
          <p:nvPr/>
        </p:nvSpPr>
        <p:spPr>
          <a:xfrm>
            <a:off x="411120" y="255960"/>
            <a:ext cx="7945920" cy="37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200" b="1" strike="noStrike" spc="-1">
                <a:solidFill>
                  <a:srgbClr val="111827"/>
                </a:solidFill>
                <a:latin typeface="Aptos Display"/>
                <a:ea typeface="Aptos Display"/>
              </a:rPr>
              <a:t>Stage 4: Parallel preprocessing</a:t>
            </a:r>
            <a:endParaRPr lang="en-US" sz="2200" b="0" strike="noStrike" spc="-1">
              <a:latin typeface="Arial"/>
            </a:endParaRPr>
          </a:p>
        </p:txBody>
      </p:sp>
      <p:sp>
        <p:nvSpPr>
          <p:cNvPr id="194" name="Shape 2"/>
          <p:cNvSpPr/>
          <p:nvPr/>
        </p:nvSpPr>
        <p:spPr>
          <a:xfrm>
            <a:off x="411120" y="758880"/>
            <a:ext cx="11244240" cy="360"/>
          </a:xfrm>
          <a:prstGeom prst="line">
            <a:avLst/>
          </a:prstGeom>
          <a:ln w="10160">
            <a:solidFill>
              <a:srgbClr val="E5E7E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5" name="Text 3"/>
          <p:cNvSpPr/>
          <p:nvPr/>
        </p:nvSpPr>
        <p:spPr>
          <a:xfrm>
            <a:off x="319680" y="2862000"/>
            <a:ext cx="678240" cy="559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111827"/>
                </a:solidFill>
                <a:latin typeface="Aptos"/>
                <a:ea typeface="DejaVu Sans"/>
              </a:rPr>
              <a:t>Data Source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196" name="Shape 4"/>
          <p:cNvSpPr/>
          <p:nvPr/>
        </p:nvSpPr>
        <p:spPr>
          <a:xfrm>
            <a:off x="959760" y="3154680"/>
            <a:ext cx="301680" cy="360"/>
          </a:xfrm>
          <a:prstGeom prst="line">
            <a:avLst/>
          </a:prstGeom>
          <a:ln w="15240">
            <a:solidFill>
              <a:srgbClr val="5B5B5B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7" name="Shape 5"/>
          <p:cNvSpPr/>
          <p:nvPr/>
        </p:nvSpPr>
        <p:spPr>
          <a:xfrm>
            <a:off x="1599480" y="3154680"/>
            <a:ext cx="1279800" cy="360"/>
          </a:xfrm>
          <a:prstGeom prst="line">
            <a:avLst/>
          </a:prstGeom>
          <a:ln w="14605">
            <a:solidFill>
              <a:srgbClr val="5B5B5B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Shape 6"/>
          <p:cNvSpPr/>
          <p:nvPr/>
        </p:nvSpPr>
        <p:spPr>
          <a:xfrm>
            <a:off x="2879280" y="3154680"/>
            <a:ext cx="1279800" cy="360"/>
          </a:xfrm>
          <a:prstGeom prst="line">
            <a:avLst/>
          </a:prstGeom>
          <a:ln w="14605">
            <a:solidFill>
              <a:srgbClr val="5B5B5B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9" name="Shape 7"/>
          <p:cNvSpPr/>
          <p:nvPr/>
        </p:nvSpPr>
        <p:spPr>
          <a:xfrm flipV="1">
            <a:off x="4159080" y="1874520"/>
            <a:ext cx="1554120" cy="1280160"/>
          </a:xfrm>
          <a:prstGeom prst="line">
            <a:avLst/>
          </a:prstGeom>
          <a:ln w="14605">
            <a:solidFill>
              <a:srgbClr val="5B5B5B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0" name="Shape 8"/>
          <p:cNvSpPr/>
          <p:nvPr/>
        </p:nvSpPr>
        <p:spPr>
          <a:xfrm>
            <a:off x="4159080" y="3154680"/>
            <a:ext cx="1554120" cy="360"/>
          </a:xfrm>
          <a:prstGeom prst="line">
            <a:avLst/>
          </a:prstGeom>
          <a:ln w="14605">
            <a:solidFill>
              <a:srgbClr val="5B5B5B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1" name="Shape 9"/>
          <p:cNvSpPr/>
          <p:nvPr/>
        </p:nvSpPr>
        <p:spPr>
          <a:xfrm>
            <a:off x="4159080" y="3154680"/>
            <a:ext cx="1554120" cy="1463040"/>
          </a:xfrm>
          <a:prstGeom prst="line">
            <a:avLst/>
          </a:prstGeom>
          <a:ln w="14605">
            <a:solidFill>
              <a:srgbClr val="5B5B5B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2" name="Shape 10"/>
          <p:cNvSpPr/>
          <p:nvPr/>
        </p:nvSpPr>
        <p:spPr>
          <a:xfrm>
            <a:off x="1261440" y="2816280"/>
            <a:ext cx="669240" cy="669600"/>
          </a:xfrm>
          <a:prstGeom prst="ellipse">
            <a:avLst/>
          </a:prstGeom>
          <a:solidFill>
            <a:srgbClr val="FFFFFF"/>
          </a:solidFill>
          <a:ln w="21590">
            <a:solidFill>
              <a:srgbClr val="606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3" name="Shape 11"/>
          <p:cNvSpPr/>
          <p:nvPr/>
        </p:nvSpPr>
        <p:spPr>
          <a:xfrm>
            <a:off x="2541240" y="2816280"/>
            <a:ext cx="669240" cy="669600"/>
          </a:xfrm>
          <a:prstGeom prst="ellipse">
            <a:avLst/>
          </a:prstGeom>
          <a:solidFill>
            <a:srgbClr val="FFFFFF"/>
          </a:solidFill>
          <a:ln w="21590">
            <a:solidFill>
              <a:srgbClr val="606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4" name="Shape 12"/>
          <p:cNvSpPr/>
          <p:nvPr/>
        </p:nvSpPr>
        <p:spPr>
          <a:xfrm>
            <a:off x="3821040" y="2816280"/>
            <a:ext cx="669240" cy="669600"/>
          </a:xfrm>
          <a:prstGeom prst="ellipse">
            <a:avLst/>
          </a:prstGeom>
          <a:solidFill>
            <a:srgbClr val="FFFFFF"/>
          </a:solidFill>
          <a:ln w="21590">
            <a:solidFill>
              <a:srgbClr val="606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5" name="Shape 13"/>
          <p:cNvSpPr/>
          <p:nvPr/>
        </p:nvSpPr>
        <p:spPr>
          <a:xfrm>
            <a:off x="5375160" y="1536120"/>
            <a:ext cx="669240" cy="669600"/>
          </a:xfrm>
          <a:prstGeom prst="ellipse">
            <a:avLst/>
          </a:prstGeom>
          <a:solidFill>
            <a:srgbClr val="EFF6FF"/>
          </a:solidFill>
          <a:ln w="21590">
            <a:solidFill>
              <a:srgbClr val="0F62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6" name="Shape 14"/>
          <p:cNvSpPr/>
          <p:nvPr/>
        </p:nvSpPr>
        <p:spPr>
          <a:xfrm>
            <a:off x="5375160" y="2816280"/>
            <a:ext cx="669240" cy="669600"/>
          </a:xfrm>
          <a:prstGeom prst="ellipse">
            <a:avLst/>
          </a:prstGeom>
          <a:solidFill>
            <a:srgbClr val="EFF6FF"/>
          </a:solidFill>
          <a:ln w="21590">
            <a:solidFill>
              <a:srgbClr val="0F62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7" name="Shape 15"/>
          <p:cNvSpPr/>
          <p:nvPr/>
        </p:nvSpPr>
        <p:spPr>
          <a:xfrm>
            <a:off x="5375160" y="4279320"/>
            <a:ext cx="669240" cy="669600"/>
          </a:xfrm>
          <a:prstGeom prst="ellipse">
            <a:avLst/>
          </a:prstGeom>
          <a:solidFill>
            <a:srgbClr val="EFF6FF"/>
          </a:solidFill>
          <a:ln w="21590">
            <a:solidFill>
              <a:srgbClr val="0F62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8" name="Text 16"/>
          <p:cNvSpPr/>
          <p:nvPr/>
        </p:nvSpPr>
        <p:spPr>
          <a:xfrm>
            <a:off x="1023840" y="3648600"/>
            <a:ext cx="1144440" cy="4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130" b="0" strike="noStrike" spc="-1">
                <a:solidFill>
                  <a:srgbClr val="111827"/>
                </a:solidFill>
                <a:latin typeface="Aptos"/>
                <a:ea typeface="Aptos"/>
              </a:rPr>
              <a:t>Telemetry</a:t>
            </a:r>
            <a:endParaRPr lang="en-US" sz="113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130" b="0" strike="noStrike" spc="-1">
                <a:solidFill>
                  <a:srgbClr val="111827"/>
                </a:solidFill>
                <a:latin typeface="Aptos"/>
                <a:ea typeface="Aptos"/>
              </a:rPr>
              <a:t>Ingest</a:t>
            </a:r>
            <a:endParaRPr lang="en-US" sz="1130" b="0" strike="noStrike" spc="-1">
              <a:latin typeface="Arial"/>
            </a:endParaRPr>
          </a:p>
        </p:txBody>
      </p:sp>
      <p:sp>
        <p:nvSpPr>
          <p:cNvPr id="209" name="Text 17"/>
          <p:cNvSpPr/>
          <p:nvPr/>
        </p:nvSpPr>
        <p:spPr>
          <a:xfrm>
            <a:off x="2303640" y="3648600"/>
            <a:ext cx="1144440" cy="4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130" b="0" strike="noStrike" spc="-1">
                <a:solidFill>
                  <a:srgbClr val="111827"/>
                </a:solidFill>
                <a:latin typeface="Aptos"/>
                <a:ea typeface="Aptos"/>
              </a:rPr>
              <a:t>Entity</a:t>
            </a:r>
            <a:endParaRPr lang="en-US" sz="113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130" b="0" strike="noStrike" spc="-1">
                <a:solidFill>
                  <a:srgbClr val="111827"/>
                </a:solidFill>
                <a:latin typeface="Aptos"/>
                <a:ea typeface="Aptos"/>
              </a:rPr>
              <a:t>Keying</a:t>
            </a:r>
            <a:endParaRPr lang="en-US" sz="1130" b="0" strike="noStrike" spc="-1">
              <a:latin typeface="Arial"/>
            </a:endParaRPr>
          </a:p>
        </p:txBody>
      </p:sp>
      <p:sp>
        <p:nvSpPr>
          <p:cNvPr id="210" name="Text 18"/>
          <p:cNvSpPr/>
          <p:nvPr/>
        </p:nvSpPr>
        <p:spPr>
          <a:xfrm>
            <a:off x="3583440" y="3648600"/>
            <a:ext cx="1144440" cy="4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130" b="0" strike="noStrike" spc="-1">
                <a:solidFill>
                  <a:srgbClr val="111827"/>
                </a:solidFill>
                <a:latin typeface="Aptos"/>
                <a:ea typeface="Aptos"/>
              </a:rPr>
              <a:t>Window</a:t>
            </a:r>
            <a:endParaRPr lang="en-US" sz="113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130" b="0" strike="noStrike" spc="-1">
                <a:solidFill>
                  <a:srgbClr val="111827"/>
                </a:solidFill>
                <a:latin typeface="Aptos"/>
                <a:ea typeface="Aptos"/>
              </a:rPr>
              <a:t>Aggregation</a:t>
            </a:r>
            <a:endParaRPr lang="en-US" sz="1130" b="0" strike="noStrike" spc="-1">
              <a:latin typeface="Arial"/>
            </a:endParaRPr>
          </a:p>
        </p:txBody>
      </p:sp>
      <p:sp>
        <p:nvSpPr>
          <p:cNvPr id="211" name="Text 19"/>
          <p:cNvSpPr/>
          <p:nvPr/>
        </p:nvSpPr>
        <p:spPr>
          <a:xfrm>
            <a:off x="4913640" y="2368440"/>
            <a:ext cx="1592640" cy="24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1" strike="noStrike" spc="-1">
                <a:solidFill>
                  <a:srgbClr val="0F62FE"/>
                </a:solidFill>
                <a:latin typeface="Aptos"/>
                <a:ea typeface="Aptos"/>
              </a:rPr>
              <a:t>Preprocessing 1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12" name="Text 20"/>
          <p:cNvSpPr/>
          <p:nvPr/>
        </p:nvSpPr>
        <p:spPr>
          <a:xfrm>
            <a:off x="4913640" y="3648600"/>
            <a:ext cx="1592640" cy="24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1" strike="noStrike" spc="-1">
                <a:solidFill>
                  <a:srgbClr val="0F62FE"/>
                </a:solidFill>
                <a:latin typeface="Aptos"/>
                <a:ea typeface="Aptos"/>
              </a:rPr>
              <a:t>Preprocessing 2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13" name="Text 21"/>
          <p:cNvSpPr/>
          <p:nvPr/>
        </p:nvSpPr>
        <p:spPr>
          <a:xfrm>
            <a:off x="4913640" y="5111640"/>
            <a:ext cx="1592640" cy="24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1" strike="noStrike" spc="-1">
                <a:solidFill>
                  <a:srgbClr val="0F62FE"/>
                </a:solidFill>
                <a:latin typeface="Aptos"/>
                <a:ea typeface="Aptos"/>
              </a:rPr>
              <a:t>Preprocessing N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14" name="Shape 22"/>
          <p:cNvSpPr/>
          <p:nvPr/>
        </p:nvSpPr>
        <p:spPr>
          <a:xfrm>
            <a:off x="5690520" y="3982320"/>
            <a:ext cx="38520" cy="38520"/>
          </a:xfrm>
          <a:prstGeom prst="ellipse">
            <a:avLst/>
          </a:prstGeom>
          <a:solidFill>
            <a:srgbClr val="444444"/>
          </a:solidFill>
          <a:ln w="12700">
            <a:solidFill>
              <a:srgbClr val="444444">
                <a:alpha val="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" name="Shape 23"/>
          <p:cNvSpPr/>
          <p:nvPr/>
        </p:nvSpPr>
        <p:spPr>
          <a:xfrm>
            <a:off x="5690520" y="4092120"/>
            <a:ext cx="38520" cy="38520"/>
          </a:xfrm>
          <a:prstGeom prst="ellipse">
            <a:avLst/>
          </a:prstGeom>
          <a:solidFill>
            <a:srgbClr val="444444"/>
          </a:solidFill>
          <a:ln w="12700">
            <a:solidFill>
              <a:srgbClr val="444444">
                <a:alpha val="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" name="Shape 24"/>
          <p:cNvSpPr/>
          <p:nvPr/>
        </p:nvSpPr>
        <p:spPr>
          <a:xfrm>
            <a:off x="5690520" y="4201560"/>
            <a:ext cx="38520" cy="38520"/>
          </a:xfrm>
          <a:prstGeom prst="ellipse">
            <a:avLst/>
          </a:prstGeom>
          <a:solidFill>
            <a:srgbClr val="444444"/>
          </a:solidFill>
          <a:ln w="12700">
            <a:solidFill>
              <a:srgbClr val="444444">
                <a:alpha val="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7" name="Text 25"/>
          <p:cNvSpPr/>
          <p:nvPr/>
        </p:nvSpPr>
        <p:spPr>
          <a:xfrm>
            <a:off x="1873800" y="2633400"/>
            <a:ext cx="815400" cy="157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880" b="0" strike="noStrike" spc="-1">
                <a:solidFill>
                  <a:srgbClr val="111827"/>
                </a:solidFill>
                <a:latin typeface="Aptos"/>
                <a:ea typeface="DejaVu Sans"/>
              </a:rPr>
              <a:t>events</a:t>
            </a:r>
            <a:endParaRPr lang="en-US" sz="880" b="0" strike="noStrike" spc="-1">
              <a:latin typeface="Arial"/>
            </a:endParaRPr>
          </a:p>
        </p:txBody>
      </p:sp>
      <p:sp>
        <p:nvSpPr>
          <p:cNvPr id="218" name="Shape 26"/>
          <p:cNvSpPr/>
          <p:nvPr/>
        </p:nvSpPr>
        <p:spPr>
          <a:xfrm>
            <a:off x="2129760" y="2834640"/>
            <a:ext cx="91440" cy="91440"/>
          </a:xfrm>
          <a:prstGeom prst="rect">
            <a:avLst/>
          </a:prstGeom>
          <a:solidFill>
            <a:srgbClr val="FFFFFF"/>
          </a:solidFill>
          <a:ln w="12700">
            <a:solidFill>
              <a:srgbClr val="1D4ED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9" name="Shape 27"/>
          <p:cNvSpPr/>
          <p:nvPr/>
        </p:nvSpPr>
        <p:spPr>
          <a:xfrm>
            <a:off x="2249280" y="2834640"/>
            <a:ext cx="91440" cy="91440"/>
          </a:xfrm>
          <a:prstGeom prst="rect">
            <a:avLst/>
          </a:prstGeom>
          <a:solidFill>
            <a:srgbClr val="FFFFFF"/>
          </a:solidFill>
          <a:ln w="12700">
            <a:solidFill>
              <a:srgbClr val="1D4ED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0" name="Shape 28"/>
          <p:cNvSpPr/>
          <p:nvPr/>
        </p:nvSpPr>
        <p:spPr>
          <a:xfrm>
            <a:off x="2368440" y="2834640"/>
            <a:ext cx="91440" cy="91440"/>
          </a:xfrm>
          <a:prstGeom prst="rect">
            <a:avLst/>
          </a:prstGeom>
          <a:solidFill>
            <a:srgbClr val="FFFFFF"/>
          </a:solidFill>
          <a:ln w="12700">
            <a:solidFill>
              <a:srgbClr val="1D4ED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1" name="Text 29"/>
          <p:cNvSpPr/>
          <p:nvPr/>
        </p:nvSpPr>
        <p:spPr>
          <a:xfrm>
            <a:off x="3153600" y="2395800"/>
            <a:ext cx="815400" cy="157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880" b="0" strike="noStrike" spc="-1">
                <a:solidFill>
                  <a:srgbClr val="111827"/>
                </a:solidFill>
                <a:latin typeface="Aptos"/>
                <a:ea typeface="DejaVu Sans"/>
              </a:rPr>
              <a:t>event 1..N</a:t>
            </a:r>
            <a:endParaRPr lang="en-US" sz="880" b="0" strike="noStrike" spc="-1">
              <a:latin typeface="Arial"/>
            </a:endParaRPr>
          </a:p>
        </p:txBody>
      </p:sp>
      <p:sp>
        <p:nvSpPr>
          <p:cNvPr id="222" name="Shape 30"/>
          <p:cNvSpPr/>
          <p:nvPr/>
        </p:nvSpPr>
        <p:spPr>
          <a:xfrm>
            <a:off x="3409560" y="2597040"/>
            <a:ext cx="91440" cy="91440"/>
          </a:xfrm>
          <a:prstGeom prst="rect">
            <a:avLst/>
          </a:prstGeom>
          <a:solidFill>
            <a:srgbClr val="FFFFFF"/>
          </a:solidFill>
          <a:ln w="12700">
            <a:solidFill>
              <a:srgbClr val="1D4ED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3" name="Shape 31"/>
          <p:cNvSpPr/>
          <p:nvPr/>
        </p:nvSpPr>
        <p:spPr>
          <a:xfrm>
            <a:off x="3529080" y="2597040"/>
            <a:ext cx="91440" cy="91440"/>
          </a:xfrm>
          <a:prstGeom prst="rect">
            <a:avLst/>
          </a:prstGeom>
          <a:solidFill>
            <a:srgbClr val="FFFFFF"/>
          </a:solidFill>
          <a:ln w="12700">
            <a:solidFill>
              <a:srgbClr val="1D4ED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4" name="Shape 32"/>
          <p:cNvSpPr/>
          <p:nvPr/>
        </p:nvSpPr>
        <p:spPr>
          <a:xfrm>
            <a:off x="3648240" y="2597040"/>
            <a:ext cx="91440" cy="91440"/>
          </a:xfrm>
          <a:prstGeom prst="rect">
            <a:avLst/>
          </a:prstGeom>
          <a:solidFill>
            <a:srgbClr val="FFFFFF"/>
          </a:solidFill>
          <a:ln w="12700">
            <a:solidFill>
              <a:srgbClr val="1D4ED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5" name="Text 33"/>
          <p:cNvSpPr/>
          <p:nvPr/>
        </p:nvSpPr>
        <p:spPr>
          <a:xfrm>
            <a:off x="3976560" y="2130480"/>
            <a:ext cx="815400" cy="157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880" b="0" strike="noStrike" spc="-1">
                <a:solidFill>
                  <a:srgbClr val="111827"/>
                </a:solidFill>
                <a:latin typeface="Aptos"/>
                <a:ea typeface="DejaVu Sans"/>
              </a:rPr>
              <a:t>batch 1..N</a:t>
            </a:r>
            <a:endParaRPr lang="en-US" sz="880" b="0" strike="noStrike" spc="-1">
              <a:latin typeface="Arial"/>
            </a:endParaRPr>
          </a:p>
        </p:txBody>
      </p:sp>
      <p:sp>
        <p:nvSpPr>
          <p:cNvPr id="226" name="Shape 34"/>
          <p:cNvSpPr/>
          <p:nvPr/>
        </p:nvSpPr>
        <p:spPr>
          <a:xfrm>
            <a:off x="4232160" y="2331720"/>
            <a:ext cx="91440" cy="91440"/>
          </a:xfrm>
          <a:prstGeom prst="rect">
            <a:avLst/>
          </a:prstGeom>
          <a:solidFill>
            <a:srgbClr val="FFFFFF"/>
          </a:solidFill>
          <a:ln w="12700">
            <a:solidFill>
              <a:srgbClr val="1D4ED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7" name="Shape 35"/>
          <p:cNvSpPr/>
          <p:nvPr/>
        </p:nvSpPr>
        <p:spPr>
          <a:xfrm>
            <a:off x="4351680" y="2331720"/>
            <a:ext cx="91440" cy="91440"/>
          </a:xfrm>
          <a:prstGeom prst="rect">
            <a:avLst/>
          </a:prstGeom>
          <a:solidFill>
            <a:srgbClr val="FFFFFF"/>
          </a:solidFill>
          <a:ln w="12700">
            <a:solidFill>
              <a:srgbClr val="1D4ED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8" name="Shape 36"/>
          <p:cNvSpPr/>
          <p:nvPr/>
        </p:nvSpPr>
        <p:spPr>
          <a:xfrm>
            <a:off x="4470840" y="2331720"/>
            <a:ext cx="91440" cy="91440"/>
          </a:xfrm>
          <a:prstGeom prst="rect">
            <a:avLst/>
          </a:prstGeom>
          <a:solidFill>
            <a:srgbClr val="FFFFFF"/>
          </a:solidFill>
          <a:ln w="12700">
            <a:solidFill>
              <a:srgbClr val="1D4ED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9" name="Text 37"/>
          <p:cNvSpPr/>
          <p:nvPr/>
        </p:nvSpPr>
        <p:spPr>
          <a:xfrm>
            <a:off x="4387680" y="4279320"/>
            <a:ext cx="815400" cy="157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880" b="0" strike="noStrike" spc="-1">
                <a:solidFill>
                  <a:srgbClr val="111827"/>
                </a:solidFill>
                <a:latin typeface="Aptos"/>
                <a:ea typeface="DejaVu Sans"/>
              </a:rPr>
              <a:t>batch 1..N</a:t>
            </a:r>
            <a:endParaRPr lang="en-US" sz="880" b="0" strike="noStrike" spc="-1">
              <a:latin typeface="Arial"/>
            </a:endParaRPr>
          </a:p>
        </p:txBody>
      </p:sp>
      <p:sp>
        <p:nvSpPr>
          <p:cNvPr id="230" name="Shape 38"/>
          <p:cNvSpPr/>
          <p:nvPr/>
        </p:nvSpPr>
        <p:spPr>
          <a:xfrm>
            <a:off x="4643640" y="4480560"/>
            <a:ext cx="91440" cy="91440"/>
          </a:xfrm>
          <a:prstGeom prst="rect">
            <a:avLst/>
          </a:prstGeom>
          <a:solidFill>
            <a:srgbClr val="FFFFFF"/>
          </a:solidFill>
          <a:ln w="12700">
            <a:solidFill>
              <a:srgbClr val="1D4ED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1" name="Shape 39"/>
          <p:cNvSpPr/>
          <p:nvPr/>
        </p:nvSpPr>
        <p:spPr>
          <a:xfrm>
            <a:off x="4763160" y="4480560"/>
            <a:ext cx="91440" cy="91440"/>
          </a:xfrm>
          <a:prstGeom prst="rect">
            <a:avLst/>
          </a:prstGeom>
          <a:solidFill>
            <a:srgbClr val="FFFFFF"/>
          </a:solidFill>
          <a:ln w="12700">
            <a:solidFill>
              <a:srgbClr val="1D4ED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2" name="Shape 40"/>
          <p:cNvSpPr/>
          <p:nvPr/>
        </p:nvSpPr>
        <p:spPr>
          <a:xfrm>
            <a:off x="4882320" y="4480560"/>
            <a:ext cx="91440" cy="91440"/>
          </a:xfrm>
          <a:prstGeom prst="rect">
            <a:avLst/>
          </a:prstGeom>
          <a:solidFill>
            <a:srgbClr val="FFFFFF"/>
          </a:solidFill>
          <a:ln w="12700">
            <a:solidFill>
              <a:srgbClr val="1D4ED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3" name="Picture 161" descr="telemetry_inactive.png"/>
          <p:cNvPicPr/>
          <p:nvPr/>
        </p:nvPicPr>
        <p:blipFill>
          <a:blip r:embed="rId3"/>
          <a:stretch/>
        </p:blipFill>
        <p:spPr>
          <a:xfrm>
            <a:off x="1404000" y="2958840"/>
            <a:ext cx="384120" cy="384120"/>
          </a:xfrm>
          <a:prstGeom prst="rect">
            <a:avLst/>
          </a:prstGeom>
          <a:ln w="0">
            <a:noFill/>
          </a:ln>
        </p:spPr>
      </p:pic>
      <p:pic>
        <p:nvPicPr>
          <p:cNvPr id="234" name="Picture 162" descr="entity_inactive.png"/>
          <p:cNvPicPr/>
          <p:nvPr/>
        </p:nvPicPr>
        <p:blipFill>
          <a:blip r:embed="rId4"/>
          <a:stretch/>
        </p:blipFill>
        <p:spPr>
          <a:xfrm>
            <a:off x="2683800" y="2958840"/>
            <a:ext cx="384120" cy="384120"/>
          </a:xfrm>
          <a:prstGeom prst="rect">
            <a:avLst/>
          </a:prstGeom>
          <a:ln w="0">
            <a:noFill/>
          </a:ln>
        </p:spPr>
      </p:pic>
      <p:pic>
        <p:nvPicPr>
          <p:cNvPr id="235" name="Picture 163" descr="window_inactive.png"/>
          <p:cNvPicPr/>
          <p:nvPr/>
        </p:nvPicPr>
        <p:blipFill>
          <a:blip r:embed="rId5"/>
          <a:stretch/>
        </p:blipFill>
        <p:spPr>
          <a:xfrm>
            <a:off x="3963600" y="2958840"/>
            <a:ext cx="384120" cy="384120"/>
          </a:xfrm>
          <a:prstGeom prst="rect">
            <a:avLst/>
          </a:prstGeom>
          <a:ln w="0">
            <a:noFill/>
          </a:ln>
        </p:spPr>
      </p:pic>
      <p:pic>
        <p:nvPicPr>
          <p:cNvPr id="236" name="Picture 164" descr="preprocess_active.png"/>
          <p:cNvPicPr/>
          <p:nvPr/>
        </p:nvPicPr>
        <p:blipFill>
          <a:blip r:embed="rId6"/>
          <a:stretch/>
        </p:blipFill>
        <p:spPr>
          <a:xfrm>
            <a:off x="5517720" y="1678680"/>
            <a:ext cx="384120" cy="384120"/>
          </a:xfrm>
          <a:prstGeom prst="rect">
            <a:avLst/>
          </a:prstGeom>
          <a:ln w="0">
            <a:noFill/>
          </a:ln>
        </p:spPr>
      </p:pic>
      <p:pic>
        <p:nvPicPr>
          <p:cNvPr id="237" name="Picture 165" descr="preprocess_active.png"/>
          <p:cNvPicPr/>
          <p:nvPr/>
        </p:nvPicPr>
        <p:blipFill>
          <a:blip r:embed="rId6"/>
          <a:stretch/>
        </p:blipFill>
        <p:spPr>
          <a:xfrm>
            <a:off x="5517720" y="2958840"/>
            <a:ext cx="384120" cy="384120"/>
          </a:xfrm>
          <a:prstGeom prst="rect">
            <a:avLst/>
          </a:prstGeom>
          <a:ln w="0">
            <a:noFill/>
          </a:ln>
        </p:spPr>
      </p:pic>
      <p:pic>
        <p:nvPicPr>
          <p:cNvPr id="238" name="Picture 166" descr="preprocess_active.png"/>
          <p:cNvPicPr/>
          <p:nvPr/>
        </p:nvPicPr>
        <p:blipFill>
          <a:blip r:embed="rId6"/>
          <a:stretch/>
        </p:blipFill>
        <p:spPr>
          <a:xfrm>
            <a:off x="5517720" y="4421880"/>
            <a:ext cx="384120" cy="384120"/>
          </a:xfrm>
          <a:prstGeom prst="rect">
            <a:avLst/>
          </a:prstGeom>
          <a:ln w="0">
            <a:noFill/>
          </a:ln>
        </p:spPr>
      </p:pic>
      <p:pic>
        <p:nvPicPr>
          <p:cNvPr id="239" name="Picture 230" descr="sentai_logo_transparent.png"/>
          <p:cNvPicPr/>
          <p:nvPr/>
        </p:nvPicPr>
        <p:blipFill>
          <a:blip r:embed="rId7"/>
          <a:stretch/>
        </p:blipFill>
        <p:spPr>
          <a:xfrm>
            <a:off x="11481480" y="164520"/>
            <a:ext cx="396000" cy="474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666</TotalTime>
  <Words>246</Words>
  <Application>Microsoft Macintosh PowerPoint</Application>
  <PresentationFormat>Custom</PresentationFormat>
  <Paragraphs>100</Paragraphs>
  <Slides>12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  <vt:variant>
        <vt:lpstr>Custom Shows</vt:lpstr>
      </vt:variant>
      <vt:variant>
        <vt:i4>1</vt:i4>
      </vt:variant>
    </vt:vector>
  </HeadingPairs>
  <TitlesOfParts>
    <vt:vector size="22" baseType="lpstr">
      <vt:lpstr>Aptos</vt:lpstr>
      <vt:lpstr>Aptos Display</vt:lpstr>
      <vt:lpstr>Arial</vt:lpstr>
      <vt:lpstr>Symbol</vt:lpstr>
      <vt:lpstr>Times New Roman</vt:lpstr>
      <vt:lpstr>Wingdings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Custom Slide Show</vt:lpstr>
    </vt:vector>
  </TitlesOfParts>
  <Company>OpenAI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Modular Pipelines for Intrusion Detection</dc:title>
  <dc:subject>Modular IDS pipeline talk</dc:subject>
  <dc:creator>OpenAI</dc:creator>
  <dc:description/>
  <cp:lastModifiedBy>Microsoft Office User</cp:lastModifiedBy>
  <cp:revision>31</cp:revision>
  <dcterms:created xsi:type="dcterms:W3CDTF">2026-05-10T21:07:04Z</dcterms:created>
  <dcterms:modified xsi:type="dcterms:W3CDTF">2026-05-26T17:14:29Z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11</vt:i4>
  </property>
  <property fmtid="{D5CDD505-2E9C-101B-9397-08002B2CF9AE}" pid="3" name="PresentationFormat">
    <vt:lpwstr>On-screen Show (16:9)</vt:lpwstr>
  </property>
  <property fmtid="{D5CDD505-2E9C-101B-9397-08002B2CF9AE}" pid="4" name="Slides">
    <vt:i4>11</vt:i4>
  </property>
</Properties>
</file>