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c4d1c9301_3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Hi everyone, my name is Roman Janota and I'm excited to share with you what I at CESNET have been working on.</a:t>
            </a:r>
            <a:endParaRPr/>
          </a:p>
        </p:txBody>
      </p:sp>
      <p:sp>
        <p:nvSpPr>
          <p:cNvPr id="161" name="Google Shape;161;g3dc4d1c9301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e2da9f3269_1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On the other hand Shared Memory would be like just sending a link to the Doc to everyone and now everyone has access to it with one single click, no downloading, no extra work needed.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27" name="Google Shape;327;g3e2da9f3269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e2da9f3269_1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So in our case, the first program does the hard work and writes this document.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Once it's finished, it creates a link to it and stores it in the Shared Memory.</a:t>
            </a:r>
            <a:endParaRPr/>
          </a:p>
        </p:txBody>
      </p:sp>
      <p:sp>
        <p:nvSpPr>
          <p:cNvPr id="334" name="Google Shape;334;g3e2da9f3269_1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e2da9f3269_1_1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Now, when a different program starts up,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it first checks the Shared Memory to see if there is a link to the Doc already created by someone else.</a:t>
            </a:r>
            <a:endParaRPr/>
          </a:p>
        </p:txBody>
      </p:sp>
      <p:sp>
        <p:nvSpPr>
          <p:cNvPr id="378" name="Google Shape;378;g3e2da9f3269_1_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e2da9f3269_1_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If there is, it can just grab it without any issues.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If there isn't, that means that this program is actually the first one and it needs to create the Document itself.</a:t>
            </a:r>
            <a:endParaRPr/>
          </a:p>
        </p:txBody>
      </p:sp>
      <p:sp>
        <p:nvSpPr>
          <p:cNvPr id="418" name="Google Shape;418;g3e2da9f3269_1_2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e2da9f3269_1_6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There were some technical issues we needed to overcome though.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Namely what if any program decides it needs to make certain changes to the Doc?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In our case, it could mean adding a new node to the network.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Well, it can do so without any problems, but it needs to let every other program know that there has been a change.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59" name="Google Shape;459;g3e2da9f3269_1_6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e2da9f3269_1_3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How we do this is that we simply generate a new link to the new, changed document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and replace the existing one in the Shared Memory.</a:t>
            </a:r>
            <a:endParaRPr/>
          </a:p>
        </p:txBody>
      </p:sp>
      <p:sp>
        <p:nvSpPr>
          <p:cNvPr id="530" name="Google Shape;530;g3e2da9f3269_1_3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e2da9f3269_1_4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So whenever any program wishes to access the Doc, it needs to check the Shared Memory every time, to see if there is a newer, different link.</a:t>
            </a:r>
            <a:endParaRPr/>
          </a:p>
        </p:txBody>
      </p:sp>
      <p:sp>
        <p:nvSpPr>
          <p:cNvPr id="575" name="Google Shape;575;g3e2da9f3269_1_4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e2da9f3269_1_4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If it then sees that there is a newer one, the program just grabs the new link and can instantly go to answer the user queries.</a:t>
            </a:r>
            <a:endParaRPr/>
          </a:p>
        </p:txBody>
      </p:sp>
      <p:sp>
        <p:nvSpPr>
          <p:cNvPr id="616" name="Google Shape;616;g3e2da9f3269_1_4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e126ad1e6a_0_4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Ultimately, this represents a completely different approach to starting up your programs,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and I mean pretty much any programs with similar properties or bottlenecks.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8" name="Google Shape;658;g3e126ad1e6a_0_4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e76dc6a8cf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Looking at the benchmark results, our boot-up times completely shatter the classical approach.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The red bars show the boot-up times of the old method, while the blue bars show the newer approach.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4" name="Google Shape;664;g3e76dc6a8cf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dc4d1c9301_3_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Imagine managing a massive network. </a:t>
            </a:r>
            <a:endParaRPr/>
          </a:p>
        </p:txBody>
      </p:sp>
      <p:sp>
        <p:nvSpPr>
          <p:cNvPr id="168" name="Google Shape;168;g3dc4d1c9301_3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e76dc6a8cf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blue bars aren't missing from the graph, the difference is just that massive.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1" name="Google Shape;671;g3e76dc6a8cf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e76dc6a8cf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Furthermore</a:t>
            </a:r>
            <a:r>
              <a:rPr lang="en-GB">
                <a:solidFill>
                  <a:schemeClr val="dk1"/>
                </a:solidFill>
              </a:rPr>
              <a:t>, in a larger dataset, we achieved a huge speedup ratio of around 400 times.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This isn't just a minor optimization; it's a fundamental shift in how we handle massive data structures at scale.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9" name="Google Shape;679;g3e76dc6a8cf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dc4d1c9301_3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for listening and feel free to contact me.</a:t>
            </a:r>
            <a:endParaRPr/>
          </a:p>
        </p:txBody>
      </p:sp>
      <p:sp>
        <p:nvSpPr>
          <p:cNvPr id="689" name="Google Shape;689;g3dc4d1c9301_3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e2da9f3269_1_5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So you start up your favorite network monitoring program, and then... you wait.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You practically have time to make coffee while it loads.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Before this tool can actually do anything, it first has to map out the network by parsing configuration files.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Reading tens or hundreds of these files is incredibly slow.</a:t>
            </a:r>
            <a:endParaRPr/>
          </a:p>
        </p:txBody>
      </p:sp>
      <p:sp>
        <p:nvSpPr>
          <p:cNvPr id="174" name="Google Shape;174;g3e2da9f3269_1_5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dc4d1c9301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Eventually, it translates all that file data into a usable internal representation, a data structure, that you can actually work with.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" name="Google Shape;187;g3dc4d1c9301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dc4d1c9301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But what if you need to run multiple user queries at the same time?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whole process starts over, and you're stuck waiting again.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As the networks grow bigger and bigger, this problem gets more and more noticeable.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So we asked ourselves: If all these programs are looking at the exact same network, why not just parse those files once and share the result? So, that's precisely what we did.</a:t>
            </a:r>
            <a:endParaRPr/>
          </a:p>
        </p:txBody>
      </p:sp>
      <p:sp>
        <p:nvSpPr>
          <p:cNvPr id="202" name="Google Shape;202;g3dc4d1c9301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dc4d1c9301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Well, normally, once a program parses the Data Structure, it stores it privately somewhere in its memory. No other program can access it here.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So we somehow needed to make it public.</a:t>
            </a:r>
            <a:endParaRPr/>
          </a:p>
        </p:txBody>
      </p:sp>
      <p:sp>
        <p:nvSpPr>
          <p:cNvPr id="222" name="Google Shape;222;g3dc4d1c9301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e0b2494965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 put it simply, our solution moves this map from the program's private memory into a Shared Memory region, where everyone has access to it.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 explain what Shared Memory actually is, let's think of the following analogy.</a:t>
            </a:r>
            <a:endParaRPr/>
          </a:p>
        </p:txBody>
      </p:sp>
      <p:sp>
        <p:nvSpPr>
          <p:cNvPr id="264" name="Google Shape;264;g3e0b2494965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e2da9f3269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Imagine you have an important Google Doc with some very important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imagine you wish to share this Doc with your colleague over e-mail.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Well, you can just simply attach the Doc to the e-mail and send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colleague then just downloads the Document and opens it in like Microsoft Word.</a:t>
            </a:r>
            <a:endParaRPr b="1"/>
          </a:p>
        </p:txBody>
      </p:sp>
      <p:sp>
        <p:nvSpPr>
          <p:cNvPr id="308" name="Google Shape;308;g3e2da9f3269_1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e2da9f3269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But what if you need to send the Doc to multiple people?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Not using Shared Memory would be like having to attach this Doc to every single email, everyone would have to download it and open it, which is very ineffective.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6" name="Google Shape;316;g3e2da9f3269_1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>
            <a:alpha val="0"/>
          </a:schemeClr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olorful pattern with different designs&#10;&#10;Description automatically generated with medium confidence" id="52" name="Google Shape;5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93012" y="672802"/>
            <a:ext cx="5450987" cy="350730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60601" y="2664196"/>
            <a:ext cx="3272155" cy="237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7C3F"/>
              </a:buClr>
              <a:buSzPts val="1600"/>
              <a:buNone/>
              <a:defRPr b="1" sz="16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60602" y="1696763"/>
            <a:ext cx="4336866" cy="3814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1C305D"/>
              </a:buClr>
              <a:buSzPts val="1800"/>
              <a:buNone/>
              <a:defRPr b="0" sz="18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466907" y="591750"/>
            <a:ext cx="4330561" cy="1006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1C305D"/>
              </a:buClr>
              <a:buSzPts val="3600"/>
              <a:buNone/>
              <a:defRPr b="1" sz="36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460601" y="2967104"/>
            <a:ext cx="3272155" cy="22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1C305D"/>
              </a:buClr>
              <a:buSzPts val="1400"/>
              <a:buNone/>
              <a:defRPr b="1" sz="14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460601" y="3180171"/>
            <a:ext cx="3272155" cy="237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1C305D"/>
              </a:buClr>
              <a:buSzPts val="1400"/>
              <a:buNone/>
              <a:defRPr sz="14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>
            <a:off x="0" y="4176990"/>
            <a:ext cx="9143999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background with white text&#10;&#10;Description automatically generated" id="59" name="Google Shape;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053" y="4556393"/>
            <a:ext cx="969200" cy="206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" id="60" name="Google Shape;60;p13"/>
          <p:cNvPicPr preferRelativeResize="0"/>
          <p:nvPr/>
        </p:nvPicPr>
        <p:blipFill rotWithShape="1">
          <a:blip r:embed="rId4">
            <a:alphaModFix/>
          </a:blip>
          <a:srcRect b="47445" l="0" r="0" t="0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50201" y="964417"/>
            <a:ext cx="8439238" cy="3357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2C4F"/>
              </a:buClr>
              <a:buSzPts val="1800"/>
              <a:buChar char="●"/>
              <a:defRPr sz="1800">
                <a:solidFill>
                  <a:srgbClr val="1C2C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2C4F"/>
              </a:buClr>
              <a:buSzPts val="1600"/>
              <a:buChar char="○"/>
              <a:defRPr sz="1600">
                <a:solidFill>
                  <a:srgbClr val="1C2C4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2C4F"/>
              </a:buClr>
              <a:buSzPts val="1400"/>
              <a:buChar char="■"/>
              <a:defRPr sz="1400">
                <a:solidFill>
                  <a:srgbClr val="1C2C4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2C4F"/>
              </a:buClr>
              <a:buSzPts val="1200"/>
              <a:buChar char="●"/>
              <a:defRPr>
                <a:solidFill>
                  <a:srgbClr val="1C2C4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2C4F"/>
              </a:buClr>
              <a:buSzPts val="1200"/>
              <a:buChar char="○"/>
              <a:defRPr>
                <a:solidFill>
                  <a:srgbClr val="1C2C4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732039" y="4730188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6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4468536"/>
            <a:ext cx="9144000" cy="6958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0" y="4752968"/>
            <a:ext cx="9144000" cy="415027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50201" y="964417"/>
            <a:ext cx="8439238" cy="360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305D"/>
              </a:buClr>
              <a:buSzPts val="1800"/>
              <a:buChar char="●"/>
              <a:defRPr sz="18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600"/>
              <a:buChar char="○"/>
              <a:defRPr sz="16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400"/>
              <a:buChar char="■"/>
              <a:defRPr sz="14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200"/>
              <a:buChar char="●"/>
              <a:defRPr sz="12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200"/>
              <a:buChar char="○"/>
              <a:defRPr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  <a:defRPr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black and white logo&#10;&#10;Description automatically generated" id="72" name="Google Shape;72;p15"/>
          <p:cNvPicPr preferRelativeResize="0"/>
          <p:nvPr/>
        </p:nvPicPr>
        <p:blipFill rotWithShape="1">
          <a:blip r:embed="rId2">
            <a:alphaModFix/>
          </a:blip>
          <a:srcRect b="47445" l="0" r="0" t="0"/>
          <a:stretch/>
        </p:blipFill>
        <p:spPr>
          <a:xfrm>
            <a:off x="350201" y="4824412"/>
            <a:ext cx="819086" cy="25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0"/>
            <a:ext cx="9143999" cy="5149763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olorful pattern with different designs&#10;&#10;Description automatically generated with medium confidence" id="75" name="Google Shape;7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93012" y="672802"/>
            <a:ext cx="5450987" cy="350730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-2" y="4176990"/>
            <a:ext cx="9144001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background with white text&#10;&#10;Description automatically generated"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053" y="4556393"/>
            <a:ext cx="969200" cy="206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" id="78" name="Google Shape;78;p16"/>
          <p:cNvPicPr preferRelativeResize="0"/>
          <p:nvPr/>
        </p:nvPicPr>
        <p:blipFill rotWithShape="1">
          <a:blip r:embed="rId4">
            <a:alphaModFix/>
          </a:blip>
          <a:srcRect b="47445" l="0" r="0" t="0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8" name="Google Shape;98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3" name="Google Shape;113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4" name="Google Shape;114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" name="Google Shape;121;p2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>
            <a:alpha val="0"/>
          </a:schemeClr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olorful pattern with different designs&#10;&#10;Description automatically generated with medium confidence" id="127" name="Google Shape;12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93012" y="672802"/>
            <a:ext cx="5450990" cy="350730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9"/>
          <p:cNvSpPr txBox="1"/>
          <p:nvPr>
            <p:ph idx="1" type="body"/>
          </p:nvPr>
        </p:nvSpPr>
        <p:spPr>
          <a:xfrm>
            <a:off x="460601" y="2664196"/>
            <a:ext cx="32721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7C3F"/>
              </a:buClr>
              <a:buSzPts val="1600"/>
              <a:buNone/>
              <a:defRPr b="1" sz="16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2" type="body"/>
          </p:nvPr>
        </p:nvSpPr>
        <p:spPr>
          <a:xfrm>
            <a:off x="460602" y="1696763"/>
            <a:ext cx="4336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1C305D"/>
              </a:buClr>
              <a:buSzPts val="1800"/>
              <a:buNone/>
              <a:defRPr b="0" sz="18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3" type="body"/>
          </p:nvPr>
        </p:nvSpPr>
        <p:spPr>
          <a:xfrm>
            <a:off x="466907" y="591750"/>
            <a:ext cx="43305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1C305D"/>
              </a:buClr>
              <a:buSzPts val="3600"/>
              <a:buNone/>
              <a:defRPr b="1" sz="36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4" type="body"/>
          </p:nvPr>
        </p:nvSpPr>
        <p:spPr>
          <a:xfrm>
            <a:off x="460601" y="2967104"/>
            <a:ext cx="32721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1C305D"/>
              </a:buClr>
              <a:buSzPts val="1400"/>
              <a:buNone/>
              <a:defRPr b="1" sz="14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5" type="body"/>
          </p:nvPr>
        </p:nvSpPr>
        <p:spPr>
          <a:xfrm>
            <a:off x="460601" y="3180171"/>
            <a:ext cx="32721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1C305D"/>
              </a:buClr>
              <a:buSzPts val="1400"/>
              <a:buNone/>
              <a:defRPr sz="14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33" name="Google Shape;133;p29"/>
          <p:cNvSpPr/>
          <p:nvPr/>
        </p:nvSpPr>
        <p:spPr>
          <a:xfrm>
            <a:off x="0" y="4176990"/>
            <a:ext cx="9144000" cy="96660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background with white text&#10;&#10;Description automatically generated"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053" y="4556393"/>
            <a:ext cx="969199" cy="206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" id="135" name="Google Shape;135;p29"/>
          <p:cNvPicPr preferRelativeResize="0"/>
          <p:nvPr/>
        </p:nvPicPr>
        <p:blipFill rotWithShape="1">
          <a:blip r:embed="rId4">
            <a:alphaModFix/>
          </a:blip>
          <a:srcRect b="47445" l="0" r="0" t="0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300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idx="1" type="body"/>
          </p:nvPr>
        </p:nvSpPr>
        <p:spPr>
          <a:xfrm>
            <a:off x="350201" y="964417"/>
            <a:ext cx="84393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2C4F"/>
              </a:buClr>
              <a:buSzPts val="1800"/>
              <a:buChar char="●"/>
              <a:defRPr sz="1800">
                <a:solidFill>
                  <a:srgbClr val="1C2C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2C4F"/>
              </a:buClr>
              <a:buSzPts val="1600"/>
              <a:buChar char="○"/>
              <a:defRPr sz="1600">
                <a:solidFill>
                  <a:srgbClr val="1C2C4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2C4F"/>
              </a:buClr>
              <a:buSzPts val="1400"/>
              <a:buChar char="■"/>
              <a:defRPr sz="1400">
                <a:solidFill>
                  <a:srgbClr val="1C2C4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2C4F"/>
              </a:buClr>
              <a:buSzPts val="1200"/>
              <a:buChar char="●"/>
              <a:defRPr>
                <a:solidFill>
                  <a:srgbClr val="1C2C4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2C4F"/>
              </a:buClr>
              <a:buSzPts val="1200"/>
              <a:buChar char="○"/>
              <a:defRPr>
                <a:solidFill>
                  <a:srgbClr val="1C2C4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2" type="sldNum"/>
          </p:nvPr>
        </p:nvSpPr>
        <p:spPr>
          <a:xfrm>
            <a:off x="6732039" y="4730188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30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60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/>
          <p:nvPr/>
        </p:nvSpPr>
        <p:spPr>
          <a:xfrm>
            <a:off x="0" y="4468536"/>
            <a:ext cx="9144000" cy="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1"/>
          <p:cNvSpPr/>
          <p:nvPr/>
        </p:nvSpPr>
        <p:spPr>
          <a:xfrm>
            <a:off x="0" y="4752968"/>
            <a:ext cx="9144000" cy="41490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1"/>
          <p:cNvSpPr txBox="1"/>
          <p:nvPr>
            <p:ph idx="1" type="body"/>
          </p:nvPr>
        </p:nvSpPr>
        <p:spPr>
          <a:xfrm>
            <a:off x="350201" y="964417"/>
            <a:ext cx="84393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305D"/>
              </a:buClr>
              <a:buSzPts val="1800"/>
              <a:buChar char="●"/>
              <a:defRPr sz="18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600"/>
              <a:buChar char="○"/>
              <a:defRPr sz="16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400"/>
              <a:buChar char="■"/>
              <a:defRPr sz="14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200"/>
              <a:buChar char="●"/>
              <a:defRPr sz="12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200"/>
              <a:buChar char="○"/>
              <a:defRPr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45" name="Google Shape;145;p31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  <a:defRPr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black and white logo&#10;&#10;Description automatically generated" id="147" name="Google Shape;147;p31"/>
          <p:cNvPicPr preferRelativeResize="0"/>
          <p:nvPr/>
        </p:nvPicPr>
        <p:blipFill rotWithShape="1">
          <a:blip r:embed="rId2">
            <a:alphaModFix/>
          </a:blip>
          <a:srcRect b="47445" l="0" r="0" t="0"/>
          <a:stretch/>
        </p:blipFill>
        <p:spPr>
          <a:xfrm>
            <a:off x="350201" y="4824412"/>
            <a:ext cx="819085" cy="25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/>
          <p:nvPr/>
        </p:nvSpPr>
        <p:spPr>
          <a:xfrm>
            <a:off x="0" y="0"/>
            <a:ext cx="9144000" cy="5149800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olorful pattern with different designs&#10;&#10;Description automatically generated with medium confidence" id="150" name="Google Shape;15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93012" y="672802"/>
            <a:ext cx="5450990" cy="350730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2"/>
          <p:cNvSpPr/>
          <p:nvPr/>
        </p:nvSpPr>
        <p:spPr>
          <a:xfrm>
            <a:off x="-2" y="4176990"/>
            <a:ext cx="9144000" cy="96660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background with white text&#10;&#10;Description automatically generated" id="152" name="Google Shape;15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053" y="4556393"/>
            <a:ext cx="969199" cy="206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" id="153" name="Google Shape;153;p32"/>
          <p:cNvPicPr preferRelativeResize="0"/>
          <p:nvPr/>
        </p:nvPicPr>
        <p:blipFill rotWithShape="1">
          <a:blip r:embed="rId4">
            <a:alphaModFix/>
          </a:blip>
          <a:srcRect b="47445" l="0" r="0" t="0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 (g3dc4d1c9301_13_0)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/>
          <p:nvPr>
            <p:ph idx="1" type="body"/>
          </p:nvPr>
        </p:nvSpPr>
        <p:spPr>
          <a:xfrm>
            <a:off x="350201" y="964417"/>
            <a:ext cx="84393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305D"/>
              </a:buClr>
              <a:buSzPts val="1800"/>
              <a:buChar char="●"/>
              <a:defRPr sz="18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600"/>
              <a:buChar char="○"/>
              <a:defRPr sz="16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400"/>
              <a:buChar char="■"/>
              <a:defRPr sz="14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200"/>
              <a:buChar char="●"/>
              <a:defRPr sz="12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305D"/>
              </a:buClr>
              <a:buSzPts val="1200"/>
              <a:buChar char="○"/>
              <a:defRPr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57" name="Google Shape;157;p33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  <a:defRPr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8" name="Google Shape;158;p33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Relationship Id="rId8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/>
          <p:nvPr>
            <p:ph idx="1" type="body"/>
          </p:nvPr>
        </p:nvSpPr>
        <p:spPr>
          <a:xfrm>
            <a:off x="466901" y="2334371"/>
            <a:ext cx="32721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37C3F"/>
              </a:buClr>
              <a:buSzPts val="1600"/>
              <a:buNone/>
            </a:pPr>
            <a:r>
              <a:rPr lang="en-GB" sz="2000"/>
              <a:t>Roman Janota</a:t>
            </a:r>
            <a:endParaRPr sz="2000"/>
          </a:p>
        </p:txBody>
      </p:sp>
      <p:sp>
        <p:nvSpPr>
          <p:cNvPr id="164" name="Google Shape;164;p34"/>
          <p:cNvSpPr txBox="1"/>
          <p:nvPr>
            <p:ph idx="3" type="body"/>
          </p:nvPr>
        </p:nvSpPr>
        <p:spPr>
          <a:xfrm>
            <a:off x="466907" y="591750"/>
            <a:ext cx="4330561" cy="1006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77"/>
              </a:lnSpc>
              <a:spcBef>
                <a:spcPts val="0"/>
              </a:spcBef>
              <a:spcAft>
                <a:spcPts val="1200"/>
              </a:spcAft>
              <a:buClr>
                <a:srgbClr val="1C305D"/>
              </a:buClr>
              <a:buSzPts val="3600"/>
              <a:buNone/>
            </a:pPr>
            <a:r>
              <a:rPr lang="en-GB" sz="3400"/>
              <a:t>Instant Data Structures via Shared Memory</a:t>
            </a:r>
            <a:endParaRPr sz="3400"/>
          </a:p>
        </p:txBody>
      </p:sp>
      <p:pic>
        <p:nvPicPr>
          <p:cNvPr id="165" name="Google Shape;1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03" y="2700925"/>
            <a:ext cx="2504142" cy="136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 txBox="1"/>
          <p:nvPr>
            <p:ph idx="1" type="body"/>
          </p:nvPr>
        </p:nvSpPr>
        <p:spPr>
          <a:xfrm>
            <a:off x="352351" y="771142"/>
            <a:ext cx="84393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             				</a:t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					</a:t>
            </a:r>
            <a:endParaRPr sz="17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457200" lvl="0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Just Send Everyone a Link instead.</a:t>
            </a:r>
            <a:endParaRPr sz="2400"/>
          </a:p>
          <a:p>
            <a:pPr indent="457200" lvl="0" marL="1828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/>
              <a:t>         Only </a:t>
            </a:r>
            <a:r>
              <a:rPr lang="en-GB" sz="2400" u="sng"/>
              <a:t>One Click</a:t>
            </a:r>
            <a:r>
              <a:rPr lang="en-GB" sz="2400"/>
              <a:t> Needed.</a:t>
            </a:r>
            <a:endParaRPr sz="2400"/>
          </a:p>
        </p:txBody>
      </p:sp>
      <p:pic>
        <p:nvPicPr>
          <p:cNvPr id="330" name="Google Shape;3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313" y="827250"/>
            <a:ext cx="6411366" cy="201169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3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4"/>
          <p:cNvSpPr txBox="1"/>
          <p:nvPr>
            <p:ph idx="1" type="body"/>
          </p:nvPr>
        </p:nvSpPr>
        <p:spPr>
          <a:xfrm>
            <a:off x="352351" y="771142"/>
            <a:ext cx="84393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             				</a:t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							</a:t>
            </a:r>
            <a:endParaRPr sz="17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45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400"/>
              <a:t>The first program creates the document.</a:t>
            </a:r>
            <a:endParaRPr sz="84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400"/>
              <a:t>Then it creates a link to it and stores it in Shared Memory.</a:t>
            </a:r>
            <a:endParaRPr sz="8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457200" lvl="0" marL="1828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37" name="Google Shape;337;p44"/>
          <p:cNvSpPr/>
          <p:nvPr/>
        </p:nvSpPr>
        <p:spPr>
          <a:xfrm>
            <a:off x="0" y="4752968"/>
            <a:ext cx="9144000" cy="41490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logo&#10;&#10;Description automatically generated" id="338" name="Google Shape;338;p44"/>
          <p:cNvPicPr preferRelativeResize="0"/>
          <p:nvPr/>
        </p:nvPicPr>
        <p:blipFill rotWithShape="1">
          <a:blip r:embed="rId4">
            <a:alphaModFix/>
          </a:blip>
          <a:srcRect b="47446" l="0" r="0" t="0"/>
          <a:stretch/>
        </p:blipFill>
        <p:spPr>
          <a:xfrm>
            <a:off x="350201" y="4824412"/>
            <a:ext cx="819085" cy="259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44"/>
          <p:cNvGrpSpPr/>
          <p:nvPr/>
        </p:nvGrpSpPr>
        <p:grpSpPr>
          <a:xfrm>
            <a:off x="382663" y="967550"/>
            <a:ext cx="2867113" cy="3243188"/>
            <a:chOff x="3138488" y="1047750"/>
            <a:chExt cx="2867113" cy="3243188"/>
          </a:xfrm>
        </p:grpSpPr>
        <p:sp>
          <p:nvSpPr>
            <p:cNvPr id="340" name="Google Shape;340;p44"/>
            <p:cNvSpPr/>
            <p:nvPr/>
          </p:nvSpPr>
          <p:spPr>
            <a:xfrm>
              <a:off x="3143250" y="1047750"/>
              <a:ext cx="2857500" cy="3238500"/>
            </a:xfrm>
            <a:prstGeom prst="roundRect">
              <a:avLst>
                <a:gd fmla="val 6666" name="adj"/>
              </a:avLst>
            </a:prstGeom>
            <a:solidFill>
              <a:srgbClr val="F8FAFC"/>
            </a:solidFill>
            <a:ln cap="flat" cmpd="sng" w="19050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3143250" y="1047750"/>
              <a:ext cx="2857500" cy="381000"/>
            </a:xfrm>
            <a:prstGeom prst="roundRect">
              <a:avLst>
                <a:gd fmla="val 50000" name="adj"/>
              </a:avLst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3143250" y="1238250"/>
              <a:ext cx="2857500" cy="190500"/>
            </a:xfrm>
            <a:prstGeom prst="rect">
              <a:avLst/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4"/>
            <p:cNvSpPr txBox="1"/>
            <p:nvPr/>
          </p:nvSpPr>
          <p:spPr>
            <a:xfrm>
              <a:off x="3143250" y="104775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 1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4"/>
            <p:cNvSpPr txBox="1"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400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Stack</a:t>
              </a:r>
              <a:endParaRPr b="0" sz="1400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3143250" y="1905000"/>
              <a:ext cx="2857500" cy="571500"/>
            </a:xfrm>
            <a:prstGeom prst="rect">
              <a:avLst/>
            </a:prstGeom>
            <a:solidFill>
              <a:srgbClr val="F1F5F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4"/>
            <p:cNvSpPr txBox="1"/>
            <p:nvPr/>
          </p:nvSpPr>
          <p:spPr>
            <a:xfrm>
              <a:off x="3143250" y="1980463"/>
              <a:ext cx="2857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400">
                  <a:solidFill>
                    <a:srgbClr val="64748B"/>
                  </a:solidFill>
                  <a:latin typeface="Arial"/>
                  <a:ea typeface="Arial"/>
                  <a:cs typeface="Arial"/>
                  <a:sym typeface="Arial"/>
                </a:rPr>
                <a:t>Empty Space</a:t>
              </a:r>
              <a:endParaRPr b="0" sz="14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3143250" y="2341675"/>
              <a:ext cx="2857500" cy="801600"/>
            </a:xfrm>
            <a:prstGeom prst="rect">
              <a:avLst/>
            </a:prstGeom>
            <a:solidFill>
              <a:srgbClr val="FFE59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4"/>
            <p:cNvSpPr txBox="1"/>
            <p:nvPr/>
          </p:nvSpPr>
          <p:spPr>
            <a:xfrm>
              <a:off x="3143250" y="2774300"/>
              <a:ext cx="28575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400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Heap</a:t>
              </a:r>
              <a:endParaRPr b="0" sz="1400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3148100" y="2524125"/>
              <a:ext cx="2857500" cy="2859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4"/>
            <p:cNvSpPr txBox="1"/>
            <p:nvPr/>
          </p:nvSpPr>
          <p:spPr>
            <a:xfrm>
              <a:off x="3148100" y="2524125"/>
              <a:ext cx="28050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1C305D"/>
                  </a:solidFill>
                </a:rPr>
                <a:t>Network Map</a:t>
              </a:r>
              <a:endParaRPr b="1">
                <a:solidFill>
                  <a:srgbClr val="1C305D"/>
                </a:solidFill>
              </a:endParaRPr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4"/>
            <p:cNvSpPr txBox="1"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400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Program Code</a:t>
              </a:r>
              <a:endParaRPr b="0" sz="1400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4" name="Google Shape;354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38488" y="3805238"/>
              <a:ext cx="2867100" cy="485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5" name="Google Shape;355;p44"/>
            <p:cNvGrpSpPr/>
            <p:nvPr/>
          </p:nvGrpSpPr>
          <p:grpSpPr>
            <a:xfrm>
              <a:off x="3190875" y="3857625"/>
              <a:ext cx="2762250" cy="381000"/>
              <a:chOff x="3190875" y="3857625"/>
              <a:chExt cx="2762250" cy="381000"/>
            </a:xfrm>
          </p:grpSpPr>
          <p:cxnSp>
            <p:nvCxnSpPr>
              <p:cNvPr id="356" name="Google Shape;356;p44"/>
              <p:cNvCxnSpPr/>
              <p:nvPr/>
            </p:nvCxnSpPr>
            <p:spPr>
              <a:xfrm flipH="1" rot="10800000">
                <a:off x="3190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7" name="Google Shape;357;p44"/>
              <p:cNvCxnSpPr/>
              <p:nvPr/>
            </p:nvCxnSpPr>
            <p:spPr>
              <a:xfrm flipH="1" rot="10800000">
                <a:off x="3476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8" name="Google Shape;358;p44"/>
              <p:cNvCxnSpPr/>
              <p:nvPr/>
            </p:nvCxnSpPr>
            <p:spPr>
              <a:xfrm flipH="1" rot="10800000">
                <a:off x="3762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9" name="Google Shape;359;p44"/>
              <p:cNvCxnSpPr/>
              <p:nvPr/>
            </p:nvCxnSpPr>
            <p:spPr>
              <a:xfrm flipH="1" rot="10800000">
                <a:off x="4048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0" name="Google Shape;360;p44"/>
              <p:cNvCxnSpPr/>
              <p:nvPr/>
            </p:nvCxnSpPr>
            <p:spPr>
              <a:xfrm flipH="1" rot="10800000">
                <a:off x="4333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1" name="Google Shape;361;p44"/>
              <p:cNvCxnSpPr/>
              <p:nvPr/>
            </p:nvCxnSpPr>
            <p:spPr>
              <a:xfrm flipH="1" rot="10800000">
                <a:off x="4619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2" name="Google Shape;362;p44"/>
              <p:cNvCxnSpPr/>
              <p:nvPr/>
            </p:nvCxnSpPr>
            <p:spPr>
              <a:xfrm flipH="1" rot="10800000">
                <a:off x="4905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3" name="Google Shape;363;p44"/>
              <p:cNvCxnSpPr/>
              <p:nvPr/>
            </p:nvCxnSpPr>
            <p:spPr>
              <a:xfrm flipH="1" rot="10800000">
                <a:off x="5191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4" name="Google Shape;364;p44"/>
              <p:cNvCxnSpPr/>
              <p:nvPr/>
            </p:nvCxnSpPr>
            <p:spPr>
              <a:xfrm flipH="1" rot="10800000">
                <a:off x="5476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5" name="Google Shape;365;p44"/>
              <p:cNvCxnSpPr/>
              <p:nvPr/>
            </p:nvCxnSpPr>
            <p:spPr>
              <a:xfrm flipH="1" rot="10800000">
                <a:off x="5762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66" name="Google Shape;366;p44"/>
          <p:cNvSpPr/>
          <p:nvPr/>
        </p:nvSpPr>
        <p:spPr>
          <a:xfrm>
            <a:off x="387425" y="3066225"/>
            <a:ext cx="2857500" cy="274500"/>
          </a:xfrm>
          <a:prstGeom prst="rect">
            <a:avLst/>
          </a:prstGeom>
          <a:solidFill>
            <a:srgbClr val="F1F5F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4"/>
          <p:cNvSpPr txBox="1"/>
          <p:nvPr/>
        </p:nvSpPr>
        <p:spPr>
          <a:xfrm>
            <a:off x="387425" y="3060513"/>
            <a:ext cx="28575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4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Empty Space</a:t>
            </a:r>
            <a:endParaRPr b="0" sz="1400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4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lang="en-GB"/>
              <a:t>Using Shared Memory</a:t>
            </a:r>
            <a:endParaRPr/>
          </a:p>
        </p:txBody>
      </p:sp>
      <p:pic>
        <p:nvPicPr>
          <p:cNvPr id="369" name="Google Shape;36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050" y="1843025"/>
            <a:ext cx="2268375" cy="230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44"/>
          <p:cNvCxnSpPr>
            <a:stCxn id="369" idx="3"/>
          </p:cNvCxnSpPr>
          <p:nvPr/>
        </p:nvCxnSpPr>
        <p:spPr>
          <a:xfrm flipH="1" rot="10800000">
            <a:off x="2996425" y="2167825"/>
            <a:ext cx="960900" cy="828300"/>
          </a:xfrm>
          <a:prstGeom prst="bentConnector3">
            <a:avLst>
              <a:gd fmla="val 100533" name="adj1"/>
            </a:avLst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1" name="Google Shape;371;p44"/>
          <p:cNvSpPr/>
          <p:nvPr/>
        </p:nvSpPr>
        <p:spPr>
          <a:xfrm>
            <a:off x="4716881" y="967550"/>
            <a:ext cx="2937000" cy="2418300"/>
          </a:xfrm>
          <a:prstGeom prst="rect">
            <a:avLst/>
          </a:prstGeom>
          <a:solidFill>
            <a:srgbClr val="D0E0E3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4"/>
          <p:cNvSpPr txBox="1"/>
          <p:nvPr/>
        </p:nvSpPr>
        <p:spPr>
          <a:xfrm>
            <a:off x="4782875" y="633975"/>
            <a:ext cx="28050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1C305D"/>
                </a:solidFill>
              </a:rPr>
              <a:t>Shared Memory</a:t>
            </a:r>
            <a:endParaRPr b="1" sz="1600">
              <a:solidFill>
                <a:srgbClr val="1C305D"/>
              </a:solidFill>
            </a:endParaRPr>
          </a:p>
        </p:txBody>
      </p:sp>
      <p:sp>
        <p:nvSpPr>
          <p:cNvPr id="373" name="Google Shape;373;p44"/>
          <p:cNvSpPr/>
          <p:nvPr/>
        </p:nvSpPr>
        <p:spPr>
          <a:xfrm>
            <a:off x="4716875" y="1518500"/>
            <a:ext cx="2937000" cy="13086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C305D"/>
                </a:solidFill>
              </a:rPr>
              <a:t>https://docs.google.com/classified</a:t>
            </a:r>
            <a:endParaRPr sz="2000"/>
          </a:p>
        </p:txBody>
      </p:sp>
      <p:cxnSp>
        <p:nvCxnSpPr>
          <p:cNvPr id="374" name="Google Shape;374;p44"/>
          <p:cNvCxnSpPr>
            <a:endCxn id="373" idx="1"/>
          </p:cNvCxnSpPr>
          <p:nvPr/>
        </p:nvCxnSpPr>
        <p:spPr>
          <a:xfrm>
            <a:off x="3926675" y="2162600"/>
            <a:ext cx="790200" cy="102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5" name="Google Shape;375;p44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5"/>
          <p:cNvSpPr txBox="1"/>
          <p:nvPr>
            <p:ph idx="1" type="body"/>
          </p:nvPr>
        </p:nvSpPr>
        <p:spPr>
          <a:xfrm>
            <a:off x="352351" y="771142"/>
            <a:ext cx="84393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             				</a:t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					          </a:t>
            </a:r>
            <a:r>
              <a:rPr lang="en-GB" sz="2400"/>
              <a:t>Is There a Link?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457200" lvl="0" marL="1828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81" name="Google Shape;381;p45"/>
          <p:cNvSpPr/>
          <p:nvPr/>
        </p:nvSpPr>
        <p:spPr>
          <a:xfrm>
            <a:off x="6448175" y="2929677"/>
            <a:ext cx="2562000" cy="314100"/>
          </a:xfrm>
          <a:prstGeom prst="rect">
            <a:avLst/>
          </a:prstGeom>
          <a:solidFill>
            <a:srgbClr val="F1F5F9"/>
          </a:solidFill>
          <a:ln cap="flat" cmpd="sng" w="85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5"/>
          <p:cNvSpPr/>
          <p:nvPr/>
        </p:nvSpPr>
        <p:spPr>
          <a:xfrm>
            <a:off x="0" y="4752968"/>
            <a:ext cx="9144000" cy="41490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logo&#10;&#10;Description automatically generated" id="383" name="Google Shape;383;p45"/>
          <p:cNvPicPr preferRelativeResize="0"/>
          <p:nvPr/>
        </p:nvPicPr>
        <p:blipFill rotWithShape="1">
          <a:blip r:embed="rId4">
            <a:alphaModFix/>
          </a:blip>
          <a:srcRect b="47446" l="0" r="0" t="0"/>
          <a:stretch/>
        </p:blipFill>
        <p:spPr>
          <a:xfrm>
            <a:off x="350201" y="4824412"/>
            <a:ext cx="819085" cy="259611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5"/>
          <p:cNvSpPr/>
          <p:nvPr/>
        </p:nvSpPr>
        <p:spPr>
          <a:xfrm>
            <a:off x="1257877" y="1636315"/>
            <a:ext cx="2312100" cy="1903800"/>
          </a:xfrm>
          <a:prstGeom prst="rect">
            <a:avLst/>
          </a:prstGeom>
          <a:solidFill>
            <a:srgbClr val="D0E0E3"/>
          </a:solidFill>
          <a:ln cap="flat" cmpd="sng" w="225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975" lIns="71975" spcFirstLastPara="1" rIns="71975" wrap="square" tIns="71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2"/>
          </a:p>
        </p:txBody>
      </p:sp>
      <p:sp>
        <p:nvSpPr>
          <p:cNvPr id="385" name="Google Shape;385;p45"/>
          <p:cNvSpPr txBox="1"/>
          <p:nvPr/>
        </p:nvSpPr>
        <p:spPr>
          <a:xfrm>
            <a:off x="1309828" y="1373726"/>
            <a:ext cx="22083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2">
                <a:solidFill>
                  <a:srgbClr val="1C305D"/>
                </a:solidFill>
              </a:rPr>
              <a:t>Shared Memory</a:t>
            </a:r>
            <a:endParaRPr b="1" sz="1602">
              <a:solidFill>
                <a:srgbClr val="1C305D"/>
              </a:solidFill>
            </a:endParaRPr>
          </a:p>
        </p:txBody>
      </p:sp>
      <p:sp>
        <p:nvSpPr>
          <p:cNvPr id="386" name="Google Shape;386;p45"/>
          <p:cNvSpPr/>
          <p:nvPr/>
        </p:nvSpPr>
        <p:spPr>
          <a:xfrm>
            <a:off x="1257873" y="2070021"/>
            <a:ext cx="2312100" cy="1030200"/>
          </a:xfrm>
          <a:prstGeom prst="rect">
            <a:avLst/>
          </a:prstGeom>
          <a:solidFill>
            <a:srgbClr val="93C47D"/>
          </a:solidFill>
          <a:ln cap="flat" cmpd="sng" w="15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975" lIns="71975" spcFirstLastPara="1" rIns="71975" wrap="square" tIns="71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>
                <a:solidFill>
                  <a:srgbClr val="1C305D"/>
                </a:solidFill>
              </a:rPr>
              <a:t>https://docs.google.com/classified</a:t>
            </a:r>
            <a:endParaRPr sz="1102">
              <a:solidFill>
                <a:srgbClr val="1C305D"/>
              </a:solidFill>
            </a:endParaRPr>
          </a:p>
        </p:txBody>
      </p:sp>
      <p:grpSp>
        <p:nvGrpSpPr>
          <p:cNvPr id="387" name="Google Shape;387;p45"/>
          <p:cNvGrpSpPr/>
          <p:nvPr/>
        </p:nvGrpSpPr>
        <p:grpSpPr>
          <a:xfrm>
            <a:off x="6443853" y="1071846"/>
            <a:ext cx="2570642" cy="2907842"/>
            <a:chOff x="3138488" y="1047750"/>
            <a:chExt cx="2867100" cy="3243188"/>
          </a:xfrm>
        </p:grpSpPr>
        <p:sp>
          <p:nvSpPr>
            <p:cNvPr id="388" name="Google Shape;388;p45"/>
            <p:cNvSpPr/>
            <p:nvPr/>
          </p:nvSpPr>
          <p:spPr>
            <a:xfrm>
              <a:off x="3143250" y="1047750"/>
              <a:ext cx="2857500" cy="3238500"/>
            </a:xfrm>
            <a:prstGeom prst="roundRect">
              <a:avLst>
                <a:gd fmla="val 6666" name="adj"/>
              </a:avLst>
            </a:prstGeom>
            <a:solidFill>
              <a:srgbClr val="F8FAFC"/>
            </a:solidFill>
            <a:ln cap="flat" cmpd="sng" w="1707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5"/>
            <p:cNvSpPr/>
            <p:nvPr/>
          </p:nvSpPr>
          <p:spPr>
            <a:xfrm>
              <a:off x="3143250" y="1047750"/>
              <a:ext cx="2857500" cy="381000"/>
            </a:xfrm>
            <a:prstGeom prst="roundRect">
              <a:avLst>
                <a:gd fmla="val 50000" name="adj"/>
              </a:avLst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5"/>
            <p:cNvSpPr/>
            <p:nvPr/>
          </p:nvSpPr>
          <p:spPr>
            <a:xfrm>
              <a:off x="3143250" y="1238250"/>
              <a:ext cx="2857500" cy="190500"/>
            </a:xfrm>
            <a:prstGeom prst="rect">
              <a:avLst/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5"/>
            <p:cNvSpPr txBox="1"/>
            <p:nvPr/>
          </p:nvSpPr>
          <p:spPr>
            <a:xfrm>
              <a:off x="3143250" y="104775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86"/>
                <a:buFont typeface="Arial"/>
                <a:buNone/>
              </a:pPr>
              <a:r>
                <a:rPr b="1" lang="en-GB" sz="125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 2</a:t>
              </a:r>
              <a:endParaRPr b="1" sz="12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5"/>
            <p:cNvSpPr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solidFill>
              <a:srgbClr val="A4C2F4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5"/>
            <p:cNvSpPr txBox="1"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55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Stack</a:t>
              </a:r>
              <a:endParaRPr b="0" sz="1255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5"/>
            <p:cNvSpPr/>
            <p:nvPr/>
          </p:nvSpPr>
          <p:spPr>
            <a:xfrm>
              <a:off x="3143250" y="1905000"/>
              <a:ext cx="2857500" cy="571500"/>
            </a:xfrm>
            <a:prstGeom prst="rect">
              <a:avLst/>
            </a:prstGeom>
            <a:solidFill>
              <a:srgbClr val="F1F5F9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5"/>
            <p:cNvSpPr txBox="1"/>
            <p:nvPr/>
          </p:nvSpPr>
          <p:spPr>
            <a:xfrm>
              <a:off x="3143250" y="1980463"/>
              <a:ext cx="2857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255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5"/>
            <p:cNvSpPr/>
            <p:nvPr/>
          </p:nvSpPr>
          <p:spPr>
            <a:xfrm>
              <a:off x="3143250" y="2341675"/>
              <a:ext cx="2857500" cy="801600"/>
            </a:xfrm>
            <a:prstGeom prst="rect">
              <a:avLst/>
            </a:prstGeom>
            <a:solidFill>
              <a:srgbClr val="FFE599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5"/>
            <p:cNvSpPr txBox="1"/>
            <p:nvPr/>
          </p:nvSpPr>
          <p:spPr>
            <a:xfrm>
              <a:off x="3143250" y="2557969"/>
              <a:ext cx="28575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55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Heap</a:t>
              </a:r>
              <a:endParaRPr b="0" sz="1255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5"/>
            <p:cNvSpPr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solidFill>
              <a:srgbClr val="F4CCCC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5"/>
            <p:cNvSpPr txBox="1"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55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Program Code</a:t>
              </a:r>
              <a:endParaRPr b="0" sz="1255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0" name="Google Shape;400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38488" y="3805238"/>
              <a:ext cx="2867100" cy="485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1" name="Google Shape;401;p45"/>
            <p:cNvGrpSpPr/>
            <p:nvPr/>
          </p:nvGrpSpPr>
          <p:grpSpPr>
            <a:xfrm>
              <a:off x="3190875" y="3857625"/>
              <a:ext cx="2762250" cy="381000"/>
              <a:chOff x="3190875" y="3857625"/>
              <a:chExt cx="2762250" cy="381000"/>
            </a:xfrm>
          </p:grpSpPr>
          <p:cxnSp>
            <p:nvCxnSpPr>
              <p:cNvPr id="402" name="Google Shape;402;p45"/>
              <p:cNvCxnSpPr/>
              <p:nvPr/>
            </p:nvCxnSpPr>
            <p:spPr>
              <a:xfrm flipH="1" rot="10800000">
                <a:off x="3190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3" name="Google Shape;403;p45"/>
              <p:cNvCxnSpPr/>
              <p:nvPr/>
            </p:nvCxnSpPr>
            <p:spPr>
              <a:xfrm flipH="1" rot="10800000">
                <a:off x="3476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4" name="Google Shape;404;p45"/>
              <p:cNvCxnSpPr/>
              <p:nvPr/>
            </p:nvCxnSpPr>
            <p:spPr>
              <a:xfrm flipH="1" rot="10800000">
                <a:off x="3762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5" name="Google Shape;405;p45"/>
              <p:cNvCxnSpPr/>
              <p:nvPr/>
            </p:nvCxnSpPr>
            <p:spPr>
              <a:xfrm flipH="1" rot="10800000">
                <a:off x="4048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6" name="Google Shape;406;p45"/>
              <p:cNvCxnSpPr/>
              <p:nvPr/>
            </p:nvCxnSpPr>
            <p:spPr>
              <a:xfrm flipH="1" rot="10800000">
                <a:off x="4333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7" name="Google Shape;407;p45"/>
              <p:cNvCxnSpPr/>
              <p:nvPr/>
            </p:nvCxnSpPr>
            <p:spPr>
              <a:xfrm flipH="1" rot="10800000">
                <a:off x="4619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8" name="Google Shape;408;p45"/>
              <p:cNvCxnSpPr/>
              <p:nvPr/>
            </p:nvCxnSpPr>
            <p:spPr>
              <a:xfrm flipH="1" rot="10800000">
                <a:off x="4905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9" name="Google Shape;409;p45"/>
              <p:cNvCxnSpPr/>
              <p:nvPr/>
            </p:nvCxnSpPr>
            <p:spPr>
              <a:xfrm flipH="1" rot="10800000">
                <a:off x="5191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0" name="Google Shape;410;p45"/>
              <p:cNvCxnSpPr/>
              <p:nvPr/>
            </p:nvCxnSpPr>
            <p:spPr>
              <a:xfrm flipH="1" rot="10800000">
                <a:off x="5476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1" name="Google Shape;411;p45"/>
              <p:cNvCxnSpPr/>
              <p:nvPr/>
            </p:nvCxnSpPr>
            <p:spPr>
              <a:xfrm flipH="1" rot="10800000">
                <a:off x="5762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cxnSp>
        <p:nvCxnSpPr>
          <p:cNvPr id="412" name="Google Shape;412;p45"/>
          <p:cNvCxnSpPr>
            <a:endCxn id="386" idx="1"/>
          </p:cNvCxnSpPr>
          <p:nvPr/>
        </p:nvCxnSpPr>
        <p:spPr>
          <a:xfrm>
            <a:off x="-97227" y="2570121"/>
            <a:ext cx="1355100" cy="150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3" name="Google Shape;413;p45"/>
          <p:cNvSpPr txBox="1"/>
          <p:nvPr/>
        </p:nvSpPr>
        <p:spPr>
          <a:xfrm>
            <a:off x="6448173" y="2958616"/>
            <a:ext cx="2562000" cy="256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55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4" name="Google Shape;414;p45"/>
          <p:cNvCxnSpPr>
            <a:stCxn id="397" idx="1"/>
            <a:endCxn id="386" idx="3"/>
          </p:cNvCxnSpPr>
          <p:nvPr/>
        </p:nvCxnSpPr>
        <p:spPr>
          <a:xfrm rot="10800000">
            <a:off x="3569923" y="2585031"/>
            <a:ext cx="2878200" cy="63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5" name="Google Shape;415;p45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6"/>
          <p:cNvSpPr txBox="1"/>
          <p:nvPr>
            <p:ph idx="1" type="body"/>
          </p:nvPr>
        </p:nvSpPr>
        <p:spPr>
          <a:xfrm>
            <a:off x="352351" y="771142"/>
            <a:ext cx="84393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             				</a:t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					          </a:t>
            </a:r>
            <a:r>
              <a:rPr lang="en-GB" sz="2400"/>
              <a:t>Is There a Link?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457200" lvl="0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			  </a:t>
            </a:r>
            <a:r>
              <a:rPr lang="en-GB" sz="2400">
                <a:solidFill>
                  <a:srgbClr val="0B8246"/>
                </a:solidFill>
              </a:rPr>
              <a:t>Yes, there is!</a:t>
            </a:r>
            <a:endParaRPr sz="2400">
              <a:solidFill>
                <a:srgbClr val="0B8246"/>
              </a:solidFill>
            </a:endParaRPr>
          </a:p>
          <a:p>
            <a:pPr indent="457200" lvl="0" marL="1828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21" name="Google Shape;421;p46"/>
          <p:cNvSpPr/>
          <p:nvPr/>
        </p:nvSpPr>
        <p:spPr>
          <a:xfrm>
            <a:off x="6448175" y="2929677"/>
            <a:ext cx="2562000" cy="314100"/>
          </a:xfrm>
          <a:prstGeom prst="rect">
            <a:avLst/>
          </a:prstGeom>
          <a:solidFill>
            <a:srgbClr val="F1F5F9"/>
          </a:solidFill>
          <a:ln cap="flat" cmpd="sng" w="85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6"/>
          <p:cNvSpPr/>
          <p:nvPr/>
        </p:nvSpPr>
        <p:spPr>
          <a:xfrm>
            <a:off x="0" y="4752968"/>
            <a:ext cx="9144000" cy="41490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logo&#10;&#10;Description automatically generated" id="423" name="Google Shape;423;p46"/>
          <p:cNvPicPr preferRelativeResize="0"/>
          <p:nvPr/>
        </p:nvPicPr>
        <p:blipFill rotWithShape="1">
          <a:blip r:embed="rId4">
            <a:alphaModFix/>
          </a:blip>
          <a:srcRect b="47446" l="0" r="0" t="0"/>
          <a:stretch/>
        </p:blipFill>
        <p:spPr>
          <a:xfrm>
            <a:off x="350201" y="4824412"/>
            <a:ext cx="819085" cy="25961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6"/>
          <p:cNvSpPr/>
          <p:nvPr/>
        </p:nvSpPr>
        <p:spPr>
          <a:xfrm>
            <a:off x="1257877" y="1636315"/>
            <a:ext cx="2312100" cy="1903800"/>
          </a:xfrm>
          <a:prstGeom prst="rect">
            <a:avLst/>
          </a:prstGeom>
          <a:solidFill>
            <a:srgbClr val="D0E0E3"/>
          </a:solidFill>
          <a:ln cap="flat" cmpd="sng" w="225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975" lIns="71975" spcFirstLastPara="1" rIns="71975" wrap="square" tIns="71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2"/>
          </a:p>
        </p:txBody>
      </p:sp>
      <p:sp>
        <p:nvSpPr>
          <p:cNvPr id="425" name="Google Shape;425;p46"/>
          <p:cNvSpPr txBox="1"/>
          <p:nvPr/>
        </p:nvSpPr>
        <p:spPr>
          <a:xfrm>
            <a:off x="1309828" y="1373726"/>
            <a:ext cx="22083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2">
                <a:solidFill>
                  <a:srgbClr val="1C305D"/>
                </a:solidFill>
              </a:rPr>
              <a:t>Shared Memory</a:t>
            </a:r>
            <a:endParaRPr b="1" sz="1602">
              <a:solidFill>
                <a:srgbClr val="1C305D"/>
              </a:solidFill>
            </a:endParaRPr>
          </a:p>
        </p:txBody>
      </p:sp>
      <p:sp>
        <p:nvSpPr>
          <p:cNvPr id="426" name="Google Shape;426;p46"/>
          <p:cNvSpPr/>
          <p:nvPr/>
        </p:nvSpPr>
        <p:spPr>
          <a:xfrm>
            <a:off x="1257873" y="2070021"/>
            <a:ext cx="2312100" cy="1030200"/>
          </a:xfrm>
          <a:prstGeom prst="rect">
            <a:avLst/>
          </a:prstGeom>
          <a:solidFill>
            <a:srgbClr val="93C47D"/>
          </a:solidFill>
          <a:ln cap="flat" cmpd="sng" w="15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975" lIns="71975" spcFirstLastPara="1" rIns="71975" wrap="square" tIns="71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>
                <a:solidFill>
                  <a:srgbClr val="1C305D"/>
                </a:solidFill>
              </a:rPr>
              <a:t>https://docs.google.com/classified</a:t>
            </a:r>
            <a:endParaRPr sz="1102">
              <a:solidFill>
                <a:srgbClr val="1C305D"/>
              </a:solidFill>
            </a:endParaRPr>
          </a:p>
        </p:txBody>
      </p:sp>
      <p:grpSp>
        <p:nvGrpSpPr>
          <p:cNvPr id="427" name="Google Shape;427;p46"/>
          <p:cNvGrpSpPr/>
          <p:nvPr/>
        </p:nvGrpSpPr>
        <p:grpSpPr>
          <a:xfrm>
            <a:off x="6443853" y="1071846"/>
            <a:ext cx="2570642" cy="2907842"/>
            <a:chOff x="3138488" y="1047750"/>
            <a:chExt cx="2867100" cy="3243188"/>
          </a:xfrm>
        </p:grpSpPr>
        <p:sp>
          <p:nvSpPr>
            <p:cNvPr id="428" name="Google Shape;428;p46"/>
            <p:cNvSpPr/>
            <p:nvPr/>
          </p:nvSpPr>
          <p:spPr>
            <a:xfrm>
              <a:off x="3143250" y="1047750"/>
              <a:ext cx="2857500" cy="3238500"/>
            </a:xfrm>
            <a:prstGeom prst="roundRect">
              <a:avLst>
                <a:gd fmla="val 6666" name="adj"/>
              </a:avLst>
            </a:prstGeom>
            <a:solidFill>
              <a:srgbClr val="F8FAFC"/>
            </a:solidFill>
            <a:ln cap="flat" cmpd="sng" w="1707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6"/>
            <p:cNvSpPr/>
            <p:nvPr/>
          </p:nvSpPr>
          <p:spPr>
            <a:xfrm>
              <a:off x="3143250" y="1047750"/>
              <a:ext cx="2857500" cy="381000"/>
            </a:xfrm>
            <a:prstGeom prst="roundRect">
              <a:avLst>
                <a:gd fmla="val 50000" name="adj"/>
              </a:avLst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6"/>
            <p:cNvSpPr/>
            <p:nvPr/>
          </p:nvSpPr>
          <p:spPr>
            <a:xfrm>
              <a:off x="3143250" y="1238250"/>
              <a:ext cx="2857500" cy="190500"/>
            </a:xfrm>
            <a:prstGeom prst="rect">
              <a:avLst/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6"/>
            <p:cNvSpPr txBox="1"/>
            <p:nvPr/>
          </p:nvSpPr>
          <p:spPr>
            <a:xfrm>
              <a:off x="3143250" y="104775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86"/>
                <a:buFont typeface="Arial"/>
                <a:buNone/>
              </a:pPr>
              <a:r>
                <a:rPr b="1" lang="en-GB" sz="125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 2</a:t>
              </a:r>
              <a:endParaRPr b="1" sz="12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6"/>
            <p:cNvSpPr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solidFill>
              <a:srgbClr val="A4C2F4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6"/>
            <p:cNvSpPr txBox="1"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55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Stack</a:t>
              </a:r>
              <a:endParaRPr b="0" sz="1255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6"/>
            <p:cNvSpPr/>
            <p:nvPr/>
          </p:nvSpPr>
          <p:spPr>
            <a:xfrm>
              <a:off x="3143250" y="1905000"/>
              <a:ext cx="2857500" cy="571500"/>
            </a:xfrm>
            <a:prstGeom prst="rect">
              <a:avLst/>
            </a:prstGeom>
            <a:solidFill>
              <a:srgbClr val="F1F5F9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6"/>
            <p:cNvSpPr txBox="1"/>
            <p:nvPr/>
          </p:nvSpPr>
          <p:spPr>
            <a:xfrm>
              <a:off x="3143250" y="1980463"/>
              <a:ext cx="2857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55">
                  <a:solidFill>
                    <a:srgbClr val="64748B"/>
                  </a:solidFill>
                  <a:latin typeface="Arial"/>
                  <a:ea typeface="Arial"/>
                  <a:cs typeface="Arial"/>
                  <a:sym typeface="Arial"/>
                </a:rPr>
                <a:t>Empty Space</a:t>
              </a:r>
              <a:endParaRPr b="0" sz="1255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6"/>
            <p:cNvSpPr/>
            <p:nvPr/>
          </p:nvSpPr>
          <p:spPr>
            <a:xfrm>
              <a:off x="3143250" y="2341675"/>
              <a:ext cx="2857500" cy="801600"/>
            </a:xfrm>
            <a:prstGeom prst="rect">
              <a:avLst/>
            </a:prstGeom>
            <a:solidFill>
              <a:srgbClr val="FFE599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6"/>
            <p:cNvSpPr txBox="1"/>
            <p:nvPr/>
          </p:nvSpPr>
          <p:spPr>
            <a:xfrm>
              <a:off x="3143250" y="2557969"/>
              <a:ext cx="28575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55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Heap</a:t>
              </a:r>
              <a:endParaRPr b="0" sz="1255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6"/>
            <p:cNvSpPr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solidFill>
              <a:srgbClr val="F4CCCC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6"/>
            <p:cNvSpPr txBox="1"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55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Program Code</a:t>
              </a:r>
              <a:endParaRPr b="0" sz="1255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0" name="Google Shape;440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38488" y="3805238"/>
              <a:ext cx="2867100" cy="485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41" name="Google Shape;441;p46"/>
            <p:cNvGrpSpPr/>
            <p:nvPr/>
          </p:nvGrpSpPr>
          <p:grpSpPr>
            <a:xfrm>
              <a:off x="3190875" y="3857625"/>
              <a:ext cx="2762250" cy="381000"/>
              <a:chOff x="3190875" y="3857625"/>
              <a:chExt cx="2762250" cy="381000"/>
            </a:xfrm>
          </p:grpSpPr>
          <p:cxnSp>
            <p:nvCxnSpPr>
              <p:cNvPr id="442" name="Google Shape;442;p46"/>
              <p:cNvCxnSpPr/>
              <p:nvPr/>
            </p:nvCxnSpPr>
            <p:spPr>
              <a:xfrm flipH="1" rot="10800000">
                <a:off x="3190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3" name="Google Shape;443;p46"/>
              <p:cNvCxnSpPr/>
              <p:nvPr/>
            </p:nvCxnSpPr>
            <p:spPr>
              <a:xfrm flipH="1" rot="10800000">
                <a:off x="3476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4" name="Google Shape;444;p46"/>
              <p:cNvCxnSpPr/>
              <p:nvPr/>
            </p:nvCxnSpPr>
            <p:spPr>
              <a:xfrm flipH="1" rot="10800000">
                <a:off x="3762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5" name="Google Shape;445;p46"/>
              <p:cNvCxnSpPr/>
              <p:nvPr/>
            </p:nvCxnSpPr>
            <p:spPr>
              <a:xfrm flipH="1" rot="10800000">
                <a:off x="4048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6" name="Google Shape;446;p46"/>
              <p:cNvCxnSpPr/>
              <p:nvPr/>
            </p:nvCxnSpPr>
            <p:spPr>
              <a:xfrm flipH="1" rot="10800000">
                <a:off x="4333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7" name="Google Shape;447;p46"/>
              <p:cNvCxnSpPr/>
              <p:nvPr/>
            </p:nvCxnSpPr>
            <p:spPr>
              <a:xfrm flipH="1" rot="10800000">
                <a:off x="4619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8" name="Google Shape;448;p46"/>
              <p:cNvCxnSpPr/>
              <p:nvPr/>
            </p:nvCxnSpPr>
            <p:spPr>
              <a:xfrm flipH="1" rot="10800000">
                <a:off x="4905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9" name="Google Shape;449;p46"/>
              <p:cNvCxnSpPr/>
              <p:nvPr/>
            </p:nvCxnSpPr>
            <p:spPr>
              <a:xfrm flipH="1" rot="10800000">
                <a:off x="5191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0" name="Google Shape;450;p46"/>
              <p:cNvCxnSpPr/>
              <p:nvPr/>
            </p:nvCxnSpPr>
            <p:spPr>
              <a:xfrm flipH="1" rot="10800000">
                <a:off x="5476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1" name="Google Shape;451;p46"/>
              <p:cNvCxnSpPr/>
              <p:nvPr/>
            </p:nvCxnSpPr>
            <p:spPr>
              <a:xfrm flipH="1" rot="10800000">
                <a:off x="5762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cxnSp>
        <p:nvCxnSpPr>
          <p:cNvPr id="452" name="Google Shape;452;p46"/>
          <p:cNvCxnSpPr>
            <a:endCxn id="426" idx="1"/>
          </p:cNvCxnSpPr>
          <p:nvPr/>
        </p:nvCxnSpPr>
        <p:spPr>
          <a:xfrm>
            <a:off x="-97227" y="2570121"/>
            <a:ext cx="1355100" cy="150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3" name="Google Shape;453;p46"/>
          <p:cNvSpPr txBox="1"/>
          <p:nvPr/>
        </p:nvSpPr>
        <p:spPr>
          <a:xfrm>
            <a:off x="6448173" y="2929666"/>
            <a:ext cx="25620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55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Empty Space</a:t>
            </a:r>
            <a:endParaRPr b="0" sz="1255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4" name="Google Shape;454;p46"/>
          <p:cNvCxnSpPr>
            <a:stCxn id="426" idx="3"/>
            <a:endCxn id="455" idx="1"/>
          </p:cNvCxnSpPr>
          <p:nvPr/>
        </p:nvCxnSpPr>
        <p:spPr>
          <a:xfrm>
            <a:off x="3569973" y="2585121"/>
            <a:ext cx="3089100" cy="33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55" name="Google Shape;455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8925" y="1435175"/>
            <a:ext cx="2268375" cy="23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6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7"/>
          <p:cNvSpPr txBox="1"/>
          <p:nvPr>
            <p:ph idx="1" type="body"/>
          </p:nvPr>
        </p:nvSpPr>
        <p:spPr>
          <a:xfrm>
            <a:off x="352351" y="771142"/>
            <a:ext cx="84393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             				</a:t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							</a:t>
            </a:r>
            <a:endParaRPr sz="17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0"/>
              <a:t>   </a:t>
            </a:r>
            <a:r>
              <a:rPr lang="en-GB" sz="8000"/>
              <a:t>What if the program decides to change the document?</a:t>
            </a:r>
            <a:endParaRPr sz="80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0"/>
              <a:t>   </a:t>
            </a:r>
            <a:r>
              <a:rPr lang="en-GB" sz="8000"/>
              <a:t>It can do so, but needs to generate and share the new link.</a:t>
            </a:r>
            <a:endParaRPr sz="8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457200" lvl="0" marL="1828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62" name="Google Shape;462;p47"/>
          <p:cNvSpPr/>
          <p:nvPr/>
        </p:nvSpPr>
        <p:spPr>
          <a:xfrm>
            <a:off x="0" y="4752968"/>
            <a:ext cx="9144000" cy="41490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logo&#10;&#10;Description automatically generated" id="463" name="Google Shape;463;p47"/>
          <p:cNvPicPr preferRelativeResize="0"/>
          <p:nvPr/>
        </p:nvPicPr>
        <p:blipFill rotWithShape="1">
          <a:blip r:embed="rId4">
            <a:alphaModFix/>
          </a:blip>
          <a:srcRect b="47446" l="0" r="0" t="0"/>
          <a:stretch/>
        </p:blipFill>
        <p:spPr>
          <a:xfrm>
            <a:off x="350201" y="4824412"/>
            <a:ext cx="819085" cy="259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Google Shape;464;p47"/>
          <p:cNvGrpSpPr/>
          <p:nvPr/>
        </p:nvGrpSpPr>
        <p:grpSpPr>
          <a:xfrm>
            <a:off x="350209" y="905529"/>
            <a:ext cx="2500982" cy="2829032"/>
            <a:chOff x="3138488" y="1047750"/>
            <a:chExt cx="2867113" cy="3243188"/>
          </a:xfrm>
        </p:grpSpPr>
        <p:sp>
          <p:nvSpPr>
            <p:cNvPr id="465" name="Google Shape;465;p47"/>
            <p:cNvSpPr/>
            <p:nvPr/>
          </p:nvSpPr>
          <p:spPr>
            <a:xfrm>
              <a:off x="3143250" y="1047750"/>
              <a:ext cx="2857500" cy="3238500"/>
            </a:xfrm>
            <a:prstGeom prst="roundRect">
              <a:avLst>
                <a:gd fmla="val 6666" name="adj"/>
              </a:avLst>
            </a:prstGeom>
            <a:solidFill>
              <a:srgbClr val="F8FAFC"/>
            </a:solidFill>
            <a:ln cap="flat" cmpd="sng" w="166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7"/>
            <p:cNvSpPr/>
            <p:nvPr/>
          </p:nvSpPr>
          <p:spPr>
            <a:xfrm>
              <a:off x="3143250" y="1047750"/>
              <a:ext cx="2857500" cy="381000"/>
            </a:xfrm>
            <a:prstGeom prst="roundRect">
              <a:avLst>
                <a:gd fmla="val 50000" name="adj"/>
              </a:avLst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7"/>
            <p:cNvSpPr/>
            <p:nvPr/>
          </p:nvSpPr>
          <p:spPr>
            <a:xfrm>
              <a:off x="3143250" y="1238250"/>
              <a:ext cx="2857500" cy="190500"/>
            </a:xfrm>
            <a:prstGeom prst="rect">
              <a:avLst/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7"/>
            <p:cNvSpPr txBox="1"/>
            <p:nvPr/>
          </p:nvSpPr>
          <p:spPr>
            <a:xfrm>
              <a:off x="3143250" y="104775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60"/>
                <a:buFont typeface="Arial"/>
                <a:buNone/>
              </a:pPr>
              <a:r>
                <a:rPr b="1" lang="en-GB" sz="122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 1</a:t>
              </a:r>
              <a:endParaRPr b="1" sz="122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7"/>
            <p:cNvSpPr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solidFill>
              <a:srgbClr val="A4C2F4"/>
            </a:solidFill>
            <a:ln cap="flat" cmpd="sng" w="83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7"/>
            <p:cNvSpPr txBox="1"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21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Stack</a:t>
              </a:r>
              <a:endParaRPr b="0" sz="1221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7"/>
            <p:cNvSpPr/>
            <p:nvPr/>
          </p:nvSpPr>
          <p:spPr>
            <a:xfrm>
              <a:off x="3143250" y="1905000"/>
              <a:ext cx="2857500" cy="571500"/>
            </a:xfrm>
            <a:prstGeom prst="rect">
              <a:avLst/>
            </a:prstGeom>
            <a:solidFill>
              <a:srgbClr val="F1F5F9"/>
            </a:solidFill>
            <a:ln cap="flat" cmpd="sng" w="83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7"/>
            <p:cNvSpPr txBox="1"/>
            <p:nvPr/>
          </p:nvSpPr>
          <p:spPr>
            <a:xfrm>
              <a:off x="3143250" y="1980463"/>
              <a:ext cx="2857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21">
                  <a:solidFill>
                    <a:srgbClr val="64748B"/>
                  </a:solidFill>
                  <a:latin typeface="Arial"/>
                  <a:ea typeface="Arial"/>
                  <a:cs typeface="Arial"/>
                  <a:sym typeface="Arial"/>
                </a:rPr>
                <a:t>Empty Space</a:t>
              </a:r>
              <a:endParaRPr b="0" sz="1221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7"/>
            <p:cNvSpPr/>
            <p:nvPr/>
          </p:nvSpPr>
          <p:spPr>
            <a:xfrm>
              <a:off x="3143250" y="2341675"/>
              <a:ext cx="2857500" cy="801600"/>
            </a:xfrm>
            <a:prstGeom prst="rect">
              <a:avLst/>
            </a:prstGeom>
            <a:solidFill>
              <a:srgbClr val="FFE599"/>
            </a:solidFill>
            <a:ln cap="flat" cmpd="sng" w="83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7"/>
            <p:cNvSpPr txBox="1"/>
            <p:nvPr/>
          </p:nvSpPr>
          <p:spPr>
            <a:xfrm>
              <a:off x="3143250" y="2774300"/>
              <a:ext cx="28575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21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Heap</a:t>
              </a:r>
              <a:endParaRPr b="0" sz="1221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7"/>
            <p:cNvSpPr/>
            <p:nvPr/>
          </p:nvSpPr>
          <p:spPr>
            <a:xfrm>
              <a:off x="3148100" y="2524125"/>
              <a:ext cx="2857500" cy="285900"/>
            </a:xfrm>
            <a:prstGeom prst="rect">
              <a:avLst/>
            </a:prstGeom>
            <a:solidFill>
              <a:srgbClr val="B6D7A8"/>
            </a:solidFill>
            <a:ln cap="flat" cmpd="sng" w="83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7"/>
            <p:cNvSpPr txBox="1"/>
            <p:nvPr/>
          </p:nvSpPr>
          <p:spPr>
            <a:xfrm>
              <a:off x="3148100" y="2524125"/>
              <a:ext cx="28050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21">
                  <a:solidFill>
                    <a:srgbClr val="1C305D"/>
                  </a:solidFill>
                </a:rPr>
                <a:t>Network Map</a:t>
              </a:r>
              <a:endParaRPr b="1" sz="1221">
                <a:solidFill>
                  <a:srgbClr val="1C305D"/>
                </a:solidFill>
              </a:endParaRPr>
            </a:p>
          </p:txBody>
        </p:sp>
        <p:sp>
          <p:nvSpPr>
            <p:cNvPr id="477" name="Google Shape;477;p47"/>
            <p:cNvSpPr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solidFill>
              <a:srgbClr val="F4CCCC"/>
            </a:solidFill>
            <a:ln cap="flat" cmpd="sng" w="83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7"/>
            <p:cNvSpPr txBox="1"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21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Program Code</a:t>
              </a:r>
              <a:endParaRPr b="0" sz="1221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9" name="Google Shape;479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38488" y="3805238"/>
              <a:ext cx="2867100" cy="485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0" name="Google Shape;480;p47"/>
            <p:cNvGrpSpPr/>
            <p:nvPr/>
          </p:nvGrpSpPr>
          <p:grpSpPr>
            <a:xfrm>
              <a:off x="3190875" y="3857625"/>
              <a:ext cx="2762250" cy="381000"/>
              <a:chOff x="3190875" y="3857625"/>
              <a:chExt cx="2762250" cy="381000"/>
            </a:xfrm>
          </p:grpSpPr>
          <p:cxnSp>
            <p:nvCxnSpPr>
              <p:cNvPr id="481" name="Google Shape;481;p47"/>
              <p:cNvCxnSpPr/>
              <p:nvPr/>
            </p:nvCxnSpPr>
            <p:spPr>
              <a:xfrm flipH="1" rot="10800000">
                <a:off x="3190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2" name="Google Shape;482;p47"/>
              <p:cNvCxnSpPr/>
              <p:nvPr/>
            </p:nvCxnSpPr>
            <p:spPr>
              <a:xfrm flipH="1" rot="10800000">
                <a:off x="3476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3" name="Google Shape;483;p47"/>
              <p:cNvCxnSpPr/>
              <p:nvPr/>
            </p:nvCxnSpPr>
            <p:spPr>
              <a:xfrm flipH="1" rot="10800000">
                <a:off x="3762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4" name="Google Shape;484;p47"/>
              <p:cNvCxnSpPr/>
              <p:nvPr/>
            </p:nvCxnSpPr>
            <p:spPr>
              <a:xfrm flipH="1" rot="10800000">
                <a:off x="4048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5" name="Google Shape;485;p47"/>
              <p:cNvCxnSpPr/>
              <p:nvPr/>
            </p:nvCxnSpPr>
            <p:spPr>
              <a:xfrm flipH="1" rot="10800000">
                <a:off x="4333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6" name="Google Shape;486;p47"/>
              <p:cNvCxnSpPr/>
              <p:nvPr/>
            </p:nvCxnSpPr>
            <p:spPr>
              <a:xfrm flipH="1" rot="10800000">
                <a:off x="4619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7" name="Google Shape;487;p47"/>
              <p:cNvCxnSpPr/>
              <p:nvPr/>
            </p:nvCxnSpPr>
            <p:spPr>
              <a:xfrm flipH="1" rot="10800000">
                <a:off x="4905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8" name="Google Shape;488;p47"/>
              <p:cNvCxnSpPr/>
              <p:nvPr/>
            </p:nvCxnSpPr>
            <p:spPr>
              <a:xfrm flipH="1" rot="10800000">
                <a:off x="5191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9" name="Google Shape;489;p47"/>
              <p:cNvCxnSpPr/>
              <p:nvPr/>
            </p:nvCxnSpPr>
            <p:spPr>
              <a:xfrm flipH="1" rot="10800000">
                <a:off x="5476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0" name="Google Shape;490;p47"/>
              <p:cNvCxnSpPr/>
              <p:nvPr/>
            </p:nvCxnSpPr>
            <p:spPr>
              <a:xfrm flipH="1" rot="10800000">
                <a:off x="5762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491" name="Google Shape;491;p47"/>
          <p:cNvSpPr/>
          <p:nvPr/>
        </p:nvSpPr>
        <p:spPr>
          <a:xfrm>
            <a:off x="354303" y="2736157"/>
            <a:ext cx="2492400" cy="239400"/>
          </a:xfrm>
          <a:prstGeom prst="rect">
            <a:avLst/>
          </a:prstGeom>
          <a:solidFill>
            <a:srgbClr val="F1F5F9"/>
          </a:solidFill>
          <a:ln cap="flat" cmpd="sng" w="83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47"/>
          <p:cNvSpPr txBox="1"/>
          <p:nvPr/>
        </p:nvSpPr>
        <p:spPr>
          <a:xfrm>
            <a:off x="354303" y="2731174"/>
            <a:ext cx="24924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21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Empty Space</a:t>
            </a:r>
            <a:endParaRPr b="0" sz="1221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7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lang="en-GB"/>
              <a:t>There Is a Problem…</a:t>
            </a:r>
            <a:endParaRPr/>
          </a:p>
        </p:txBody>
      </p:sp>
      <p:pic>
        <p:nvPicPr>
          <p:cNvPr id="494" name="Google Shape;494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93" y="1338145"/>
            <a:ext cx="2206760" cy="2243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5" name="Google Shape;495;p47"/>
          <p:cNvGrpSpPr/>
          <p:nvPr/>
        </p:nvGrpSpPr>
        <p:grpSpPr>
          <a:xfrm>
            <a:off x="6288463" y="905526"/>
            <a:ext cx="2500982" cy="2829032"/>
            <a:chOff x="3138488" y="1047750"/>
            <a:chExt cx="2867113" cy="3243188"/>
          </a:xfrm>
        </p:grpSpPr>
        <p:sp>
          <p:nvSpPr>
            <p:cNvPr id="496" name="Google Shape;496;p47"/>
            <p:cNvSpPr/>
            <p:nvPr/>
          </p:nvSpPr>
          <p:spPr>
            <a:xfrm>
              <a:off x="3143250" y="1047750"/>
              <a:ext cx="2857500" cy="3238500"/>
            </a:xfrm>
            <a:prstGeom prst="roundRect">
              <a:avLst>
                <a:gd fmla="val 6666" name="adj"/>
              </a:avLst>
            </a:prstGeom>
            <a:solidFill>
              <a:srgbClr val="F8FAFC"/>
            </a:solidFill>
            <a:ln cap="flat" cmpd="sng" w="166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7"/>
            <p:cNvSpPr/>
            <p:nvPr/>
          </p:nvSpPr>
          <p:spPr>
            <a:xfrm>
              <a:off x="3143250" y="1047750"/>
              <a:ext cx="2857500" cy="381000"/>
            </a:xfrm>
            <a:prstGeom prst="roundRect">
              <a:avLst>
                <a:gd fmla="val 50000" name="adj"/>
              </a:avLst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7"/>
            <p:cNvSpPr/>
            <p:nvPr/>
          </p:nvSpPr>
          <p:spPr>
            <a:xfrm>
              <a:off x="3143250" y="1238250"/>
              <a:ext cx="2857500" cy="190500"/>
            </a:xfrm>
            <a:prstGeom prst="rect">
              <a:avLst/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7"/>
            <p:cNvSpPr txBox="1"/>
            <p:nvPr/>
          </p:nvSpPr>
          <p:spPr>
            <a:xfrm>
              <a:off x="3143250" y="104775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60"/>
                <a:buFont typeface="Arial"/>
                <a:buNone/>
              </a:pPr>
              <a:r>
                <a:rPr b="1" lang="en-GB" sz="122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 1</a:t>
              </a:r>
              <a:endParaRPr b="1" sz="122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7"/>
            <p:cNvSpPr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solidFill>
              <a:srgbClr val="A4C2F4"/>
            </a:solidFill>
            <a:ln cap="flat" cmpd="sng" w="83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7"/>
            <p:cNvSpPr txBox="1"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21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Stack</a:t>
              </a:r>
              <a:endParaRPr b="0" sz="1221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7"/>
            <p:cNvSpPr/>
            <p:nvPr/>
          </p:nvSpPr>
          <p:spPr>
            <a:xfrm>
              <a:off x="3143250" y="1905000"/>
              <a:ext cx="2857500" cy="571500"/>
            </a:xfrm>
            <a:prstGeom prst="rect">
              <a:avLst/>
            </a:prstGeom>
            <a:solidFill>
              <a:srgbClr val="F1F5F9"/>
            </a:solidFill>
            <a:ln cap="flat" cmpd="sng" w="83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7"/>
            <p:cNvSpPr txBox="1"/>
            <p:nvPr/>
          </p:nvSpPr>
          <p:spPr>
            <a:xfrm>
              <a:off x="3143250" y="1980463"/>
              <a:ext cx="2857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21">
                  <a:solidFill>
                    <a:srgbClr val="64748B"/>
                  </a:solidFill>
                  <a:latin typeface="Arial"/>
                  <a:ea typeface="Arial"/>
                  <a:cs typeface="Arial"/>
                  <a:sym typeface="Arial"/>
                </a:rPr>
                <a:t>Empty Space</a:t>
              </a:r>
              <a:endParaRPr b="0" sz="1221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7"/>
            <p:cNvSpPr/>
            <p:nvPr/>
          </p:nvSpPr>
          <p:spPr>
            <a:xfrm>
              <a:off x="3143250" y="2341675"/>
              <a:ext cx="2857500" cy="801600"/>
            </a:xfrm>
            <a:prstGeom prst="rect">
              <a:avLst/>
            </a:prstGeom>
            <a:solidFill>
              <a:srgbClr val="FFE599"/>
            </a:solidFill>
            <a:ln cap="flat" cmpd="sng" w="83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7"/>
            <p:cNvSpPr txBox="1"/>
            <p:nvPr/>
          </p:nvSpPr>
          <p:spPr>
            <a:xfrm>
              <a:off x="3143250" y="2774300"/>
              <a:ext cx="28575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21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Heap</a:t>
              </a:r>
              <a:endParaRPr b="0" sz="1221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7"/>
            <p:cNvSpPr/>
            <p:nvPr/>
          </p:nvSpPr>
          <p:spPr>
            <a:xfrm>
              <a:off x="3148100" y="2524125"/>
              <a:ext cx="2857500" cy="285900"/>
            </a:xfrm>
            <a:prstGeom prst="rect">
              <a:avLst/>
            </a:prstGeom>
            <a:solidFill>
              <a:srgbClr val="B6D7A8"/>
            </a:solidFill>
            <a:ln cap="flat" cmpd="sng" w="83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7"/>
            <p:cNvSpPr txBox="1"/>
            <p:nvPr/>
          </p:nvSpPr>
          <p:spPr>
            <a:xfrm>
              <a:off x="3148100" y="2524125"/>
              <a:ext cx="28050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21">
                  <a:solidFill>
                    <a:srgbClr val="1C305D"/>
                  </a:solidFill>
                </a:rPr>
                <a:t>Network Map</a:t>
              </a:r>
              <a:endParaRPr b="1" sz="1221">
                <a:solidFill>
                  <a:srgbClr val="1C305D"/>
                </a:solidFill>
              </a:endParaRPr>
            </a:p>
          </p:txBody>
        </p:sp>
        <p:sp>
          <p:nvSpPr>
            <p:cNvPr id="508" name="Google Shape;508;p47"/>
            <p:cNvSpPr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solidFill>
              <a:srgbClr val="F4CCCC"/>
            </a:solidFill>
            <a:ln cap="flat" cmpd="sng" w="830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7"/>
            <p:cNvSpPr txBox="1"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21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Program Code</a:t>
              </a:r>
              <a:endParaRPr b="0" sz="1221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0" name="Google Shape;510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38488" y="3805238"/>
              <a:ext cx="2867100" cy="485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11" name="Google Shape;511;p47"/>
            <p:cNvGrpSpPr/>
            <p:nvPr/>
          </p:nvGrpSpPr>
          <p:grpSpPr>
            <a:xfrm>
              <a:off x="3190875" y="3857625"/>
              <a:ext cx="2762250" cy="381000"/>
              <a:chOff x="3190875" y="3857625"/>
              <a:chExt cx="2762250" cy="381000"/>
            </a:xfrm>
          </p:grpSpPr>
          <p:cxnSp>
            <p:nvCxnSpPr>
              <p:cNvPr id="512" name="Google Shape;512;p47"/>
              <p:cNvCxnSpPr/>
              <p:nvPr/>
            </p:nvCxnSpPr>
            <p:spPr>
              <a:xfrm flipH="1" rot="10800000">
                <a:off x="3190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3" name="Google Shape;513;p47"/>
              <p:cNvCxnSpPr/>
              <p:nvPr/>
            </p:nvCxnSpPr>
            <p:spPr>
              <a:xfrm flipH="1" rot="10800000">
                <a:off x="3476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4" name="Google Shape;514;p47"/>
              <p:cNvCxnSpPr/>
              <p:nvPr/>
            </p:nvCxnSpPr>
            <p:spPr>
              <a:xfrm flipH="1" rot="10800000">
                <a:off x="3762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5" name="Google Shape;515;p47"/>
              <p:cNvCxnSpPr/>
              <p:nvPr/>
            </p:nvCxnSpPr>
            <p:spPr>
              <a:xfrm flipH="1" rot="10800000">
                <a:off x="4048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6" name="Google Shape;516;p47"/>
              <p:cNvCxnSpPr/>
              <p:nvPr/>
            </p:nvCxnSpPr>
            <p:spPr>
              <a:xfrm flipH="1" rot="10800000">
                <a:off x="4333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7" name="Google Shape;517;p47"/>
              <p:cNvCxnSpPr/>
              <p:nvPr/>
            </p:nvCxnSpPr>
            <p:spPr>
              <a:xfrm flipH="1" rot="10800000">
                <a:off x="4619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8" name="Google Shape;518;p47"/>
              <p:cNvCxnSpPr/>
              <p:nvPr/>
            </p:nvCxnSpPr>
            <p:spPr>
              <a:xfrm flipH="1" rot="10800000">
                <a:off x="4905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9" name="Google Shape;519;p47"/>
              <p:cNvCxnSpPr/>
              <p:nvPr/>
            </p:nvCxnSpPr>
            <p:spPr>
              <a:xfrm flipH="1" rot="10800000">
                <a:off x="5191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0" name="Google Shape;520;p47"/>
              <p:cNvCxnSpPr/>
              <p:nvPr/>
            </p:nvCxnSpPr>
            <p:spPr>
              <a:xfrm flipH="1" rot="10800000">
                <a:off x="5476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1" name="Google Shape;521;p47"/>
              <p:cNvCxnSpPr/>
              <p:nvPr/>
            </p:nvCxnSpPr>
            <p:spPr>
              <a:xfrm flipH="1" rot="10800000">
                <a:off x="5762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662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522" name="Google Shape;522;p47"/>
          <p:cNvSpPr/>
          <p:nvPr/>
        </p:nvSpPr>
        <p:spPr>
          <a:xfrm>
            <a:off x="6292556" y="2736154"/>
            <a:ext cx="2492400" cy="239400"/>
          </a:xfrm>
          <a:prstGeom prst="rect">
            <a:avLst/>
          </a:prstGeom>
          <a:solidFill>
            <a:srgbClr val="F1F5F9"/>
          </a:solidFill>
          <a:ln cap="flat" cmpd="sng" w="83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7"/>
          <p:cNvSpPr txBox="1"/>
          <p:nvPr/>
        </p:nvSpPr>
        <p:spPr>
          <a:xfrm>
            <a:off x="6292556" y="2731171"/>
            <a:ext cx="24924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21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Empty Space</a:t>
            </a:r>
            <a:endParaRPr b="0" sz="1221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0972" y="1338982"/>
            <a:ext cx="2215702" cy="22207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5" name="Google Shape;525;p47"/>
          <p:cNvCxnSpPr>
            <a:stCxn id="494" idx="3"/>
            <a:endCxn id="524" idx="1"/>
          </p:cNvCxnSpPr>
          <p:nvPr/>
        </p:nvCxnSpPr>
        <p:spPr>
          <a:xfrm flipH="1" rot="10800000">
            <a:off x="2703954" y="2449420"/>
            <a:ext cx="3726900" cy="105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6" name="Google Shape;526;p47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7" name="Google Shape;527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94088" y="1448713"/>
            <a:ext cx="828675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8"/>
          <p:cNvSpPr txBox="1"/>
          <p:nvPr>
            <p:ph idx="1" type="body"/>
          </p:nvPr>
        </p:nvSpPr>
        <p:spPr>
          <a:xfrm>
            <a:off x="352351" y="771142"/>
            <a:ext cx="84393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             				</a:t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							</a:t>
            </a:r>
            <a:endParaRPr sz="17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58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519"/>
          </a:p>
          <a:p>
            <a:pPr indent="457200" lvl="0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519"/>
          </a:p>
          <a:p>
            <a:pPr indent="45720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0"/>
              <a:t>A Different Link!</a:t>
            </a:r>
            <a:endParaRPr sz="10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457200" lvl="0" marL="1828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33" name="Google Shape;533;p48"/>
          <p:cNvSpPr/>
          <p:nvPr/>
        </p:nvSpPr>
        <p:spPr>
          <a:xfrm>
            <a:off x="0" y="4752968"/>
            <a:ext cx="9144000" cy="41490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logo&#10;&#10;Description automatically generated" id="534" name="Google Shape;534;p48"/>
          <p:cNvPicPr preferRelativeResize="0"/>
          <p:nvPr/>
        </p:nvPicPr>
        <p:blipFill rotWithShape="1">
          <a:blip r:embed="rId4">
            <a:alphaModFix/>
          </a:blip>
          <a:srcRect b="47446" l="0" r="0" t="0"/>
          <a:stretch/>
        </p:blipFill>
        <p:spPr>
          <a:xfrm>
            <a:off x="350201" y="4824412"/>
            <a:ext cx="819085" cy="259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5" name="Google Shape;535;p48"/>
          <p:cNvGrpSpPr/>
          <p:nvPr/>
        </p:nvGrpSpPr>
        <p:grpSpPr>
          <a:xfrm>
            <a:off x="382663" y="967550"/>
            <a:ext cx="2867113" cy="3243188"/>
            <a:chOff x="3138488" y="1047750"/>
            <a:chExt cx="2867113" cy="3243188"/>
          </a:xfrm>
        </p:grpSpPr>
        <p:sp>
          <p:nvSpPr>
            <p:cNvPr id="536" name="Google Shape;536;p48"/>
            <p:cNvSpPr/>
            <p:nvPr/>
          </p:nvSpPr>
          <p:spPr>
            <a:xfrm>
              <a:off x="3143250" y="1047750"/>
              <a:ext cx="2857500" cy="3238500"/>
            </a:xfrm>
            <a:prstGeom prst="roundRect">
              <a:avLst>
                <a:gd fmla="val 6666" name="adj"/>
              </a:avLst>
            </a:prstGeom>
            <a:solidFill>
              <a:srgbClr val="F8FAFC"/>
            </a:solidFill>
            <a:ln cap="flat" cmpd="sng" w="19050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8"/>
            <p:cNvSpPr/>
            <p:nvPr/>
          </p:nvSpPr>
          <p:spPr>
            <a:xfrm>
              <a:off x="3143250" y="1047750"/>
              <a:ext cx="2857500" cy="381000"/>
            </a:xfrm>
            <a:prstGeom prst="roundRect">
              <a:avLst>
                <a:gd fmla="val 50000" name="adj"/>
              </a:avLst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8"/>
            <p:cNvSpPr/>
            <p:nvPr/>
          </p:nvSpPr>
          <p:spPr>
            <a:xfrm>
              <a:off x="3143250" y="1238250"/>
              <a:ext cx="2857500" cy="190500"/>
            </a:xfrm>
            <a:prstGeom prst="rect">
              <a:avLst/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8"/>
            <p:cNvSpPr txBox="1"/>
            <p:nvPr/>
          </p:nvSpPr>
          <p:spPr>
            <a:xfrm>
              <a:off x="3143250" y="104775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 1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8"/>
            <p:cNvSpPr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8"/>
            <p:cNvSpPr txBox="1"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400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Stack</a:t>
              </a:r>
              <a:endParaRPr b="0" sz="1400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8"/>
            <p:cNvSpPr/>
            <p:nvPr/>
          </p:nvSpPr>
          <p:spPr>
            <a:xfrm>
              <a:off x="3143250" y="1905000"/>
              <a:ext cx="2857500" cy="571500"/>
            </a:xfrm>
            <a:prstGeom prst="rect">
              <a:avLst/>
            </a:prstGeom>
            <a:solidFill>
              <a:srgbClr val="F1F5F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8"/>
            <p:cNvSpPr txBox="1"/>
            <p:nvPr/>
          </p:nvSpPr>
          <p:spPr>
            <a:xfrm>
              <a:off x="3143250" y="1980463"/>
              <a:ext cx="2857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400">
                  <a:solidFill>
                    <a:srgbClr val="64748B"/>
                  </a:solidFill>
                  <a:latin typeface="Arial"/>
                  <a:ea typeface="Arial"/>
                  <a:cs typeface="Arial"/>
                  <a:sym typeface="Arial"/>
                </a:rPr>
                <a:t>Empty Space</a:t>
              </a:r>
              <a:endParaRPr b="0" sz="14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8"/>
            <p:cNvSpPr/>
            <p:nvPr/>
          </p:nvSpPr>
          <p:spPr>
            <a:xfrm>
              <a:off x="3143250" y="2341675"/>
              <a:ext cx="2857500" cy="801600"/>
            </a:xfrm>
            <a:prstGeom prst="rect">
              <a:avLst/>
            </a:prstGeom>
            <a:solidFill>
              <a:srgbClr val="FFE59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8"/>
            <p:cNvSpPr txBox="1"/>
            <p:nvPr/>
          </p:nvSpPr>
          <p:spPr>
            <a:xfrm>
              <a:off x="3143250" y="2774300"/>
              <a:ext cx="28575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400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Heap</a:t>
              </a:r>
              <a:endParaRPr b="0" sz="1400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8"/>
            <p:cNvSpPr/>
            <p:nvPr/>
          </p:nvSpPr>
          <p:spPr>
            <a:xfrm>
              <a:off x="3148100" y="2524125"/>
              <a:ext cx="2857500" cy="2859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8"/>
            <p:cNvSpPr txBox="1"/>
            <p:nvPr/>
          </p:nvSpPr>
          <p:spPr>
            <a:xfrm>
              <a:off x="3148100" y="2524125"/>
              <a:ext cx="28050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1C305D"/>
                  </a:solidFill>
                </a:rPr>
                <a:t>Network Map</a:t>
              </a:r>
              <a:endParaRPr b="1">
                <a:solidFill>
                  <a:srgbClr val="1C305D"/>
                </a:solidFill>
              </a:endParaRPr>
            </a:p>
          </p:txBody>
        </p:sp>
        <p:sp>
          <p:nvSpPr>
            <p:cNvPr id="548" name="Google Shape;548;p48"/>
            <p:cNvSpPr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8"/>
            <p:cNvSpPr txBox="1"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400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Program Code</a:t>
              </a:r>
              <a:endParaRPr b="0" sz="1400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0" name="Google Shape;550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38488" y="3805238"/>
              <a:ext cx="2867100" cy="485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51" name="Google Shape;551;p48"/>
            <p:cNvGrpSpPr/>
            <p:nvPr/>
          </p:nvGrpSpPr>
          <p:grpSpPr>
            <a:xfrm>
              <a:off x="3190875" y="3857625"/>
              <a:ext cx="2762250" cy="381000"/>
              <a:chOff x="3190875" y="3857625"/>
              <a:chExt cx="2762250" cy="381000"/>
            </a:xfrm>
          </p:grpSpPr>
          <p:cxnSp>
            <p:nvCxnSpPr>
              <p:cNvPr id="552" name="Google Shape;552;p48"/>
              <p:cNvCxnSpPr/>
              <p:nvPr/>
            </p:nvCxnSpPr>
            <p:spPr>
              <a:xfrm flipH="1" rot="10800000">
                <a:off x="3190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3" name="Google Shape;553;p48"/>
              <p:cNvCxnSpPr/>
              <p:nvPr/>
            </p:nvCxnSpPr>
            <p:spPr>
              <a:xfrm flipH="1" rot="10800000">
                <a:off x="3476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4" name="Google Shape;554;p48"/>
              <p:cNvCxnSpPr/>
              <p:nvPr/>
            </p:nvCxnSpPr>
            <p:spPr>
              <a:xfrm flipH="1" rot="10800000">
                <a:off x="3762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5" name="Google Shape;555;p48"/>
              <p:cNvCxnSpPr/>
              <p:nvPr/>
            </p:nvCxnSpPr>
            <p:spPr>
              <a:xfrm flipH="1" rot="10800000">
                <a:off x="4048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6" name="Google Shape;556;p48"/>
              <p:cNvCxnSpPr/>
              <p:nvPr/>
            </p:nvCxnSpPr>
            <p:spPr>
              <a:xfrm flipH="1" rot="10800000">
                <a:off x="4333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7" name="Google Shape;557;p48"/>
              <p:cNvCxnSpPr/>
              <p:nvPr/>
            </p:nvCxnSpPr>
            <p:spPr>
              <a:xfrm flipH="1" rot="10800000">
                <a:off x="4619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8" name="Google Shape;558;p48"/>
              <p:cNvCxnSpPr/>
              <p:nvPr/>
            </p:nvCxnSpPr>
            <p:spPr>
              <a:xfrm flipH="1" rot="10800000">
                <a:off x="4905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9" name="Google Shape;559;p48"/>
              <p:cNvCxnSpPr/>
              <p:nvPr/>
            </p:nvCxnSpPr>
            <p:spPr>
              <a:xfrm flipH="1" rot="10800000">
                <a:off x="5191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0" name="Google Shape;560;p48"/>
              <p:cNvCxnSpPr/>
              <p:nvPr/>
            </p:nvCxnSpPr>
            <p:spPr>
              <a:xfrm flipH="1" rot="10800000">
                <a:off x="5476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1" name="Google Shape;561;p48"/>
              <p:cNvCxnSpPr/>
              <p:nvPr/>
            </p:nvCxnSpPr>
            <p:spPr>
              <a:xfrm flipH="1" rot="10800000">
                <a:off x="5762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562" name="Google Shape;562;p48"/>
          <p:cNvSpPr/>
          <p:nvPr/>
        </p:nvSpPr>
        <p:spPr>
          <a:xfrm>
            <a:off x="387425" y="3066225"/>
            <a:ext cx="2857500" cy="274500"/>
          </a:xfrm>
          <a:prstGeom prst="rect">
            <a:avLst/>
          </a:prstGeom>
          <a:solidFill>
            <a:srgbClr val="F1F5F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8"/>
          <p:cNvSpPr txBox="1"/>
          <p:nvPr/>
        </p:nvSpPr>
        <p:spPr>
          <a:xfrm>
            <a:off x="387425" y="3060513"/>
            <a:ext cx="28575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4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Empty Space</a:t>
            </a:r>
            <a:endParaRPr b="0" sz="1400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4" name="Google Shape;564;p48"/>
          <p:cNvCxnSpPr>
            <a:stCxn id="565" idx="3"/>
          </p:cNvCxnSpPr>
          <p:nvPr/>
        </p:nvCxnSpPr>
        <p:spPr>
          <a:xfrm flipH="1" rot="10800000">
            <a:off x="2996425" y="2167825"/>
            <a:ext cx="960900" cy="828300"/>
          </a:xfrm>
          <a:prstGeom prst="bentConnector3">
            <a:avLst>
              <a:gd fmla="val 50000" name="adj1"/>
            </a:avLst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6" name="Google Shape;566;p48"/>
          <p:cNvSpPr/>
          <p:nvPr/>
        </p:nvSpPr>
        <p:spPr>
          <a:xfrm>
            <a:off x="4716881" y="967550"/>
            <a:ext cx="2937000" cy="2418300"/>
          </a:xfrm>
          <a:prstGeom prst="rect">
            <a:avLst/>
          </a:prstGeom>
          <a:solidFill>
            <a:srgbClr val="D0E0E3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8"/>
          <p:cNvSpPr txBox="1"/>
          <p:nvPr/>
        </p:nvSpPr>
        <p:spPr>
          <a:xfrm>
            <a:off x="4782875" y="633975"/>
            <a:ext cx="28050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1C305D"/>
                </a:solidFill>
              </a:rPr>
              <a:t>Shared Memory</a:t>
            </a:r>
            <a:endParaRPr b="1" sz="1600">
              <a:solidFill>
                <a:srgbClr val="1C305D"/>
              </a:solidFill>
            </a:endParaRPr>
          </a:p>
        </p:txBody>
      </p:sp>
      <p:sp>
        <p:nvSpPr>
          <p:cNvPr id="568" name="Google Shape;568;p48"/>
          <p:cNvSpPr/>
          <p:nvPr/>
        </p:nvSpPr>
        <p:spPr>
          <a:xfrm>
            <a:off x="4716875" y="1518500"/>
            <a:ext cx="2937000" cy="13086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C305D"/>
                </a:solidFill>
              </a:rPr>
              <a:t>https://docs.google.com/classified2</a:t>
            </a:r>
            <a:endParaRPr sz="2000">
              <a:solidFill>
                <a:srgbClr val="1C305D"/>
              </a:solidFill>
            </a:endParaRPr>
          </a:p>
        </p:txBody>
      </p:sp>
      <p:cxnSp>
        <p:nvCxnSpPr>
          <p:cNvPr id="569" name="Google Shape;569;p48"/>
          <p:cNvCxnSpPr>
            <a:endCxn id="568" idx="1"/>
          </p:cNvCxnSpPr>
          <p:nvPr/>
        </p:nvCxnSpPr>
        <p:spPr>
          <a:xfrm>
            <a:off x="3926675" y="2162600"/>
            <a:ext cx="790200" cy="102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70" name="Google Shape;57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108" y="1464488"/>
            <a:ext cx="2540125" cy="25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8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2" name="Google Shape;572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4101" y="1586826"/>
            <a:ext cx="921700" cy="3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9"/>
          <p:cNvSpPr/>
          <p:nvPr/>
        </p:nvSpPr>
        <p:spPr>
          <a:xfrm>
            <a:off x="6448175" y="2929677"/>
            <a:ext cx="2562000" cy="314100"/>
          </a:xfrm>
          <a:prstGeom prst="rect">
            <a:avLst/>
          </a:prstGeom>
          <a:solidFill>
            <a:srgbClr val="F1F5F9"/>
          </a:solidFill>
          <a:ln cap="flat" cmpd="sng" w="85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9"/>
          <p:cNvSpPr/>
          <p:nvPr/>
        </p:nvSpPr>
        <p:spPr>
          <a:xfrm>
            <a:off x="0" y="4752968"/>
            <a:ext cx="9144000" cy="41490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logo&#10;&#10;Description automatically generated" id="579" name="Google Shape;579;p49"/>
          <p:cNvPicPr preferRelativeResize="0"/>
          <p:nvPr/>
        </p:nvPicPr>
        <p:blipFill rotWithShape="1">
          <a:blip r:embed="rId4">
            <a:alphaModFix/>
          </a:blip>
          <a:srcRect b="47446" l="0" r="0" t="0"/>
          <a:stretch/>
        </p:blipFill>
        <p:spPr>
          <a:xfrm>
            <a:off x="350201" y="4824412"/>
            <a:ext cx="819085" cy="259611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49"/>
          <p:cNvSpPr/>
          <p:nvPr/>
        </p:nvSpPr>
        <p:spPr>
          <a:xfrm>
            <a:off x="1257877" y="1636315"/>
            <a:ext cx="2312100" cy="1903800"/>
          </a:xfrm>
          <a:prstGeom prst="rect">
            <a:avLst/>
          </a:prstGeom>
          <a:solidFill>
            <a:srgbClr val="D0E0E3"/>
          </a:solidFill>
          <a:ln cap="flat" cmpd="sng" w="225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975" lIns="71975" spcFirstLastPara="1" rIns="71975" wrap="square" tIns="71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2"/>
          </a:p>
        </p:txBody>
      </p:sp>
      <p:sp>
        <p:nvSpPr>
          <p:cNvPr id="581" name="Google Shape;581;p49"/>
          <p:cNvSpPr txBox="1"/>
          <p:nvPr/>
        </p:nvSpPr>
        <p:spPr>
          <a:xfrm>
            <a:off x="1309828" y="1373726"/>
            <a:ext cx="22083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2">
                <a:solidFill>
                  <a:srgbClr val="1C305D"/>
                </a:solidFill>
              </a:rPr>
              <a:t>Shared Memory</a:t>
            </a:r>
            <a:endParaRPr b="1" sz="1602">
              <a:solidFill>
                <a:srgbClr val="1C305D"/>
              </a:solidFill>
            </a:endParaRPr>
          </a:p>
        </p:txBody>
      </p:sp>
      <p:sp>
        <p:nvSpPr>
          <p:cNvPr id="582" name="Google Shape;582;p49"/>
          <p:cNvSpPr/>
          <p:nvPr/>
        </p:nvSpPr>
        <p:spPr>
          <a:xfrm>
            <a:off x="1257873" y="2070021"/>
            <a:ext cx="2312100" cy="1030200"/>
          </a:xfrm>
          <a:prstGeom prst="rect">
            <a:avLst/>
          </a:prstGeom>
          <a:solidFill>
            <a:srgbClr val="93C47D"/>
          </a:solidFill>
          <a:ln cap="flat" cmpd="sng" w="15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975" lIns="71975" spcFirstLastPara="1" rIns="71975" wrap="square" tIns="71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>
                <a:solidFill>
                  <a:srgbClr val="1C305D"/>
                </a:solidFill>
              </a:rPr>
              <a:t>https://docs.google.com/classified2</a:t>
            </a:r>
            <a:endParaRPr sz="1550">
              <a:solidFill>
                <a:srgbClr val="1C305D"/>
              </a:solidFill>
            </a:endParaRPr>
          </a:p>
        </p:txBody>
      </p:sp>
      <p:grpSp>
        <p:nvGrpSpPr>
          <p:cNvPr id="583" name="Google Shape;583;p49"/>
          <p:cNvGrpSpPr/>
          <p:nvPr/>
        </p:nvGrpSpPr>
        <p:grpSpPr>
          <a:xfrm>
            <a:off x="6443853" y="1071846"/>
            <a:ext cx="2570642" cy="2907842"/>
            <a:chOff x="3138488" y="1047750"/>
            <a:chExt cx="2867100" cy="3243188"/>
          </a:xfrm>
        </p:grpSpPr>
        <p:sp>
          <p:nvSpPr>
            <p:cNvPr id="584" name="Google Shape;584;p49"/>
            <p:cNvSpPr/>
            <p:nvPr/>
          </p:nvSpPr>
          <p:spPr>
            <a:xfrm>
              <a:off x="3143250" y="1047750"/>
              <a:ext cx="2857500" cy="3238500"/>
            </a:xfrm>
            <a:prstGeom prst="roundRect">
              <a:avLst>
                <a:gd fmla="val 6666" name="adj"/>
              </a:avLst>
            </a:prstGeom>
            <a:solidFill>
              <a:srgbClr val="F8FAFC"/>
            </a:solidFill>
            <a:ln cap="flat" cmpd="sng" w="1707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9"/>
            <p:cNvSpPr/>
            <p:nvPr/>
          </p:nvSpPr>
          <p:spPr>
            <a:xfrm>
              <a:off x="3143250" y="1047750"/>
              <a:ext cx="2857500" cy="381000"/>
            </a:xfrm>
            <a:prstGeom prst="roundRect">
              <a:avLst>
                <a:gd fmla="val 50000" name="adj"/>
              </a:avLst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9"/>
            <p:cNvSpPr/>
            <p:nvPr/>
          </p:nvSpPr>
          <p:spPr>
            <a:xfrm>
              <a:off x="3143250" y="1238250"/>
              <a:ext cx="2857500" cy="190500"/>
            </a:xfrm>
            <a:prstGeom prst="rect">
              <a:avLst/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9"/>
            <p:cNvSpPr txBox="1"/>
            <p:nvPr/>
          </p:nvSpPr>
          <p:spPr>
            <a:xfrm>
              <a:off x="3143250" y="104775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86"/>
                <a:buFont typeface="Arial"/>
                <a:buNone/>
              </a:pPr>
              <a:r>
                <a:rPr b="1" lang="en-GB" sz="125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 2</a:t>
              </a:r>
              <a:endParaRPr b="1" sz="12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9"/>
            <p:cNvSpPr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solidFill>
              <a:srgbClr val="A4C2F4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9"/>
            <p:cNvSpPr txBox="1"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55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Stack</a:t>
              </a:r>
              <a:endParaRPr b="0" sz="1255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9"/>
            <p:cNvSpPr/>
            <p:nvPr/>
          </p:nvSpPr>
          <p:spPr>
            <a:xfrm>
              <a:off x="3143250" y="1905000"/>
              <a:ext cx="2857500" cy="571500"/>
            </a:xfrm>
            <a:prstGeom prst="rect">
              <a:avLst/>
            </a:prstGeom>
            <a:solidFill>
              <a:srgbClr val="F1F5F9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9"/>
            <p:cNvSpPr txBox="1"/>
            <p:nvPr/>
          </p:nvSpPr>
          <p:spPr>
            <a:xfrm>
              <a:off x="3143250" y="1980463"/>
              <a:ext cx="2857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55">
                  <a:solidFill>
                    <a:srgbClr val="64748B"/>
                  </a:solidFill>
                  <a:latin typeface="Arial"/>
                  <a:ea typeface="Arial"/>
                  <a:cs typeface="Arial"/>
                  <a:sym typeface="Arial"/>
                </a:rPr>
                <a:t>Empty Space</a:t>
              </a:r>
              <a:endParaRPr b="0" sz="1255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9"/>
            <p:cNvSpPr/>
            <p:nvPr/>
          </p:nvSpPr>
          <p:spPr>
            <a:xfrm>
              <a:off x="3143250" y="2341675"/>
              <a:ext cx="2857500" cy="801600"/>
            </a:xfrm>
            <a:prstGeom prst="rect">
              <a:avLst/>
            </a:prstGeom>
            <a:solidFill>
              <a:srgbClr val="FFE599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9"/>
            <p:cNvSpPr txBox="1"/>
            <p:nvPr/>
          </p:nvSpPr>
          <p:spPr>
            <a:xfrm>
              <a:off x="3143250" y="2557969"/>
              <a:ext cx="28575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55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Heap</a:t>
              </a:r>
              <a:endParaRPr b="0" sz="1255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9"/>
            <p:cNvSpPr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solidFill>
              <a:srgbClr val="F4CCCC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9"/>
            <p:cNvSpPr txBox="1"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55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Program Code</a:t>
              </a:r>
              <a:endParaRPr b="0" sz="1255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6" name="Google Shape;596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38488" y="3805238"/>
              <a:ext cx="2867100" cy="485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97" name="Google Shape;597;p49"/>
            <p:cNvGrpSpPr/>
            <p:nvPr/>
          </p:nvGrpSpPr>
          <p:grpSpPr>
            <a:xfrm>
              <a:off x="3190875" y="3857625"/>
              <a:ext cx="2762250" cy="381000"/>
              <a:chOff x="3190875" y="3857625"/>
              <a:chExt cx="2762250" cy="381000"/>
            </a:xfrm>
          </p:grpSpPr>
          <p:cxnSp>
            <p:nvCxnSpPr>
              <p:cNvPr id="598" name="Google Shape;598;p49"/>
              <p:cNvCxnSpPr/>
              <p:nvPr/>
            </p:nvCxnSpPr>
            <p:spPr>
              <a:xfrm flipH="1" rot="10800000">
                <a:off x="3190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9" name="Google Shape;599;p49"/>
              <p:cNvCxnSpPr/>
              <p:nvPr/>
            </p:nvCxnSpPr>
            <p:spPr>
              <a:xfrm flipH="1" rot="10800000">
                <a:off x="3476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0" name="Google Shape;600;p49"/>
              <p:cNvCxnSpPr/>
              <p:nvPr/>
            </p:nvCxnSpPr>
            <p:spPr>
              <a:xfrm flipH="1" rot="10800000">
                <a:off x="3762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1" name="Google Shape;601;p49"/>
              <p:cNvCxnSpPr/>
              <p:nvPr/>
            </p:nvCxnSpPr>
            <p:spPr>
              <a:xfrm flipH="1" rot="10800000">
                <a:off x="4048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2" name="Google Shape;602;p49"/>
              <p:cNvCxnSpPr/>
              <p:nvPr/>
            </p:nvCxnSpPr>
            <p:spPr>
              <a:xfrm flipH="1" rot="10800000">
                <a:off x="4333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3" name="Google Shape;603;p49"/>
              <p:cNvCxnSpPr/>
              <p:nvPr/>
            </p:nvCxnSpPr>
            <p:spPr>
              <a:xfrm flipH="1" rot="10800000">
                <a:off x="4619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4" name="Google Shape;604;p49"/>
              <p:cNvCxnSpPr/>
              <p:nvPr/>
            </p:nvCxnSpPr>
            <p:spPr>
              <a:xfrm flipH="1" rot="10800000">
                <a:off x="4905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5" name="Google Shape;605;p49"/>
              <p:cNvCxnSpPr/>
              <p:nvPr/>
            </p:nvCxnSpPr>
            <p:spPr>
              <a:xfrm flipH="1" rot="10800000">
                <a:off x="5191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6" name="Google Shape;606;p49"/>
              <p:cNvCxnSpPr/>
              <p:nvPr/>
            </p:nvCxnSpPr>
            <p:spPr>
              <a:xfrm flipH="1" rot="10800000">
                <a:off x="5476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7" name="Google Shape;607;p49"/>
              <p:cNvCxnSpPr/>
              <p:nvPr/>
            </p:nvCxnSpPr>
            <p:spPr>
              <a:xfrm flipH="1" rot="10800000">
                <a:off x="5762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cxnSp>
        <p:nvCxnSpPr>
          <p:cNvPr id="608" name="Google Shape;608;p49"/>
          <p:cNvCxnSpPr>
            <a:endCxn id="582" idx="1"/>
          </p:cNvCxnSpPr>
          <p:nvPr/>
        </p:nvCxnSpPr>
        <p:spPr>
          <a:xfrm>
            <a:off x="-97227" y="2570121"/>
            <a:ext cx="1355100" cy="150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9" name="Google Shape;609;p49"/>
          <p:cNvSpPr txBox="1"/>
          <p:nvPr/>
        </p:nvSpPr>
        <p:spPr>
          <a:xfrm>
            <a:off x="6448173" y="2929666"/>
            <a:ext cx="25620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55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Empty Space</a:t>
            </a:r>
            <a:endParaRPr b="0" sz="1255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0" name="Google Shape;610;p49"/>
          <p:cNvCxnSpPr>
            <a:stCxn id="611" idx="1"/>
            <a:endCxn id="582" idx="3"/>
          </p:cNvCxnSpPr>
          <p:nvPr/>
        </p:nvCxnSpPr>
        <p:spPr>
          <a:xfrm rot="10800000">
            <a:off x="3569825" y="2584975"/>
            <a:ext cx="3089100" cy="33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11" name="Google Shape;611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8925" y="1435175"/>
            <a:ext cx="2268375" cy="23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49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3" name="Google Shape;613;p49"/>
          <p:cNvSpPr txBox="1"/>
          <p:nvPr>
            <p:ph idx="1" type="body"/>
          </p:nvPr>
        </p:nvSpPr>
        <p:spPr>
          <a:xfrm>
            <a:off x="352351" y="771142"/>
            <a:ext cx="84393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             				</a:t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				          </a:t>
            </a:r>
            <a:r>
              <a:rPr lang="en-GB" sz="2300"/>
              <a:t>Is There a Newer Link?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457200" lvl="0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			</a:t>
            </a:r>
            <a:endParaRPr sz="2400"/>
          </a:p>
          <a:p>
            <a:pPr indent="457200" lvl="0" marL="1828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0"/>
          <p:cNvSpPr txBox="1"/>
          <p:nvPr>
            <p:ph idx="1" type="body"/>
          </p:nvPr>
        </p:nvSpPr>
        <p:spPr>
          <a:xfrm>
            <a:off x="352351" y="771142"/>
            <a:ext cx="84393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             				</a:t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				          </a:t>
            </a:r>
            <a:r>
              <a:rPr lang="en-GB" sz="2300"/>
              <a:t>Is There a Newer Link?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457200" lvl="0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			 </a:t>
            </a:r>
            <a:r>
              <a:rPr lang="en-GB" sz="2400">
                <a:solidFill>
                  <a:srgbClr val="0B8246"/>
                </a:solidFill>
              </a:rPr>
              <a:t>Yes, there is!</a:t>
            </a:r>
            <a:endParaRPr sz="2400">
              <a:solidFill>
                <a:srgbClr val="0B8246"/>
              </a:solidFill>
            </a:endParaRPr>
          </a:p>
          <a:p>
            <a:pPr indent="457200" lvl="0" marL="1828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19" name="Google Shape;619;p50"/>
          <p:cNvSpPr/>
          <p:nvPr/>
        </p:nvSpPr>
        <p:spPr>
          <a:xfrm>
            <a:off x="6448175" y="2929677"/>
            <a:ext cx="2562000" cy="314100"/>
          </a:xfrm>
          <a:prstGeom prst="rect">
            <a:avLst/>
          </a:prstGeom>
          <a:solidFill>
            <a:srgbClr val="F1F5F9"/>
          </a:solidFill>
          <a:ln cap="flat" cmpd="sng" w="85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50"/>
          <p:cNvSpPr/>
          <p:nvPr/>
        </p:nvSpPr>
        <p:spPr>
          <a:xfrm>
            <a:off x="0" y="4752968"/>
            <a:ext cx="9144000" cy="41490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logo&#10;&#10;Description automatically generated" id="621" name="Google Shape;621;p50"/>
          <p:cNvPicPr preferRelativeResize="0"/>
          <p:nvPr/>
        </p:nvPicPr>
        <p:blipFill rotWithShape="1">
          <a:blip r:embed="rId4">
            <a:alphaModFix/>
          </a:blip>
          <a:srcRect b="47446" l="0" r="0" t="0"/>
          <a:stretch/>
        </p:blipFill>
        <p:spPr>
          <a:xfrm>
            <a:off x="350201" y="4824412"/>
            <a:ext cx="819085" cy="259611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0"/>
          <p:cNvSpPr/>
          <p:nvPr/>
        </p:nvSpPr>
        <p:spPr>
          <a:xfrm>
            <a:off x="1257877" y="1636315"/>
            <a:ext cx="2312100" cy="1903800"/>
          </a:xfrm>
          <a:prstGeom prst="rect">
            <a:avLst/>
          </a:prstGeom>
          <a:solidFill>
            <a:srgbClr val="D0E0E3"/>
          </a:solidFill>
          <a:ln cap="flat" cmpd="sng" w="225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975" lIns="71975" spcFirstLastPara="1" rIns="71975" wrap="square" tIns="71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2"/>
          </a:p>
        </p:txBody>
      </p:sp>
      <p:sp>
        <p:nvSpPr>
          <p:cNvPr id="623" name="Google Shape;623;p50"/>
          <p:cNvSpPr txBox="1"/>
          <p:nvPr/>
        </p:nvSpPr>
        <p:spPr>
          <a:xfrm>
            <a:off x="1309828" y="1373726"/>
            <a:ext cx="22083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2">
                <a:solidFill>
                  <a:srgbClr val="1C305D"/>
                </a:solidFill>
              </a:rPr>
              <a:t>Shared Memory</a:t>
            </a:r>
            <a:endParaRPr b="1" sz="1602">
              <a:solidFill>
                <a:srgbClr val="1C305D"/>
              </a:solidFill>
            </a:endParaRPr>
          </a:p>
        </p:txBody>
      </p:sp>
      <p:sp>
        <p:nvSpPr>
          <p:cNvPr id="624" name="Google Shape;624;p50"/>
          <p:cNvSpPr/>
          <p:nvPr/>
        </p:nvSpPr>
        <p:spPr>
          <a:xfrm>
            <a:off x="1257873" y="2070021"/>
            <a:ext cx="2312100" cy="1030200"/>
          </a:xfrm>
          <a:prstGeom prst="rect">
            <a:avLst/>
          </a:prstGeom>
          <a:solidFill>
            <a:srgbClr val="93C47D"/>
          </a:solidFill>
          <a:ln cap="flat" cmpd="sng" w="15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975" lIns="71975" spcFirstLastPara="1" rIns="71975" wrap="square" tIns="71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>
                <a:solidFill>
                  <a:srgbClr val="1C305D"/>
                </a:solidFill>
              </a:rPr>
              <a:t>https://docs.google.com/classified2</a:t>
            </a:r>
            <a:endParaRPr sz="1550">
              <a:solidFill>
                <a:srgbClr val="1C305D"/>
              </a:solidFill>
            </a:endParaRPr>
          </a:p>
        </p:txBody>
      </p:sp>
      <p:grpSp>
        <p:nvGrpSpPr>
          <p:cNvPr id="625" name="Google Shape;625;p50"/>
          <p:cNvGrpSpPr/>
          <p:nvPr/>
        </p:nvGrpSpPr>
        <p:grpSpPr>
          <a:xfrm>
            <a:off x="6443853" y="1071846"/>
            <a:ext cx="2570642" cy="2907842"/>
            <a:chOff x="3138488" y="1047750"/>
            <a:chExt cx="2867100" cy="3243188"/>
          </a:xfrm>
        </p:grpSpPr>
        <p:sp>
          <p:nvSpPr>
            <p:cNvPr id="626" name="Google Shape;626;p50"/>
            <p:cNvSpPr/>
            <p:nvPr/>
          </p:nvSpPr>
          <p:spPr>
            <a:xfrm>
              <a:off x="3143250" y="1047750"/>
              <a:ext cx="2857500" cy="3238500"/>
            </a:xfrm>
            <a:prstGeom prst="roundRect">
              <a:avLst>
                <a:gd fmla="val 6666" name="adj"/>
              </a:avLst>
            </a:prstGeom>
            <a:solidFill>
              <a:srgbClr val="F8FAFC"/>
            </a:solidFill>
            <a:ln cap="flat" cmpd="sng" w="1707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50"/>
            <p:cNvSpPr/>
            <p:nvPr/>
          </p:nvSpPr>
          <p:spPr>
            <a:xfrm>
              <a:off x="3143250" y="1047750"/>
              <a:ext cx="2857500" cy="381000"/>
            </a:xfrm>
            <a:prstGeom prst="roundRect">
              <a:avLst>
                <a:gd fmla="val 50000" name="adj"/>
              </a:avLst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50"/>
            <p:cNvSpPr/>
            <p:nvPr/>
          </p:nvSpPr>
          <p:spPr>
            <a:xfrm>
              <a:off x="3143250" y="1238250"/>
              <a:ext cx="2857500" cy="190500"/>
            </a:xfrm>
            <a:prstGeom prst="rect">
              <a:avLst/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50"/>
            <p:cNvSpPr txBox="1"/>
            <p:nvPr/>
          </p:nvSpPr>
          <p:spPr>
            <a:xfrm>
              <a:off x="3143250" y="104775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86"/>
                <a:buFont typeface="Arial"/>
                <a:buNone/>
              </a:pPr>
              <a:r>
                <a:rPr b="1" lang="en-GB" sz="1255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 2</a:t>
              </a:r>
              <a:endParaRPr b="1" sz="12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50"/>
            <p:cNvSpPr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solidFill>
              <a:srgbClr val="A4C2F4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50"/>
            <p:cNvSpPr txBox="1"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55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Stack</a:t>
              </a:r>
              <a:endParaRPr b="0" sz="1255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50"/>
            <p:cNvSpPr/>
            <p:nvPr/>
          </p:nvSpPr>
          <p:spPr>
            <a:xfrm>
              <a:off x="3143250" y="1905000"/>
              <a:ext cx="2857500" cy="571500"/>
            </a:xfrm>
            <a:prstGeom prst="rect">
              <a:avLst/>
            </a:prstGeom>
            <a:solidFill>
              <a:srgbClr val="F1F5F9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50"/>
            <p:cNvSpPr txBox="1"/>
            <p:nvPr/>
          </p:nvSpPr>
          <p:spPr>
            <a:xfrm>
              <a:off x="3143250" y="1980463"/>
              <a:ext cx="2857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55">
                  <a:solidFill>
                    <a:srgbClr val="64748B"/>
                  </a:solidFill>
                  <a:latin typeface="Arial"/>
                  <a:ea typeface="Arial"/>
                  <a:cs typeface="Arial"/>
                  <a:sym typeface="Arial"/>
                </a:rPr>
                <a:t>Empty Space</a:t>
              </a:r>
              <a:endParaRPr b="0" sz="1255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50"/>
            <p:cNvSpPr/>
            <p:nvPr/>
          </p:nvSpPr>
          <p:spPr>
            <a:xfrm>
              <a:off x="3143250" y="2341675"/>
              <a:ext cx="2857500" cy="801600"/>
            </a:xfrm>
            <a:prstGeom prst="rect">
              <a:avLst/>
            </a:prstGeom>
            <a:solidFill>
              <a:srgbClr val="FFE599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50"/>
            <p:cNvSpPr txBox="1"/>
            <p:nvPr/>
          </p:nvSpPr>
          <p:spPr>
            <a:xfrm>
              <a:off x="3143250" y="2557969"/>
              <a:ext cx="28575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55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Heap</a:t>
              </a:r>
              <a:endParaRPr b="0" sz="1255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50"/>
            <p:cNvSpPr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solidFill>
              <a:srgbClr val="F4CCCC"/>
            </a:solidFill>
            <a:ln cap="flat" cmpd="sng" w="85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50"/>
            <p:cNvSpPr txBox="1"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255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Program Code</a:t>
              </a:r>
              <a:endParaRPr b="0" sz="1255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8" name="Google Shape;638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38488" y="3805238"/>
              <a:ext cx="2867100" cy="485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39" name="Google Shape;639;p50"/>
            <p:cNvGrpSpPr/>
            <p:nvPr/>
          </p:nvGrpSpPr>
          <p:grpSpPr>
            <a:xfrm>
              <a:off x="3190875" y="3857625"/>
              <a:ext cx="2762250" cy="381000"/>
              <a:chOff x="3190875" y="3857625"/>
              <a:chExt cx="2762250" cy="381000"/>
            </a:xfrm>
          </p:grpSpPr>
          <p:cxnSp>
            <p:nvCxnSpPr>
              <p:cNvPr id="640" name="Google Shape;640;p50"/>
              <p:cNvCxnSpPr/>
              <p:nvPr/>
            </p:nvCxnSpPr>
            <p:spPr>
              <a:xfrm flipH="1" rot="10800000">
                <a:off x="3190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1" name="Google Shape;641;p50"/>
              <p:cNvCxnSpPr/>
              <p:nvPr/>
            </p:nvCxnSpPr>
            <p:spPr>
              <a:xfrm flipH="1" rot="10800000">
                <a:off x="3476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2" name="Google Shape;642;p50"/>
              <p:cNvCxnSpPr/>
              <p:nvPr/>
            </p:nvCxnSpPr>
            <p:spPr>
              <a:xfrm flipH="1" rot="10800000">
                <a:off x="3762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3" name="Google Shape;643;p50"/>
              <p:cNvCxnSpPr/>
              <p:nvPr/>
            </p:nvCxnSpPr>
            <p:spPr>
              <a:xfrm flipH="1" rot="10800000">
                <a:off x="4048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4" name="Google Shape;644;p50"/>
              <p:cNvCxnSpPr/>
              <p:nvPr/>
            </p:nvCxnSpPr>
            <p:spPr>
              <a:xfrm flipH="1" rot="10800000">
                <a:off x="4333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5" name="Google Shape;645;p50"/>
              <p:cNvCxnSpPr/>
              <p:nvPr/>
            </p:nvCxnSpPr>
            <p:spPr>
              <a:xfrm flipH="1" rot="10800000">
                <a:off x="4619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6" name="Google Shape;646;p50"/>
              <p:cNvCxnSpPr/>
              <p:nvPr/>
            </p:nvCxnSpPr>
            <p:spPr>
              <a:xfrm flipH="1" rot="10800000">
                <a:off x="4905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7" name="Google Shape;647;p50"/>
              <p:cNvCxnSpPr/>
              <p:nvPr/>
            </p:nvCxnSpPr>
            <p:spPr>
              <a:xfrm flipH="1" rot="10800000">
                <a:off x="5191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8" name="Google Shape;648;p50"/>
              <p:cNvCxnSpPr/>
              <p:nvPr/>
            </p:nvCxnSpPr>
            <p:spPr>
              <a:xfrm flipH="1" rot="10800000">
                <a:off x="5476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9" name="Google Shape;649;p50"/>
              <p:cNvCxnSpPr/>
              <p:nvPr/>
            </p:nvCxnSpPr>
            <p:spPr>
              <a:xfrm flipH="1" rot="10800000">
                <a:off x="5762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7075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cxnSp>
        <p:nvCxnSpPr>
          <p:cNvPr id="650" name="Google Shape;650;p50"/>
          <p:cNvCxnSpPr>
            <a:endCxn id="624" idx="1"/>
          </p:cNvCxnSpPr>
          <p:nvPr/>
        </p:nvCxnSpPr>
        <p:spPr>
          <a:xfrm>
            <a:off x="-97227" y="2570121"/>
            <a:ext cx="1355100" cy="150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1" name="Google Shape;651;p50"/>
          <p:cNvSpPr txBox="1"/>
          <p:nvPr/>
        </p:nvSpPr>
        <p:spPr>
          <a:xfrm>
            <a:off x="6448173" y="2929666"/>
            <a:ext cx="25620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255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Empty Space</a:t>
            </a:r>
            <a:endParaRPr b="0" sz="1255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2" name="Google Shape;652;p50"/>
          <p:cNvCxnSpPr>
            <a:stCxn id="624" idx="3"/>
            <a:endCxn id="653" idx="1"/>
          </p:cNvCxnSpPr>
          <p:nvPr/>
        </p:nvCxnSpPr>
        <p:spPr>
          <a:xfrm flipH="1" rot="10800000">
            <a:off x="3569973" y="2577621"/>
            <a:ext cx="3090600" cy="75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53" name="Google Shape;653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0575" y="1447800"/>
            <a:ext cx="2254600" cy="225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50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5" name="Google Shape;655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2888" y="1568088"/>
            <a:ext cx="828675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1"/>
          <p:cNvSpPr txBox="1"/>
          <p:nvPr>
            <p:ph idx="1" type="body"/>
          </p:nvPr>
        </p:nvSpPr>
        <p:spPr>
          <a:xfrm>
            <a:off x="0" y="3"/>
            <a:ext cx="9144000" cy="47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b="1" lang="en-GB" sz="5800">
                <a:solidFill>
                  <a:srgbClr val="037C3F"/>
                </a:solidFill>
              </a:rPr>
              <a:t>Up To 400x+ Faster </a:t>
            </a:r>
            <a:r>
              <a:rPr b="1" lang="en-GB" sz="5800"/>
              <a:t>⚡⚡⚡</a:t>
            </a:r>
            <a:r>
              <a:rPr b="1" lang="en-GB" sz="5800">
                <a:solidFill>
                  <a:srgbClr val="037C3F"/>
                </a:solidFill>
              </a:rPr>
              <a:t> </a:t>
            </a:r>
            <a:endParaRPr b="1" sz="5800">
              <a:solidFill>
                <a:srgbClr val="037C3F"/>
              </a:solidFill>
            </a:endParaRPr>
          </a:p>
        </p:txBody>
      </p:sp>
      <p:sp>
        <p:nvSpPr>
          <p:cNvPr id="661" name="Google Shape;661;p51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2"/>
          <p:cNvSpPr txBox="1"/>
          <p:nvPr>
            <p:ph idx="1" type="body"/>
          </p:nvPr>
        </p:nvSpPr>
        <p:spPr>
          <a:xfrm>
            <a:off x="0" y="3"/>
            <a:ext cx="9144000" cy="47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b="1" lang="en-GB" sz="5800">
                <a:solidFill>
                  <a:srgbClr val="037C3F"/>
                </a:solidFill>
              </a:rPr>
              <a:t>Up To 400x+ Faster </a:t>
            </a:r>
            <a:r>
              <a:rPr b="1" lang="en-GB" sz="5800"/>
              <a:t>⚡⚡⚡</a:t>
            </a:r>
            <a:r>
              <a:rPr b="1" lang="en-GB" sz="5800">
                <a:solidFill>
                  <a:srgbClr val="037C3F"/>
                </a:solidFill>
              </a:rPr>
              <a:t> </a:t>
            </a:r>
            <a:endParaRPr b="1" sz="5800">
              <a:solidFill>
                <a:srgbClr val="037C3F"/>
              </a:solidFill>
            </a:endParaRPr>
          </a:p>
        </p:txBody>
      </p:sp>
      <p:sp>
        <p:nvSpPr>
          <p:cNvPr id="667" name="Google Shape;667;p52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8" name="Google Shape;66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862" y="375337"/>
            <a:ext cx="4228274" cy="39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350" y="203125"/>
            <a:ext cx="2704000" cy="25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5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3"/>
          <p:cNvSpPr txBox="1"/>
          <p:nvPr>
            <p:ph idx="1" type="body"/>
          </p:nvPr>
        </p:nvSpPr>
        <p:spPr>
          <a:xfrm>
            <a:off x="0" y="3"/>
            <a:ext cx="9144000" cy="47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b="1" lang="en-GB" sz="5800">
                <a:solidFill>
                  <a:srgbClr val="037C3F"/>
                </a:solidFill>
              </a:rPr>
              <a:t>Up To 400x+ Faster </a:t>
            </a:r>
            <a:r>
              <a:rPr b="1" lang="en-GB" sz="5800"/>
              <a:t>⚡⚡⚡</a:t>
            </a:r>
            <a:r>
              <a:rPr b="1" lang="en-GB" sz="5800">
                <a:solidFill>
                  <a:srgbClr val="037C3F"/>
                </a:solidFill>
              </a:rPr>
              <a:t> </a:t>
            </a:r>
            <a:endParaRPr b="1" sz="5800">
              <a:solidFill>
                <a:srgbClr val="037C3F"/>
              </a:solidFill>
            </a:endParaRPr>
          </a:p>
        </p:txBody>
      </p:sp>
      <p:sp>
        <p:nvSpPr>
          <p:cNvPr id="674" name="Google Shape;674;p53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75" name="Google Shape;67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862" y="375337"/>
            <a:ext cx="4228274" cy="39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861426">
            <a:off x="2941737" y="1346781"/>
            <a:ext cx="3531304" cy="235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4"/>
          <p:cNvSpPr txBox="1"/>
          <p:nvPr>
            <p:ph idx="1" type="body"/>
          </p:nvPr>
        </p:nvSpPr>
        <p:spPr>
          <a:xfrm>
            <a:off x="0" y="3"/>
            <a:ext cx="9144000" cy="47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37C3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b="1" lang="en-GB" sz="5800">
                <a:solidFill>
                  <a:srgbClr val="037C3F"/>
                </a:solidFill>
              </a:rPr>
              <a:t>Up To 400x+ Faster </a:t>
            </a:r>
            <a:r>
              <a:rPr b="1" lang="en-GB" sz="5800"/>
              <a:t>⚡⚡⚡</a:t>
            </a:r>
            <a:r>
              <a:rPr b="1" lang="en-GB" sz="5800">
                <a:solidFill>
                  <a:srgbClr val="037C3F"/>
                </a:solidFill>
              </a:rPr>
              <a:t> </a:t>
            </a:r>
            <a:endParaRPr b="1" sz="5800">
              <a:solidFill>
                <a:srgbClr val="037C3F"/>
              </a:solidFill>
            </a:endParaRPr>
          </a:p>
        </p:txBody>
      </p:sp>
      <p:sp>
        <p:nvSpPr>
          <p:cNvPr id="682" name="Google Shape;682;p54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3" name="Google Shape;683;p54"/>
          <p:cNvSpPr txBox="1"/>
          <p:nvPr>
            <p:ph idx="1" type="body"/>
          </p:nvPr>
        </p:nvSpPr>
        <p:spPr>
          <a:xfrm>
            <a:off x="176100" y="332128"/>
            <a:ext cx="8791800" cy="3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7600" lIns="95250" spcFirstLastPara="1" rIns="95250" wrap="square" tIns="476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1"/>
          </a:p>
          <a:p>
            <a:pPr indent="0" lvl="0" marL="0" rtl="0" algn="l">
              <a:lnSpc>
                <a:spcPct val="90000"/>
              </a:lnSpc>
              <a:spcBef>
                <a:spcPts val="1250"/>
              </a:spcBef>
              <a:spcAft>
                <a:spcPts val="1250"/>
              </a:spcAft>
              <a:buNone/>
            </a:pPr>
            <a:r>
              <a:t/>
            </a:r>
            <a:endParaRPr sz="1771"/>
          </a:p>
        </p:txBody>
      </p:sp>
      <p:pic>
        <p:nvPicPr>
          <p:cNvPr id="684" name="Google Shape;684;p54" title="07_heatmap_speedu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501" y="725839"/>
            <a:ext cx="5669824" cy="3673935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54"/>
          <p:cNvSpPr/>
          <p:nvPr/>
        </p:nvSpPr>
        <p:spPr>
          <a:xfrm>
            <a:off x="5307192" y="3031855"/>
            <a:ext cx="1026000" cy="995100"/>
          </a:xfrm>
          <a:prstGeom prst="rect">
            <a:avLst/>
          </a:prstGeom>
          <a:noFill/>
          <a:ln cap="flat" cmpd="sng" w="793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250" lIns="95250" spcFirstLastPara="1" rIns="95250" wrap="square" tIns="95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/>
          </a:p>
        </p:txBody>
      </p:sp>
      <p:sp>
        <p:nvSpPr>
          <p:cNvPr id="686" name="Google Shape;686;p54"/>
          <p:cNvSpPr/>
          <p:nvPr/>
        </p:nvSpPr>
        <p:spPr>
          <a:xfrm rot="-1697360">
            <a:off x="5992516" y="2046829"/>
            <a:ext cx="2242763" cy="1469093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9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250" lIns="95250" spcFirstLastPara="1" rIns="95250" wrap="square" tIns="95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5"/>
          <p:cNvSpPr txBox="1"/>
          <p:nvPr/>
        </p:nvSpPr>
        <p:spPr>
          <a:xfrm>
            <a:off x="448092" y="1405656"/>
            <a:ext cx="5793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37C3F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/>
          </a:p>
        </p:txBody>
      </p:sp>
      <p:sp>
        <p:nvSpPr>
          <p:cNvPr id="692" name="Google Shape;692;p55"/>
          <p:cNvSpPr txBox="1"/>
          <p:nvPr/>
        </p:nvSpPr>
        <p:spPr>
          <a:xfrm>
            <a:off x="392390" y="793291"/>
            <a:ext cx="59811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05D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sp>
        <p:nvSpPr>
          <p:cNvPr id="693" name="Google Shape;693;p55"/>
          <p:cNvSpPr txBox="1"/>
          <p:nvPr/>
        </p:nvSpPr>
        <p:spPr>
          <a:xfrm>
            <a:off x="448092" y="2016878"/>
            <a:ext cx="37959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05D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rPr>
              <a:t>janotaroman02@gmail.com</a:t>
            </a:r>
            <a:br>
              <a:rPr lang="en-GB" sz="18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694" name="Google Shape;69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50126" y="-1556725"/>
            <a:ext cx="799400" cy="7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975" y="2527525"/>
            <a:ext cx="2647525" cy="14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350" y="203125"/>
            <a:ext cx="2704000" cy="25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600" y="2919513"/>
            <a:ext cx="1158625" cy="1158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36"/>
          <p:cNvCxnSpPr>
            <a:stCxn id="177" idx="0"/>
          </p:cNvCxnSpPr>
          <p:nvPr/>
        </p:nvCxnSpPr>
        <p:spPr>
          <a:xfrm flipH="1" rot="5400000">
            <a:off x="846713" y="2198313"/>
            <a:ext cx="1440900" cy="15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20649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36"/>
          <p:cNvCxnSpPr>
            <a:endCxn id="176" idx="1"/>
          </p:cNvCxnSpPr>
          <p:nvPr/>
        </p:nvCxnSpPr>
        <p:spPr>
          <a:xfrm flipH="1" rot="10800000">
            <a:off x="1566350" y="1480137"/>
            <a:ext cx="1215000" cy="8400"/>
          </a:xfrm>
          <a:prstGeom prst="straightConnector1">
            <a:avLst/>
          </a:prstGeom>
          <a:noFill/>
          <a:ln cap="flat" cmpd="sng" w="28575">
            <a:solidFill>
              <a:srgbClr val="20649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p36"/>
          <p:cNvSpPr/>
          <p:nvPr/>
        </p:nvSpPr>
        <p:spPr>
          <a:xfrm flipH="1" rot="-1200100">
            <a:off x="1865355" y="1994957"/>
            <a:ext cx="2057609" cy="2111793"/>
          </a:xfrm>
          <a:prstGeom prst="teardrop">
            <a:avLst>
              <a:gd fmla="val 100000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6"/>
          <p:cNvSpPr txBox="1"/>
          <p:nvPr/>
        </p:nvSpPr>
        <p:spPr>
          <a:xfrm>
            <a:off x="428363" y="3996725"/>
            <a:ext cx="22791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rPr>
              <a:t>Network Monitoring Program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182" name="Google Shape;182;p36"/>
          <p:cNvSpPr txBox="1"/>
          <p:nvPr/>
        </p:nvSpPr>
        <p:spPr>
          <a:xfrm>
            <a:off x="864450" y="2574675"/>
            <a:ext cx="3696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</a:rPr>
              <a:t>⏳</a:t>
            </a:r>
            <a:endParaRPr sz="2700">
              <a:solidFill>
                <a:schemeClr val="dk2"/>
              </a:solidFill>
            </a:endParaRPr>
          </a:p>
        </p:txBody>
      </p:sp>
      <p:pic>
        <p:nvPicPr>
          <p:cNvPr id="183" name="Google Shape;18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5875" y="2438650"/>
            <a:ext cx="1736425" cy="107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6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350" y="203125"/>
            <a:ext cx="2704000" cy="25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600" y="2919513"/>
            <a:ext cx="1158625" cy="1158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37"/>
          <p:cNvCxnSpPr>
            <a:stCxn id="190" idx="0"/>
          </p:cNvCxnSpPr>
          <p:nvPr/>
        </p:nvCxnSpPr>
        <p:spPr>
          <a:xfrm flipH="1" rot="5400000">
            <a:off x="846713" y="2198313"/>
            <a:ext cx="1440900" cy="15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20649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37"/>
          <p:cNvCxnSpPr>
            <a:endCxn id="189" idx="1"/>
          </p:cNvCxnSpPr>
          <p:nvPr/>
        </p:nvCxnSpPr>
        <p:spPr>
          <a:xfrm flipH="1" rot="10800000">
            <a:off x="1566350" y="1480137"/>
            <a:ext cx="1215000" cy="8400"/>
          </a:xfrm>
          <a:prstGeom prst="straightConnector1">
            <a:avLst/>
          </a:prstGeom>
          <a:noFill/>
          <a:ln cap="flat" cmpd="sng" w="28575">
            <a:solidFill>
              <a:srgbClr val="20649A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3" name="Google Shape;19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4664" y="2979354"/>
            <a:ext cx="1650773" cy="1038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37"/>
          <p:cNvCxnSpPr>
            <a:stCxn id="190" idx="3"/>
            <a:endCxn id="193" idx="1"/>
          </p:cNvCxnSpPr>
          <p:nvPr/>
        </p:nvCxnSpPr>
        <p:spPr>
          <a:xfrm>
            <a:off x="2147225" y="3498825"/>
            <a:ext cx="1267500" cy="0"/>
          </a:xfrm>
          <a:prstGeom prst="straightConnector1">
            <a:avLst/>
          </a:prstGeom>
          <a:noFill/>
          <a:ln cap="flat" cmpd="sng" w="28575">
            <a:solidFill>
              <a:srgbClr val="20649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37"/>
          <p:cNvCxnSpPr>
            <a:stCxn id="193" idx="3"/>
          </p:cNvCxnSpPr>
          <p:nvPr/>
        </p:nvCxnSpPr>
        <p:spPr>
          <a:xfrm flipH="1" rot="10800000">
            <a:off x="5065437" y="3494041"/>
            <a:ext cx="1005300" cy="4800"/>
          </a:xfrm>
          <a:prstGeom prst="straightConnector1">
            <a:avLst/>
          </a:prstGeom>
          <a:noFill/>
          <a:ln cap="flat" cmpd="sng" w="28575">
            <a:solidFill>
              <a:srgbClr val="20649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6" name="Google Shape;196;p37"/>
          <p:cNvSpPr txBox="1"/>
          <p:nvPr/>
        </p:nvSpPr>
        <p:spPr>
          <a:xfrm>
            <a:off x="6070725" y="3232875"/>
            <a:ext cx="1590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rPr>
              <a:t>User queries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7" name="Google Shape;197;p37"/>
          <p:cNvSpPr txBox="1"/>
          <p:nvPr/>
        </p:nvSpPr>
        <p:spPr>
          <a:xfrm>
            <a:off x="3214200" y="3996725"/>
            <a:ext cx="32265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rPr>
              <a:t>Internal Representation</a:t>
            </a:r>
            <a:endParaRPr sz="1900">
              <a:solidFill>
                <a:srgbClr val="1C30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rPr>
              <a:t>       (Data Structure)</a:t>
            </a:r>
            <a:endParaRPr sz="1900">
              <a:solidFill>
                <a:srgbClr val="1C30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7"/>
          <p:cNvSpPr txBox="1"/>
          <p:nvPr/>
        </p:nvSpPr>
        <p:spPr>
          <a:xfrm>
            <a:off x="428363" y="3996725"/>
            <a:ext cx="22791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rPr>
              <a:t>Network Monitoring Program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199" name="Google Shape;199;p37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350" y="203125"/>
            <a:ext cx="2704000" cy="25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600" y="2919513"/>
            <a:ext cx="1158625" cy="1158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38"/>
          <p:cNvCxnSpPr>
            <a:stCxn id="205" idx="0"/>
          </p:cNvCxnSpPr>
          <p:nvPr/>
        </p:nvCxnSpPr>
        <p:spPr>
          <a:xfrm flipH="1" rot="5400000">
            <a:off x="846713" y="2198313"/>
            <a:ext cx="1440900" cy="15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20649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38"/>
          <p:cNvCxnSpPr>
            <a:endCxn id="204" idx="1"/>
          </p:cNvCxnSpPr>
          <p:nvPr/>
        </p:nvCxnSpPr>
        <p:spPr>
          <a:xfrm flipH="1" rot="10800000">
            <a:off x="1566350" y="1480137"/>
            <a:ext cx="1215000" cy="8400"/>
          </a:xfrm>
          <a:prstGeom prst="straightConnector1">
            <a:avLst/>
          </a:prstGeom>
          <a:noFill/>
          <a:ln cap="flat" cmpd="sng" w="28575">
            <a:solidFill>
              <a:srgbClr val="20649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" name="Google Shape;208;p38"/>
          <p:cNvSpPr txBox="1"/>
          <p:nvPr/>
        </p:nvSpPr>
        <p:spPr>
          <a:xfrm>
            <a:off x="1666575" y="2658400"/>
            <a:ext cx="3696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</a:rPr>
              <a:t>⏳</a:t>
            </a:r>
            <a:endParaRPr sz="2500">
              <a:solidFill>
                <a:schemeClr val="dk2"/>
              </a:solidFill>
            </a:endParaRPr>
          </a:p>
        </p:txBody>
      </p:sp>
      <p:pic>
        <p:nvPicPr>
          <p:cNvPr id="209" name="Google Shape;2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4025" y="3180638"/>
            <a:ext cx="1158625" cy="115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8"/>
          <p:cNvSpPr txBox="1"/>
          <p:nvPr/>
        </p:nvSpPr>
        <p:spPr>
          <a:xfrm>
            <a:off x="4193088" y="2919525"/>
            <a:ext cx="3696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</a:rPr>
              <a:t>⏳</a:t>
            </a:r>
            <a:endParaRPr sz="2500">
              <a:solidFill>
                <a:schemeClr val="dk2"/>
              </a:solidFill>
            </a:endParaRPr>
          </a:p>
        </p:txBody>
      </p:sp>
      <p:pic>
        <p:nvPicPr>
          <p:cNvPr id="211" name="Google Shape;21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1625" y="3180638"/>
            <a:ext cx="1158625" cy="115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8"/>
          <p:cNvSpPr txBox="1"/>
          <p:nvPr/>
        </p:nvSpPr>
        <p:spPr>
          <a:xfrm>
            <a:off x="6719600" y="2919525"/>
            <a:ext cx="3696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</a:rPr>
              <a:t>⏳</a:t>
            </a:r>
            <a:endParaRPr sz="2500">
              <a:solidFill>
                <a:schemeClr val="dk2"/>
              </a:solidFill>
            </a:endParaRPr>
          </a:p>
        </p:txBody>
      </p:sp>
      <p:cxnSp>
        <p:nvCxnSpPr>
          <p:cNvPr id="213" name="Google Shape;213;p38"/>
          <p:cNvCxnSpPr>
            <a:stCxn id="209" idx="0"/>
            <a:endCxn id="204" idx="2"/>
          </p:cNvCxnSpPr>
          <p:nvPr/>
        </p:nvCxnSpPr>
        <p:spPr>
          <a:xfrm rot="10800000">
            <a:off x="4133338" y="2757038"/>
            <a:ext cx="0" cy="423600"/>
          </a:xfrm>
          <a:prstGeom prst="straightConnector1">
            <a:avLst/>
          </a:prstGeom>
          <a:noFill/>
          <a:ln cap="flat" cmpd="sng" w="28575">
            <a:solidFill>
              <a:srgbClr val="20649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38"/>
          <p:cNvCxnSpPr>
            <a:stCxn id="211" idx="0"/>
          </p:cNvCxnSpPr>
          <p:nvPr/>
        </p:nvCxnSpPr>
        <p:spPr>
          <a:xfrm rot="-5400000">
            <a:off x="5768038" y="2326538"/>
            <a:ext cx="1707000" cy="1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20649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38"/>
          <p:cNvCxnSpPr>
            <a:endCxn id="204" idx="3"/>
          </p:cNvCxnSpPr>
          <p:nvPr/>
        </p:nvCxnSpPr>
        <p:spPr>
          <a:xfrm rot="10800000">
            <a:off x="5485350" y="1480137"/>
            <a:ext cx="1141800" cy="3300"/>
          </a:xfrm>
          <a:prstGeom prst="straightConnector1">
            <a:avLst/>
          </a:prstGeom>
          <a:noFill/>
          <a:ln cap="flat" cmpd="sng" w="28575">
            <a:solidFill>
              <a:srgbClr val="20649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6" name="Google Shape;216;p38"/>
          <p:cNvSpPr txBox="1"/>
          <p:nvPr/>
        </p:nvSpPr>
        <p:spPr>
          <a:xfrm>
            <a:off x="428363" y="3996725"/>
            <a:ext cx="22791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rPr>
              <a:t>Network Monitoring Program 1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2882750" y="4131225"/>
            <a:ext cx="23772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rPr>
              <a:t>Network Monitoring Program 2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5435227" y="4131225"/>
            <a:ext cx="25908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C305D"/>
                </a:solidFill>
                <a:latin typeface="Calibri"/>
                <a:ea typeface="Calibri"/>
                <a:cs typeface="Calibri"/>
                <a:sym typeface="Calibri"/>
              </a:rPr>
              <a:t>Network Monitoring Program 3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19" name="Google Shape;219;p38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/>
          <p:nvPr/>
        </p:nvSpPr>
        <p:spPr>
          <a:xfrm>
            <a:off x="0" y="4468536"/>
            <a:ext cx="9144000" cy="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9"/>
          <p:cNvSpPr/>
          <p:nvPr/>
        </p:nvSpPr>
        <p:spPr>
          <a:xfrm>
            <a:off x="0" y="4752968"/>
            <a:ext cx="9144000" cy="41490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logo&#10;&#10;Description automatically generated" id="226" name="Google Shape;226;p39"/>
          <p:cNvPicPr preferRelativeResize="0"/>
          <p:nvPr/>
        </p:nvPicPr>
        <p:blipFill rotWithShape="1">
          <a:blip r:embed="rId4">
            <a:alphaModFix/>
          </a:blip>
          <a:srcRect b="47445" l="0" r="0" t="0"/>
          <a:stretch/>
        </p:blipFill>
        <p:spPr>
          <a:xfrm>
            <a:off x="350201" y="4824412"/>
            <a:ext cx="819085" cy="259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39"/>
          <p:cNvGrpSpPr/>
          <p:nvPr/>
        </p:nvGrpSpPr>
        <p:grpSpPr>
          <a:xfrm>
            <a:off x="3138488" y="1047750"/>
            <a:ext cx="2867113" cy="3243188"/>
            <a:chOff x="3138488" y="1047750"/>
            <a:chExt cx="2867113" cy="3243188"/>
          </a:xfrm>
        </p:grpSpPr>
        <p:sp>
          <p:nvSpPr>
            <p:cNvPr id="228" name="Google Shape;228;p39"/>
            <p:cNvSpPr/>
            <p:nvPr/>
          </p:nvSpPr>
          <p:spPr>
            <a:xfrm>
              <a:off x="3143250" y="1047750"/>
              <a:ext cx="2857500" cy="3238500"/>
            </a:xfrm>
            <a:prstGeom prst="roundRect">
              <a:avLst>
                <a:gd fmla="val 6666" name="adj"/>
              </a:avLst>
            </a:prstGeom>
            <a:solidFill>
              <a:srgbClr val="F8FAFC"/>
            </a:solidFill>
            <a:ln cap="flat" cmpd="sng" w="19050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9"/>
            <p:cNvSpPr/>
            <p:nvPr/>
          </p:nvSpPr>
          <p:spPr>
            <a:xfrm>
              <a:off x="3143250" y="1047750"/>
              <a:ext cx="2857500" cy="381000"/>
            </a:xfrm>
            <a:prstGeom prst="roundRect">
              <a:avLst>
                <a:gd fmla="val 50000" name="adj"/>
              </a:avLst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9"/>
            <p:cNvSpPr/>
            <p:nvPr/>
          </p:nvSpPr>
          <p:spPr>
            <a:xfrm>
              <a:off x="3143250" y="1238250"/>
              <a:ext cx="2857500" cy="190500"/>
            </a:xfrm>
            <a:prstGeom prst="rect">
              <a:avLst/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9"/>
            <p:cNvSpPr txBox="1"/>
            <p:nvPr/>
          </p:nvSpPr>
          <p:spPr>
            <a:xfrm>
              <a:off x="3143250" y="104775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Program 1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9"/>
            <p:cNvSpPr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9"/>
            <p:cNvSpPr txBox="1"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400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Stack</a:t>
              </a:r>
              <a:endParaRPr b="0" sz="1400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9"/>
            <p:cNvSpPr/>
            <p:nvPr/>
          </p:nvSpPr>
          <p:spPr>
            <a:xfrm>
              <a:off x="3143250" y="1905000"/>
              <a:ext cx="2857500" cy="571500"/>
            </a:xfrm>
            <a:prstGeom prst="rect">
              <a:avLst/>
            </a:prstGeom>
            <a:solidFill>
              <a:srgbClr val="F1F5F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9"/>
            <p:cNvSpPr txBox="1"/>
            <p:nvPr/>
          </p:nvSpPr>
          <p:spPr>
            <a:xfrm>
              <a:off x="3143250" y="1980463"/>
              <a:ext cx="2857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9"/>
            <p:cNvSpPr/>
            <p:nvPr/>
          </p:nvSpPr>
          <p:spPr>
            <a:xfrm>
              <a:off x="3143250" y="2341675"/>
              <a:ext cx="2857500" cy="801600"/>
            </a:xfrm>
            <a:prstGeom prst="rect">
              <a:avLst/>
            </a:prstGeom>
            <a:solidFill>
              <a:srgbClr val="FFE59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9"/>
            <p:cNvSpPr txBox="1"/>
            <p:nvPr/>
          </p:nvSpPr>
          <p:spPr>
            <a:xfrm>
              <a:off x="3143250" y="2774300"/>
              <a:ext cx="28575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400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Heap</a:t>
              </a:r>
              <a:endParaRPr b="0" sz="1400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9"/>
            <p:cNvSpPr/>
            <p:nvPr/>
          </p:nvSpPr>
          <p:spPr>
            <a:xfrm>
              <a:off x="3148100" y="2524125"/>
              <a:ext cx="2857500" cy="2859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9"/>
            <p:cNvSpPr txBox="1"/>
            <p:nvPr/>
          </p:nvSpPr>
          <p:spPr>
            <a:xfrm>
              <a:off x="3148100" y="2524125"/>
              <a:ext cx="2857500" cy="285900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1C305D"/>
                  </a:solidFill>
                </a:rPr>
                <a:t>Network Map</a:t>
              </a:r>
              <a:endParaRPr b="1" sz="1600">
                <a:solidFill>
                  <a:srgbClr val="1C305D"/>
                </a:solidFill>
              </a:endParaRPr>
            </a:p>
          </p:txBody>
        </p:sp>
        <p:sp>
          <p:nvSpPr>
            <p:cNvPr id="240" name="Google Shape;240;p39"/>
            <p:cNvSpPr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9"/>
            <p:cNvSpPr txBox="1"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400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Program Code</a:t>
              </a:r>
              <a:endParaRPr b="0" sz="1400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2" name="Google Shape;242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38488" y="3805238"/>
              <a:ext cx="2867100" cy="485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3" name="Google Shape;243;p39"/>
            <p:cNvGrpSpPr/>
            <p:nvPr/>
          </p:nvGrpSpPr>
          <p:grpSpPr>
            <a:xfrm>
              <a:off x="3190875" y="3857625"/>
              <a:ext cx="2762250" cy="381000"/>
              <a:chOff x="3190875" y="3857625"/>
              <a:chExt cx="2762250" cy="381000"/>
            </a:xfrm>
          </p:grpSpPr>
          <p:cxnSp>
            <p:nvCxnSpPr>
              <p:cNvPr id="244" name="Google Shape;244;p39"/>
              <p:cNvCxnSpPr/>
              <p:nvPr/>
            </p:nvCxnSpPr>
            <p:spPr>
              <a:xfrm flipH="1" rot="10800000">
                <a:off x="3190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5" name="Google Shape;245;p39"/>
              <p:cNvCxnSpPr/>
              <p:nvPr/>
            </p:nvCxnSpPr>
            <p:spPr>
              <a:xfrm flipH="1" rot="10800000">
                <a:off x="3476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6" name="Google Shape;246;p39"/>
              <p:cNvCxnSpPr/>
              <p:nvPr/>
            </p:nvCxnSpPr>
            <p:spPr>
              <a:xfrm flipH="1" rot="10800000">
                <a:off x="3762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7" name="Google Shape;247;p39"/>
              <p:cNvCxnSpPr/>
              <p:nvPr/>
            </p:nvCxnSpPr>
            <p:spPr>
              <a:xfrm flipH="1" rot="10800000">
                <a:off x="4048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8" name="Google Shape;248;p39"/>
              <p:cNvCxnSpPr/>
              <p:nvPr/>
            </p:nvCxnSpPr>
            <p:spPr>
              <a:xfrm flipH="1" rot="10800000">
                <a:off x="4333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9" name="Google Shape;249;p39"/>
              <p:cNvCxnSpPr/>
              <p:nvPr/>
            </p:nvCxnSpPr>
            <p:spPr>
              <a:xfrm flipH="1" rot="10800000">
                <a:off x="4619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0" name="Google Shape;250;p39"/>
              <p:cNvCxnSpPr/>
              <p:nvPr/>
            </p:nvCxnSpPr>
            <p:spPr>
              <a:xfrm flipH="1" rot="10800000">
                <a:off x="4905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1" name="Google Shape;251;p39"/>
              <p:cNvCxnSpPr/>
              <p:nvPr/>
            </p:nvCxnSpPr>
            <p:spPr>
              <a:xfrm flipH="1" rot="10800000">
                <a:off x="5191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2" name="Google Shape;252;p39"/>
              <p:cNvCxnSpPr/>
              <p:nvPr/>
            </p:nvCxnSpPr>
            <p:spPr>
              <a:xfrm flipH="1" rot="10800000">
                <a:off x="5476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3" name="Google Shape;253;p39"/>
              <p:cNvCxnSpPr/>
              <p:nvPr/>
            </p:nvCxnSpPr>
            <p:spPr>
              <a:xfrm flipH="1" rot="10800000">
                <a:off x="5762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54" name="Google Shape;254;p39"/>
          <p:cNvSpPr/>
          <p:nvPr/>
        </p:nvSpPr>
        <p:spPr>
          <a:xfrm>
            <a:off x="3143250" y="3146425"/>
            <a:ext cx="2857500" cy="274500"/>
          </a:xfrm>
          <a:prstGeom prst="rect">
            <a:avLst/>
          </a:prstGeom>
          <a:solidFill>
            <a:srgbClr val="F1F5F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9"/>
          <p:cNvSpPr txBox="1"/>
          <p:nvPr/>
        </p:nvSpPr>
        <p:spPr>
          <a:xfrm>
            <a:off x="3143250" y="3140713"/>
            <a:ext cx="28575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289" y="2143404"/>
            <a:ext cx="1650773" cy="1038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39"/>
          <p:cNvCxnSpPr>
            <a:endCxn id="239" idx="1"/>
          </p:cNvCxnSpPr>
          <p:nvPr/>
        </p:nvCxnSpPr>
        <p:spPr>
          <a:xfrm>
            <a:off x="2167700" y="2663775"/>
            <a:ext cx="980400" cy="3300"/>
          </a:xfrm>
          <a:prstGeom prst="straightConnector1">
            <a:avLst/>
          </a:prstGeom>
          <a:noFill/>
          <a:ln cap="flat" cmpd="sng" w="38100">
            <a:solidFill>
              <a:srgbClr val="20649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39"/>
          <p:cNvCxnSpPr>
            <a:endCxn id="256" idx="3"/>
          </p:cNvCxnSpPr>
          <p:nvPr/>
        </p:nvCxnSpPr>
        <p:spPr>
          <a:xfrm rot="10800000">
            <a:off x="1967062" y="2662891"/>
            <a:ext cx="998400" cy="11100"/>
          </a:xfrm>
          <a:prstGeom prst="straightConnector1">
            <a:avLst/>
          </a:prstGeom>
          <a:noFill/>
          <a:ln cap="flat" cmpd="sng" w="38100">
            <a:solidFill>
              <a:srgbClr val="20649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9" name="Google Shape;259;p39"/>
          <p:cNvSpPr txBox="1"/>
          <p:nvPr/>
        </p:nvSpPr>
        <p:spPr>
          <a:xfrm>
            <a:off x="6223300" y="1770625"/>
            <a:ext cx="2566200" cy="13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C305D"/>
                </a:solidFill>
              </a:rPr>
              <a:t>Private Network Map,</a:t>
            </a:r>
            <a:endParaRPr b="1" sz="1800">
              <a:solidFill>
                <a:srgbClr val="1C305D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C305D"/>
                </a:solidFill>
              </a:rPr>
              <a:t>no one can access</a:t>
            </a:r>
            <a:endParaRPr b="1" sz="2000">
              <a:solidFill>
                <a:schemeClr val="dk2"/>
              </a:solidFill>
            </a:endParaRPr>
          </a:p>
        </p:txBody>
      </p:sp>
      <p:sp>
        <p:nvSpPr>
          <p:cNvPr id="260" name="Google Shape;260;p39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lang="en-GB"/>
              <a:t>Program </a:t>
            </a:r>
            <a:r>
              <a:rPr lang="en-GB"/>
              <a:t>Memory Layout</a:t>
            </a:r>
            <a:endParaRPr/>
          </a:p>
        </p:txBody>
      </p:sp>
      <p:sp>
        <p:nvSpPr>
          <p:cNvPr id="261" name="Google Shape;261;p39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/>
          <p:nvPr/>
        </p:nvSpPr>
        <p:spPr>
          <a:xfrm>
            <a:off x="0" y="4752968"/>
            <a:ext cx="9144000" cy="41490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logo&#10;&#10;Description automatically generated" id="267" name="Google Shape;267;p40"/>
          <p:cNvPicPr preferRelativeResize="0"/>
          <p:nvPr/>
        </p:nvPicPr>
        <p:blipFill rotWithShape="1">
          <a:blip r:embed="rId4">
            <a:alphaModFix/>
          </a:blip>
          <a:srcRect b="47446" l="0" r="0" t="0"/>
          <a:stretch/>
        </p:blipFill>
        <p:spPr>
          <a:xfrm>
            <a:off x="350201" y="4824412"/>
            <a:ext cx="819085" cy="259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40"/>
          <p:cNvGrpSpPr/>
          <p:nvPr/>
        </p:nvGrpSpPr>
        <p:grpSpPr>
          <a:xfrm>
            <a:off x="350188" y="1402150"/>
            <a:ext cx="2867113" cy="3243188"/>
            <a:chOff x="3138488" y="1047750"/>
            <a:chExt cx="2867113" cy="3243188"/>
          </a:xfrm>
        </p:grpSpPr>
        <p:sp>
          <p:nvSpPr>
            <p:cNvPr id="269" name="Google Shape;269;p40"/>
            <p:cNvSpPr/>
            <p:nvPr/>
          </p:nvSpPr>
          <p:spPr>
            <a:xfrm>
              <a:off x="3143250" y="1047750"/>
              <a:ext cx="2857500" cy="3238500"/>
            </a:xfrm>
            <a:prstGeom prst="roundRect">
              <a:avLst>
                <a:gd fmla="val 6666" name="adj"/>
              </a:avLst>
            </a:prstGeom>
            <a:solidFill>
              <a:srgbClr val="F8FAFC"/>
            </a:solidFill>
            <a:ln cap="flat" cmpd="sng" w="19050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3143250" y="1047750"/>
              <a:ext cx="2857500" cy="381000"/>
            </a:xfrm>
            <a:prstGeom prst="roundRect">
              <a:avLst>
                <a:gd fmla="val 50000" name="adj"/>
              </a:avLst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3143250" y="1238250"/>
              <a:ext cx="2857500" cy="190500"/>
            </a:xfrm>
            <a:prstGeom prst="rect">
              <a:avLst/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0"/>
            <p:cNvSpPr txBox="1"/>
            <p:nvPr/>
          </p:nvSpPr>
          <p:spPr>
            <a:xfrm>
              <a:off x="3143250" y="104775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 1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0"/>
            <p:cNvSpPr txBox="1"/>
            <p:nvPr/>
          </p:nvSpPr>
          <p:spPr>
            <a:xfrm>
              <a:off x="3143250" y="1428750"/>
              <a:ext cx="28575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400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Stack</a:t>
              </a:r>
              <a:endParaRPr b="0" sz="1400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3143250" y="1905000"/>
              <a:ext cx="2857500" cy="571500"/>
            </a:xfrm>
            <a:prstGeom prst="rect">
              <a:avLst/>
            </a:prstGeom>
            <a:solidFill>
              <a:srgbClr val="F1F5F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0"/>
            <p:cNvSpPr txBox="1"/>
            <p:nvPr/>
          </p:nvSpPr>
          <p:spPr>
            <a:xfrm>
              <a:off x="3143250" y="1980463"/>
              <a:ext cx="2857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3143250" y="2341675"/>
              <a:ext cx="2857500" cy="801600"/>
            </a:xfrm>
            <a:prstGeom prst="rect">
              <a:avLst/>
            </a:prstGeom>
            <a:solidFill>
              <a:srgbClr val="FFE59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0"/>
            <p:cNvSpPr txBox="1"/>
            <p:nvPr/>
          </p:nvSpPr>
          <p:spPr>
            <a:xfrm>
              <a:off x="3143250" y="2774300"/>
              <a:ext cx="2857500" cy="36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400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Heap</a:t>
              </a:r>
              <a:endParaRPr b="0" sz="1400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3148100" y="2524125"/>
              <a:ext cx="2857500" cy="2859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0"/>
            <p:cNvSpPr txBox="1"/>
            <p:nvPr/>
          </p:nvSpPr>
          <p:spPr>
            <a:xfrm>
              <a:off x="3148100" y="2524125"/>
              <a:ext cx="2857500" cy="285900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1C305D"/>
                  </a:solidFill>
                </a:rPr>
                <a:t>Network Map</a:t>
              </a:r>
              <a:endParaRPr b="1">
                <a:solidFill>
                  <a:srgbClr val="1C305D"/>
                </a:solidFill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0"/>
            <p:cNvSpPr txBox="1"/>
            <p:nvPr/>
          </p:nvSpPr>
          <p:spPr>
            <a:xfrm>
              <a:off x="3143250" y="342900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1400">
                  <a:solidFill>
                    <a:srgbClr val="1C305D"/>
                  </a:solidFill>
                  <a:latin typeface="Arial"/>
                  <a:ea typeface="Arial"/>
                  <a:cs typeface="Arial"/>
                  <a:sym typeface="Arial"/>
                </a:rPr>
                <a:t>Program Code</a:t>
              </a:r>
              <a:endParaRPr b="0" sz="1400">
                <a:solidFill>
                  <a:srgbClr val="1C305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3" name="Google Shape;283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38488" y="3805238"/>
              <a:ext cx="2867100" cy="485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4" name="Google Shape;284;p40"/>
            <p:cNvGrpSpPr/>
            <p:nvPr/>
          </p:nvGrpSpPr>
          <p:grpSpPr>
            <a:xfrm>
              <a:off x="3190875" y="3857625"/>
              <a:ext cx="2762250" cy="381000"/>
              <a:chOff x="3190875" y="3857625"/>
              <a:chExt cx="2762250" cy="381000"/>
            </a:xfrm>
          </p:grpSpPr>
          <p:cxnSp>
            <p:nvCxnSpPr>
              <p:cNvPr id="285" name="Google Shape;285;p40"/>
              <p:cNvCxnSpPr/>
              <p:nvPr/>
            </p:nvCxnSpPr>
            <p:spPr>
              <a:xfrm flipH="1" rot="10800000">
                <a:off x="3190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6" name="Google Shape;286;p40"/>
              <p:cNvCxnSpPr/>
              <p:nvPr/>
            </p:nvCxnSpPr>
            <p:spPr>
              <a:xfrm flipH="1" rot="10800000">
                <a:off x="3476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7" name="Google Shape;287;p40"/>
              <p:cNvCxnSpPr/>
              <p:nvPr/>
            </p:nvCxnSpPr>
            <p:spPr>
              <a:xfrm flipH="1" rot="10800000">
                <a:off x="3762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8" name="Google Shape;288;p40"/>
              <p:cNvCxnSpPr/>
              <p:nvPr/>
            </p:nvCxnSpPr>
            <p:spPr>
              <a:xfrm flipH="1" rot="10800000">
                <a:off x="4048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9" name="Google Shape;289;p40"/>
              <p:cNvCxnSpPr/>
              <p:nvPr/>
            </p:nvCxnSpPr>
            <p:spPr>
              <a:xfrm flipH="1" rot="10800000">
                <a:off x="4333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0" name="Google Shape;290;p40"/>
              <p:cNvCxnSpPr/>
              <p:nvPr/>
            </p:nvCxnSpPr>
            <p:spPr>
              <a:xfrm flipH="1" rot="10800000">
                <a:off x="4619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1" name="Google Shape;291;p40"/>
              <p:cNvCxnSpPr/>
              <p:nvPr/>
            </p:nvCxnSpPr>
            <p:spPr>
              <a:xfrm flipH="1" rot="10800000">
                <a:off x="49053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2" name="Google Shape;292;p40"/>
              <p:cNvCxnSpPr/>
              <p:nvPr/>
            </p:nvCxnSpPr>
            <p:spPr>
              <a:xfrm flipH="1" rot="10800000">
                <a:off x="51911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3" name="Google Shape;293;p40"/>
              <p:cNvCxnSpPr/>
              <p:nvPr/>
            </p:nvCxnSpPr>
            <p:spPr>
              <a:xfrm flipH="1" rot="10800000">
                <a:off x="547687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4" name="Google Shape;294;p40"/>
              <p:cNvCxnSpPr/>
              <p:nvPr/>
            </p:nvCxnSpPr>
            <p:spPr>
              <a:xfrm flipH="1" rot="10800000">
                <a:off x="5762625" y="3857625"/>
                <a:ext cx="190500" cy="381000"/>
              </a:xfrm>
              <a:prstGeom prst="straightConnector1">
                <a:avLst/>
              </a:prstGeom>
              <a:solidFill>
                <a:srgbClr val="FFFFFF"/>
              </a:solidFill>
              <a:ln cap="flat" cmpd="sng" w="19050">
                <a:solidFill>
                  <a:srgbClr val="EF444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95" name="Google Shape;295;p40"/>
          <p:cNvSpPr/>
          <p:nvPr/>
        </p:nvSpPr>
        <p:spPr>
          <a:xfrm>
            <a:off x="354950" y="3500825"/>
            <a:ext cx="2857500" cy="274500"/>
          </a:xfrm>
          <a:prstGeom prst="rect">
            <a:avLst/>
          </a:prstGeom>
          <a:solidFill>
            <a:srgbClr val="F1F5F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0"/>
          <p:cNvSpPr txBox="1"/>
          <p:nvPr/>
        </p:nvSpPr>
        <p:spPr>
          <a:xfrm>
            <a:off x="354950" y="3495113"/>
            <a:ext cx="28575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0"/>
          <p:cNvSpPr/>
          <p:nvPr/>
        </p:nvSpPr>
        <p:spPr>
          <a:xfrm>
            <a:off x="4193513" y="1636275"/>
            <a:ext cx="1605600" cy="12348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0"/>
          <p:cNvSpPr/>
          <p:nvPr/>
        </p:nvSpPr>
        <p:spPr>
          <a:xfrm>
            <a:off x="4193525" y="2140575"/>
            <a:ext cx="1605600" cy="226200"/>
          </a:xfrm>
          <a:prstGeom prst="rect">
            <a:avLst/>
          </a:prstGeom>
          <a:solidFill>
            <a:srgbClr val="B6D7A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305D"/>
                </a:solidFill>
              </a:rPr>
              <a:t>Network Map</a:t>
            </a:r>
            <a:endParaRPr/>
          </a:p>
        </p:txBody>
      </p:sp>
      <p:sp>
        <p:nvSpPr>
          <p:cNvPr id="299" name="Google Shape;299;p40"/>
          <p:cNvSpPr txBox="1"/>
          <p:nvPr/>
        </p:nvSpPr>
        <p:spPr>
          <a:xfrm>
            <a:off x="3802225" y="1200576"/>
            <a:ext cx="25818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305D"/>
                </a:solidFill>
              </a:rPr>
              <a:t>Shared Memory</a:t>
            </a:r>
            <a:endParaRPr b="1" sz="1800">
              <a:solidFill>
                <a:srgbClr val="6D9EEB"/>
              </a:solidFill>
            </a:endParaRPr>
          </a:p>
        </p:txBody>
      </p:sp>
      <p:cxnSp>
        <p:nvCxnSpPr>
          <p:cNvPr id="300" name="Google Shape;300;p40"/>
          <p:cNvCxnSpPr>
            <a:stCxn id="280" idx="3"/>
          </p:cNvCxnSpPr>
          <p:nvPr/>
        </p:nvCxnSpPr>
        <p:spPr>
          <a:xfrm flipH="1" rot="10800000">
            <a:off x="3217300" y="2218675"/>
            <a:ext cx="394200" cy="802800"/>
          </a:xfrm>
          <a:prstGeom prst="bentConnector2">
            <a:avLst/>
          </a:prstGeom>
          <a:noFill/>
          <a:ln cap="flat" cmpd="sng" w="76200">
            <a:solidFill>
              <a:srgbClr val="20649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40"/>
          <p:cNvCxnSpPr>
            <a:endCxn id="298" idx="1"/>
          </p:cNvCxnSpPr>
          <p:nvPr/>
        </p:nvCxnSpPr>
        <p:spPr>
          <a:xfrm flipH="1" rot="10800000">
            <a:off x="3586325" y="2253675"/>
            <a:ext cx="607200" cy="4800"/>
          </a:xfrm>
          <a:prstGeom prst="straightConnector1">
            <a:avLst/>
          </a:prstGeom>
          <a:noFill/>
          <a:ln cap="flat" cmpd="sng" w="76200">
            <a:solidFill>
              <a:srgbClr val="20649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2" name="Google Shape;302;p40"/>
          <p:cNvSpPr txBox="1"/>
          <p:nvPr/>
        </p:nvSpPr>
        <p:spPr>
          <a:xfrm>
            <a:off x="5921200" y="1291350"/>
            <a:ext cx="3032700" cy="16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1C305D"/>
                </a:solidFill>
              </a:rPr>
              <a:t>Shared </a:t>
            </a:r>
            <a:r>
              <a:rPr b="1" lang="en-GB" sz="2000">
                <a:solidFill>
                  <a:srgbClr val="1C305D"/>
                </a:solidFill>
              </a:rPr>
              <a:t>Network Map,</a:t>
            </a:r>
            <a:endParaRPr b="1" sz="2000">
              <a:solidFill>
                <a:srgbClr val="1C305D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1C305D"/>
                </a:solidFill>
              </a:rPr>
              <a:t>everyone can access</a:t>
            </a:r>
            <a:endParaRPr b="1" sz="2200">
              <a:solidFill>
                <a:schemeClr val="dk2"/>
              </a:solidFill>
            </a:endParaRPr>
          </a:p>
        </p:txBody>
      </p:sp>
      <p:sp>
        <p:nvSpPr>
          <p:cNvPr id="303" name="Google Shape;303;p40"/>
          <p:cNvSpPr txBox="1"/>
          <p:nvPr/>
        </p:nvSpPr>
        <p:spPr>
          <a:xfrm>
            <a:off x="574625" y="918376"/>
            <a:ext cx="25818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C305D"/>
                </a:solidFill>
              </a:rPr>
              <a:t>Private</a:t>
            </a:r>
            <a:r>
              <a:rPr b="1" lang="en-GB">
                <a:solidFill>
                  <a:srgbClr val="1C305D"/>
                </a:solidFill>
              </a:rPr>
              <a:t> Memory</a:t>
            </a:r>
            <a:endParaRPr b="1" sz="1800">
              <a:solidFill>
                <a:srgbClr val="6D9EEB"/>
              </a:solidFill>
            </a:endParaRPr>
          </a:p>
        </p:txBody>
      </p:sp>
      <p:sp>
        <p:nvSpPr>
          <p:cNvPr id="304" name="Google Shape;304;p40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lang="en-GB"/>
              <a:t>Shared Memory Layout</a:t>
            </a:r>
            <a:endParaRPr/>
          </a:p>
        </p:txBody>
      </p:sp>
      <p:sp>
        <p:nvSpPr>
          <p:cNvPr id="305" name="Google Shape;305;p40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>
            <p:ph idx="1" type="body"/>
          </p:nvPr>
        </p:nvSpPr>
        <p:spPr>
          <a:xfrm>
            <a:off x="352351" y="771142"/>
            <a:ext cx="84393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             				</a:t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					</a:t>
            </a:r>
            <a:endParaRPr sz="17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/>
              <a:t>Think of Shared Memory like a Google Doc</a:t>
            </a:r>
            <a:endParaRPr sz="2000"/>
          </a:p>
        </p:txBody>
      </p:sp>
      <p:sp>
        <p:nvSpPr>
          <p:cNvPr id="311" name="Google Shape;311;p41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37C3F"/>
              </a:buClr>
              <a:buSzPts val="2000"/>
              <a:buFont typeface="Calibri"/>
              <a:buNone/>
            </a:pPr>
            <a:r>
              <a:rPr lang="en-GB"/>
              <a:t>Shared Memory Analogy</a:t>
            </a:r>
            <a:endParaRPr/>
          </a:p>
        </p:txBody>
      </p:sp>
      <p:pic>
        <p:nvPicPr>
          <p:cNvPr id="312" name="Google Shape;3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200" y="771150"/>
            <a:ext cx="2934394" cy="395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1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/>
          <p:nvPr>
            <p:ph idx="1" type="body"/>
          </p:nvPr>
        </p:nvSpPr>
        <p:spPr>
          <a:xfrm>
            <a:off x="352351" y="771142"/>
            <a:ext cx="8439300" cy="3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             				</a:t>
            </a:r>
            <a:endParaRPr sz="1700"/>
          </a:p>
          <a:p>
            <a:pPr indent="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/>
              <a:t>					</a:t>
            </a:r>
            <a:endParaRPr sz="17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						</a:t>
            </a:r>
            <a:r>
              <a:rPr lang="en-GB" sz="2000"/>
              <a:t>Everyone has to</a:t>
            </a:r>
            <a:endParaRPr sz="20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						</a:t>
            </a:r>
            <a:r>
              <a:rPr lang="en-GB" sz="2000" u="sng"/>
              <a:t>Download it</a:t>
            </a:r>
            <a:r>
              <a:rPr lang="en-GB" sz="2000"/>
              <a:t> and</a:t>
            </a:r>
            <a:endParaRPr sz="2000"/>
          </a:p>
          <a:p>
            <a:pPr indent="0" lvl="0" marL="36576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/>
              <a:t>						</a:t>
            </a:r>
            <a:r>
              <a:rPr lang="en-GB" sz="2000" u="sng"/>
              <a:t>Open it</a:t>
            </a:r>
            <a:r>
              <a:rPr lang="en-GB" sz="2000"/>
              <a:t>.</a:t>
            </a:r>
            <a:endParaRPr sz="2000"/>
          </a:p>
        </p:txBody>
      </p:sp>
      <p:pic>
        <p:nvPicPr>
          <p:cNvPr id="319" name="Google Shape;31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00" y="771150"/>
            <a:ext cx="2934394" cy="395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150" y="771150"/>
            <a:ext cx="2934394" cy="395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200" y="771150"/>
            <a:ext cx="2934394" cy="395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075" y="771150"/>
            <a:ext cx="2934394" cy="395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150" y="771150"/>
            <a:ext cx="2934394" cy="395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2"/>
          <p:cNvSpPr txBox="1"/>
          <p:nvPr>
            <p:ph idx="12" type="sldNum"/>
          </p:nvPr>
        </p:nvSpPr>
        <p:spPr>
          <a:xfrm>
            <a:off x="6732039" y="4825515"/>
            <a:ext cx="2057400" cy="27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