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7"/>
  </p:notesMasterIdLst>
  <p:sldIdLst>
    <p:sldId id="305" r:id="rId6"/>
    <p:sldId id="303" r:id="rId7"/>
    <p:sldId id="307" r:id="rId8"/>
    <p:sldId id="302" r:id="rId9"/>
    <p:sldId id="308" r:id="rId10"/>
    <p:sldId id="306" r:id="rId11"/>
    <p:sldId id="309" r:id="rId12"/>
    <p:sldId id="310" r:id="rId13"/>
    <p:sldId id="311" r:id="rId14"/>
    <p:sldId id="312" r:id="rId15"/>
    <p:sldId id="313" r:id="rId1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49A"/>
    <a:srgbClr val="1C305D"/>
    <a:srgbClr val="037C3F"/>
    <a:srgbClr val="42AF8E"/>
    <a:srgbClr val="8DB8D9"/>
    <a:srgbClr val="9DCFF5"/>
    <a:srgbClr val="B7C6D2"/>
    <a:srgbClr val="D1E3EF"/>
    <a:srgbClr val="F0E888"/>
    <a:srgbClr val="FA9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92" autoAdjust="0"/>
    <p:restoredTop sz="81849"/>
  </p:normalViewPr>
  <p:slideViewPr>
    <p:cSldViewPr snapToGrid="0">
      <p:cViewPr>
        <p:scale>
          <a:sx n="124" d="100"/>
          <a:sy n="124" d="100"/>
        </p:scale>
        <p:origin x="1616" y="3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03/06/2026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I want to talk about…</a:t>
            </a:r>
          </a:p>
          <a:p>
            <a:endParaRPr lang="en-US" dirty="0"/>
          </a:p>
          <a:p>
            <a:r>
              <a:rPr lang="en-US" dirty="0"/>
              <a:t>Because that is what we do, right?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8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invite you to take a moment and reflect on your work, on the things you heard here today.</a:t>
            </a:r>
          </a:p>
          <a:p>
            <a:endParaRPr lang="en-US" dirty="0"/>
          </a:p>
          <a:p>
            <a:r>
              <a:rPr lang="en-US" dirty="0"/>
              <a:t>Why is this important? What purpose does it serve?</a:t>
            </a:r>
          </a:p>
          <a:p>
            <a:endParaRPr lang="en-US" dirty="0"/>
          </a:p>
          <a:p>
            <a:r>
              <a:rPr lang="en-US" dirty="0"/>
              <a:t>And when going back to your work after this week, I hope you don’t just think about what technology can do,</a:t>
            </a:r>
          </a:p>
          <a:p>
            <a:r>
              <a:rPr lang="en-US" dirty="0"/>
              <a:t>But rather how we want to use.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2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9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first thing you see</a:t>
            </a:r>
          </a:p>
          <a:p>
            <a:endParaRPr lang="en-US" dirty="0"/>
          </a:p>
          <a:p>
            <a:r>
              <a:rPr lang="en-US" dirty="0"/>
              <a:t>“GEANT is the collaboration of European National Research and Education Networks”</a:t>
            </a:r>
          </a:p>
          <a:p>
            <a:endParaRPr lang="en-US" dirty="0"/>
          </a:p>
          <a:p>
            <a:r>
              <a:rPr lang="en-US" dirty="0"/>
              <a:t>What a statement!</a:t>
            </a:r>
          </a:p>
          <a:p>
            <a:endParaRPr lang="en-US" dirty="0"/>
          </a:p>
          <a:p>
            <a:r>
              <a:rPr lang="en-US" dirty="0"/>
              <a:t>That’s not all we do.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2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look around you. </a:t>
            </a:r>
          </a:p>
          <a:p>
            <a:endParaRPr lang="en-US" dirty="0"/>
          </a:p>
          <a:p>
            <a:r>
              <a:rPr lang="en-US" dirty="0"/>
              <a:t>We come together in order to…</a:t>
            </a:r>
          </a:p>
          <a:p>
            <a:endParaRPr lang="en-US" dirty="0"/>
          </a:p>
          <a:p>
            <a:r>
              <a:rPr lang="en-US" dirty="0"/>
              <a:t>Just look around you – a lot of effort, energy, and time</a:t>
            </a:r>
          </a:p>
          <a:p>
            <a:endParaRPr lang="en-US" dirty="0"/>
          </a:p>
          <a:p>
            <a:r>
              <a:rPr lang="en-US" dirty="0"/>
              <a:t>So interesting, because all of this is so unnecessary.</a:t>
            </a:r>
          </a:p>
          <a:p>
            <a:endParaRPr lang="en-US" dirty="0"/>
          </a:p>
          <a:p>
            <a:r>
              <a:rPr lang="en-US" dirty="0"/>
              <a:t>I hate to break it to you but…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58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could have been a Zoom Call.</a:t>
            </a:r>
          </a:p>
          <a:p>
            <a:endParaRPr lang="en-US" dirty="0"/>
          </a:p>
          <a:p>
            <a:r>
              <a:rPr lang="en-US" dirty="0"/>
              <a:t>All of us coming here? The effort, the time, even the environmental impact?</a:t>
            </a:r>
          </a:p>
          <a:p>
            <a:r>
              <a:rPr lang="en-US" dirty="0"/>
              <a:t>So unnecessary.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 see some disagreement.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why?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Talk even uploaded before.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Still, we choose to come here.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72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we should.</a:t>
            </a:r>
          </a:p>
          <a:p>
            <a:endParaRPr lang="en-US" dirty="0"/>
          </a:p>
          <a:p>
            <a:r>
              <a:rPr lang="en-US" dirty="0"/>
              <a:t>Collaboration is deeply social.</a:t>
            </a:r>
          </a:p>
          <a:p>
            <a:endParaRPr lang="en-US" dirty="0"/>
          </a:p>
          <a:p>
            <a:r>
              <a:rPr lang="en-US" dirty="0"/>
              <a:t>It is about…</a:t>
            </a:r>
          </a:p>
          <a:p>
            <a:r>
              <a:rPr lang="en-US" dirty="0"/>
              <a:t>	Trust &amp; Relationships</a:t>
            </a:r>
          </a:p>
          <a:p>
            <a:r>
              <a:rPr lang="en-US" dirty="0"/>
              <a:t>	Sharing of skills, knowledge, experiences</a:t>
            </a:r>
          </a:p>
          <a:p>
            <a:r>
              <a:rPr lang="en-US" dirty="0"/>
              <a:t>	Even disagreement</a:t>
            </a:r>
          </a:p>
          <a:p>
            <a:r>
              <a:rPr lang="en-US" dirty="0"/>
              <a:t>	The Unexpected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373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yet it is often deeply technological.</a:t>
            </a:r>
          </a:p>
          <a:p>
            <a:endParaRPr lang="en-US" dirty="0"/>
          </a:p>
          <a:p>
            <a:r>
              <a:rPr lang="en-US" dirty="0"/>
              <a:t>Both in the back end and front end, which is more my typical area of work</a:t>
            </a:r>
          </a:p>
          <a:p>
            <a:endParaRPr lang="en-US" dirty="0"/>
          </a:p>
          <a:p>
            <a:r>
              <a:rPr lang="en-US" dirty="0"/>
              <a:t>Often tech-driven or technology first approach when thinking about hybrid spaces or infrastructures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29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never exist on their own.</a:t>
            </a:r>
          </a:p>
          <a:p>
            <a:endParaRPr lang="en-US" dirty="0"/>
          </a:p>
          <a:p>
            <a:r>
              <a:rPr lang="en-US" dirty="0"/>
              <a:t>It is always anchored to physical </a:t>
            </a:r>
            <a:r>
              <a:rPr lang="en-US" dirty="0" err="1"/>
              <a:t>compontents</a:t>
            </a:r>
            <a:br>
              <a:rPr lang="en-US" dirty="0"/>
            </a:br>
            <a:r>
              <a:rPr lang="en-US" dirty="0"/>
              <a:t>and are a means of interaction</a:t>
            </a:r>
          </a:p>
          <a:p>
            <a:endParaRPr lang="en-US" dirty="0"/>
          </a:p>
          <a:p>
            <a:r>
              <a:rPr lang="en-US" dirty="0"/>
              <a:t>Technology extend space and enhances pedagogy.</a:t>
            </a:r>
          </a:p>
          <a:p>
            <a:endParaRPr lang="en-US" dirty="0"/>
          </a:p>
          <a:p>
            <a:r>
              <a:rPr lang="en-US" dirty="0"/>
              <a:t>And here, pedagogy can be replaced by research, collaboration, and other forms of interaction</a:t>
            </a:r>
          </a:p>
          <a:p>
            <a:endParaRPr lang="en-US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Because in the end, technology is interdependent with other aspects.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41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Technology is not just a part of providing infrastructure, </a:t>
            </a:r>
            <a:br>
              <a:rPr lang="en-US" dirty="0"/>
            </a:br>
            <a:r>
              <a:rPr lang="en-US" dirty="0"/>
              <a:t>but it is one part of designing for truly human and social interactions.</a:t>
            </a:r>
          </a:p>
          <a:p>
            <a:endParaRPr lang="en-US" dirty="0"/>
          </a:p>
          <a:p>
            <a:r>
              <a:rPr lang="en-US" dirty="0"/>
              <a:t>It is part of curated collaboration.</a:t>
            </a:r>
          </a:p>
          <a:p>
            <a:endParaRPr lang="en-US" dirty="0"/>
          </a:p>
          <a:p>
            <a:r>
              <a:rPr lang="en-US" dirty="0"/>
              <a:t>How we engage with each other, with data, with research, and so 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064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that is what I want to hold onto.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Technology is part of curated collaboration.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57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CD915A-38F9-76AB-8D4A-B5098C4F7A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54D45984-3213-35B0-C278-58BBA5EB6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664196"/>
            <a:ext cx="3272155" cy="237388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037C3F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1696763"/>
            <a:ext cx="4336866" cy="381445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50000"/>
              </a:lnSpc>
              <a:buNone/>
              <a:defRPr sz="1800" b="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591750"/>
            <a:ext cx="4330561" cy="1006505"/>
          </a:xfrm>
        </p:spPr>
        <p:txBody>
          <a:bodyPr wrap="square">
            <a:noAutofit/>
          </a:bodyPr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6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2967104"/>
            <a:ext cx="3272155" cy="229228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 b="1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180171"/>
            <a:ext cx="3272155" cy="237387"/>
          </a:xfrm>
        </p:spPr>
        <p:txBody>
          <a:bodyPr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1400">
                <a:solidFill>
                  <a:srgbClr val="1C305D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D89356-A99C-0128-C97C-A9C0DE1A1246}"/>
              </a:ext>
            </a:extLst>
          </p:cNvPr>
          <p:cNvSpPr/>
          <p:nvPr userDrawn="1"/>
        </p:nvSpPr>
        <p:spPr>
          <a:xfrm>
            <a:off x="0" y="4176990"/>
            <a:ext cx="9143999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A81CC32-1404-B236-829C-9767BE5F7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36" name="Picture 35" descr="A black and white logo&#10;&#10;Description automatically generated">
            <a:extLst>
              <a:ext uri="{FF2B5EF4-FFF2-40B4-BE49-F238E27FC236}">
                <a16:creationId xmlns:a16="http://schemas.microsoft.com/office/drawing/2014/main" id="{8F569FCD-16F8-FB2A-B150-0AD701006D7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8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73018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468536"/>
            <a:ext cx="9144000" cy="69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0407AF-12A6-62EC-ABC1-4EA3D4D52CB5}"/>
              </a:ext>
            </a:extLst>
          </p:cNvPr>
          <p:cNvSpPr/>
          <p:nvPr userDrawn="1"/>
        </p:nvSpPr>
        <p:spPr>
          <a:xfrm>
            <a:off x="0" y="4752968"/>
            <a:ext cx="9144000" cy="415027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8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6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2pPr>
            <a:lvl3pPr>
              <a:defRPr sz="14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200"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solidFill>
                  <a:srgbClr val="1C305D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37C3F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A479726-8A81-FDC6-43A3-60187EA6B4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824412"/>
            <a:ext cx="819086" cy="2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5B780C-839C-6572-D60E-630924414E0D}"/>
              </a:ext>
            </a:extLst>
          </p:cNvPr>
          <p:cNvSpPr/>
          <p:nvPr userDrawn="1"/>
        </p:nvSpPr>
        <p:spPr>
          <a:xfrm>
            <a:off x="0" y="0"/>
            <a:ext cx="9143999" cy="5149763"/>
          </a:xfrm>
          <a:prstGeom prst="rect">
            <a:avLst/>
          </a:prstGeom>
          <a:solidFill>
            <a:srgbClr val="D1E3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olorful pattern with different designs&#10;&#10;Description automatically generated with medium confidence">
            <a:extLst>
              <a:ext uri="{FF2B5EF4-FFF2-40B4-BE49-F238E27FC236}">
                <a16:creationId xmlns:a16="http://schemas.microsoft.com/office/drawing/2014/main" id="{BCAE078B-2440-A479-DCE2-4BA7FC0B1B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12" y="672802"/>
            <a:ext cx="5450987" cy="35073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D3FC31D-BADF-ABB1-084A-FE92AB0256BB}"/>
              </a:ext>
            </a:extLst>
          </p:cNvPr>
          <p:cNvSpPr/>
          <p:nvPr userDrawn="1"/>
        </p:nvSpPr>
        <p:spPr>
          <a:xfrm>
            <a:off x="-2" y="4176990"/>
            <a:ext cx="9144001" cy="966510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E680B11-5812-E3B8-498E-280E46B41C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53" y="4556393"/>
            <a:ext cx="969200" cy="206456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63B2D0C-1F91-68C4-470B-3224F28961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460601" y="4471738"/>
            <a:ext cx="1082250" cy="3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ACE6C16-BE54-BB91-34B0-F8CE4FB37063}"/>
              </a:ext>
            </a:extLst>
          </p:cNvPr>
          <p:cNvSpPr/>
          <p:nvPr userDrawn="1"/>
        </p:nvSpPr>
        <p:spPr>
          <a:xfrm>
            <a:off x="0" y="4503107"/>
            <a:ext cx="9144000" cy="646112"/>
          </a:xfrm>
          <a:prstGeom prst="rect">
            <a:avLst/>
          </a:prstGeom>
          <a:solidFill>
            <a:srgbClr val="2064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6385" y="4725555"/>
            <a:ext cx="89305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220E559A-74EA-36CC-6436-1E829EF2DD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45"/>
          <a:stretch/>
        </p:blipFill>
        <p:spPr>
          <a:xfrm>
            <a:off x="350201" y="4696357"/>
            <a:ext cx="819086" cy="259611"/>
          </a:xfrm>
          <a:prstGeom prst="rect">
            <a:avLst/>
          </a:prstGeom>
        </p:spPr>
      </p:pic>
      <p:pic>
        <p:nvPicPr>
          <p:cNvPr id="12" name="Picture 11" descr="A colorful bird and a bird&#10;&#10;Description automatically generated with medium confidence">
            <a:extLst>
              <a:ext uri="{FF2B5EF4-FFF2-40B4-BE49-F238E27FC236}">
                <a16:creationId xmlns:a16="http://schemas.microsoft.com/office/drawing/2014/main" id="{2A339A96-933A-D718-9ECF-63B0F63F2A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145" y="4554915"/>
            <a:ext cx="3670126" cy="59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37C3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305D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eant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tnc26.geant.org/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27B2D-CE81-EFFA-B2CA-8A60AD1F55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Felix Jahn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BC0655-5C96-7997-0418-B8F0E616D5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Lightning Talk at TNC26, Helsinki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17DB0-4ADF-F23A-6EBE-AEA40E003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11 June 2026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4B865F-64B2-C186-9CEB-31F34BB050E0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b="1" dirty="0">
                <a:solidFill>
                  <a:srgbClr val="1C305D"/>
                </a:solidFill>
                <a:latin typeface="+mn-lt"/>
              </a:rPr>
              <a:t>Curating Collaboration</a:t>
            </a:r>
            <a:br>
              <a:rPr lang="en-GB" sz="3600" b="1" dirty="0">
                <a:solidFill>
                  <a:srgbClr val="1C305D"/>
                </a:solidFill>
                <a:latin typeface="+mn-lt"/>
              </a:rPr>
            </a:br>
            <a:r>
              <a:rPr lang="en-GB" sz="3600" dirty="0">
                <a:solidFill>
                  <a:srgbClr val="1C305D"/>
                </a:solidFill>
                <a:latin typeface="+mn-lt"/>
              </a:rPr>
              <a:t>From “</a:t>
            </a:r>
            <a:r>
              <a:rPr lang="en-GB" sz="3600" i="1" dirty="0">
                <a:solidFill>
                  <a:srgbClr val="1C305D"/>
                </a:solidFill>
                <a:latin typeface="+mn-lt"/>
              </a:rPr>
              <a:t>Can”</a:t>
            </a:r>
            <a:r>
              <a:rPr lang="en-GB" sz="3600" dirty="0">
                <a:solidFill>
                  <a:srgbClr val="1C305D"/>
                </a:solidFill>
                <a:latin typeface="+mn-lt"/>
              </a:rPr>
              <a:t> to “</a:t>
            </a:r>
            <a:r>
              <a:rPr lang="en-GB" sz="3600" i="1" dirty="0">
                <a:solidFill>
                  <a:srgbClr val="1C305D"/>
                </a:solidFill>
                <a:latin typeface="+mn-lt"/>
              </a:rPr>
              <a:t>Want”</a:t>
            </a:r>
            <a:endParaRPr lang="en-GB" sz="3600" dirty="0">
              <a:solidFill>
                <a:srgbClr val="1C305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3329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172B9-DE91-021C-60E2-E2FF405EB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92CD9-6FA1-5E42-1608-CCDBDC91A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95E4FB1-5231-8FDD-E33B-27689748D8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Technology is one part of designing for</a:t>
            </a:r>
            <a:br>
              <a:rPr lang="en-GB" b="1" dirty="0"/>
            </a:br>
            <a:r>
              <a:rPr lang="en-GB" b="1" dirty="0"/>
              <a:t>truly human and social interactions.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 invite you take a moment and reflect on your work.</a:t>
            </a:r>
          </a:p>
          <a:p>
            <a:pPr marL="0" indent="0">
              <a:buNone/>
            </a:pPr>
            <a:r>
              <a:rPr lang="en-GB" dirty="0"/>
              <a:t>Let’s </a:t>
            </a:r>
            <a:r>
              <a:rPr lang="de-DE" dirty="0"/>
              <a:t>not just </a:t>
            </a:r>
            <a:r>
              <a:rPr lang="de-DE" dirty="0" err="1"/>
              <a:t>think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"</a:t>
            </a:r>
            <a:r>
              <a:rPr lang="de-DE" i="1" dirty="0" err="1"/>
              <a:t>technology</a:t>
            </a:r>
            <a:r>
              <a:rPr lang="de-DE" dirty="0"/>
              <a:t> </a:t>
            </a:r>
            <a:r>
              <a:rPr lang="de-DE" i="1" dirty="0" err="1"/>
              <a:t>can</a:t>
            </a:r>
            <a:r>
              <a:rPr lang="de-DE" dirty="0"/>
              <a:t>" do, </a:t>
            </a:r>
            <a:br>
              <a:rPr lang="de-DE" dirty="0"/>
            </a:br>
            <a:r>
              <a:rPr lang="de-DE" dirty="0"/>
              <a:t>but </a:t>
            </a:r>
            <a:r>
              <a:rPr lang="de-DE" dirty="0" err="1"/>
              <a:t>rather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"</a:t>
            </a:r>
            <a:r>
              <a:rPr lang="de-DE" i="1" dirty="0" err="1"/>
              <a:t>we</a:t>
            </a:r>
            <a:r>
              <a:rPr lang="de-DE" dirty="0"/>
              <a:t> </a:t>
            </a:r>
            <a:r>
              <a:rPr lang="de-DE" i="1" dirty="0" err="1"/>
              <a:t>want</a:t>
            </a:r>
            <a:r>
              <a:rPr lang="de-DE" dirty="0"/>
              <a:t>"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45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B07D7-046E-DD05-0AB6-23198D11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3115FF5E-2C00-BF0D-78A9-4075F9D47438}"/>
              </a:ext>
            </a:extLst>
          </p:cNvPr>
          <p:cNvSpPr txBox="1">
            <a:spLocks/>
          </p:cNvSpPr>
          <p:nvPr/>
        </p:nvSpPr>
        <p:spPr>
          <a:xfrm>
            <a:off x="392390" y="793291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1" dirty="0">
                <a:solidFill>
                  <a:srgbClr val="1C305D"/>
                </a:solidFill>
                <a:latin typeface="+mn-lt"/>
              </a:rPr>
              <a:t>Thank you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3588852-AB35-99E4-41DE-821890C89BCB}"/>
              </a:ext>
            </a:extLst>
          </p:cNvPr>
          <p:cNvSpPr txBox="1">
            <a:spLocks/>
          </p:cNvSpPr>
          <p:nvPr/>
        </p:nvSpPr>
        <p:spPr>
          <a:xfrm>
            <a:off x="448092" y="2016878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en-GB" sz="1800" b="1" dirty="0">
                <a:solidFill>
                  <a:srgbClr val="1C305D"/>
                </a:solidFill>
                <a:latin typeface="+mn-lt"/>
              </a:rPr>
              <a:t>Felix Jahn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en-GB" sz="1800" dirty="0">
                <a:solidFill>
                  <a:srgbClr val="1C305D"/>
                </a:solidFill>
                <a:latin typeface="+mn-lt"/>
              </a:rPr>
              <a:t>Technical University of Munich (TUM)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en-GB" sz="1800" dirty="0" err="1">
                <a:solidFill>
                  <a:srgbClr val="1C305D"/>
                </a:solidFill>
                <a:latin typeface="+mn-lt"/>
              </a:rPr>
              <a:t>felix.jahn@tum.de</a:t>
            </a:r>
            <a:endParaRPr lang="en-GB" sz="1800" dirty="0">
              <a:solidFill>
                <a:srgbClr val="1C305D"/>
              </a:solidFill>
              <a:latin typeface="+mn-lt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AC06A0A-912D-3E6E-B74F-6C999338E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26" y="3133393"/>
            <a:ext cx="855234" cy="85523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C81F6BA-86D7-BD07-AC00-4BE569AA277B}"/>
              </a:ext>
            </a:extLst>
          </p:cNvPr>
          <p:cNvSpPr txBox="1">
            <a:spLocks/>
          </p:cNvSpPr>
          <p:nvPr/>
        </p:nvSpPr>
        <p:spPr>
          <a:xfrm>
            <a:off x="1312808" y="3795292"/>
            <a:ext cx="4175560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50"/>
              </a:spcBef>
            </a:pPr>
            <a:r>
              <a:rPr lang="en-GB" sz="1000" b="1" dirty="0" err="1">
                <a:solidFill>
                  <a:schemeClr val="bg1"/>
                </a:solidFill>
                <a:latin typeface="+mn-lt"/>
              </a:rPr>
              <a:t>linkedin.com</a:t>
            </a:r>
            <a:r>
              <a:rPr lang="en-GB" sz="1000" b="1" dirty="0">
                <a:solidFill>
                  <a:schemeClr val="bg1"/>
                </a:solidFill>
                <a:latin typeface="+mn-lt"/>
              </a:rPr>
              <a:t>/in/fjahn/</a:t>
            </a:r>
          </a:p>
        </p:txBody>
      </p:sp>
    </p:spTree>
    <p:extLst>
      <p:ext uri="{BB962C8B-B14F-4D97-AF65-F5344CB8AC3E}">
        <p14:creationId xmlns:p14="http://schemas.microsoft.com/office/powerpoint/2010/main" val="8878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2">
            <a:extLst>
              <a:ext uri="{FF2B5EF4-FFF2-40B4-BE49-F238E27FC236}">
                <a16:creationId xmlns:a16="http://schemas.microsoft.com/office/drawing/2014/main" id="{098FDF76-9D2D-5D87-55FF-56F36EBB4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1528" b="58077"/>
          <a:stretch>
            <a:fillRect/>
          </a:stretch>
        </p:blipFill>
        <p:spPr>
          <a:xfrm>
            <a:off x="350201" y="964416"/>
            <a:ext cx="8407923" cy="3632077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8B6D341C-E971-AD49-6CD5-2A7F355C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GB" dirty="0"/>
              <a:t>Collaboration is what we 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7AEC4B-5D81-E559-1300-078721AEB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43AA009-F7A3-3A73-47A0-E27232711D2A}"/>
              </a:ext>
            </a:extLst>
          </p:cNvPr>
          <p:cNvSpPr txBox="1"/>
          <p:nvPr/>
        </p:nvSpPr>
        <p:spPr>
          <a:xfrm rot="16200000">
            <a:off x="7666479" y="3381737"/>
            <a:ext cx="23679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GÉANT (2026, May 12). </a:t>
            </a:r>
            <a:r>
              <a:rPr lang="en-GB" sz="600" i="1" dirty="0">
                <a:solidFill>
                  <a:srgbClr val="20649A"/>
                </a:solidFill>
              </a:rPr>
              <a:t>Landing Page </a:t>
            </a:r>
            <a:r>
              <a:rPr lang="en-GB" sz="600" dirty="0">
                <a:solidFill>
                  <a:srgbClr val="20649A"/>
                </a:solidFill>
              </a:rPr>
              <a:t>[Screenshot]. GÉANT. </a:t>
            </a:r>
            <a:r>
              <a:rPr lang="en-GB" sz="600" dirty="0">
                <a:solidFill>
                  <a:srgbClr val="20649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Geant.org</a:t>
            </a:r>
            <a:endParaRPr lang="en-GB" sz="600" dirty="0">
              <a:solidFill>
                <a:srgbClr val="2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7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6E38-34FD-39FC-96A7-C57B5F98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7F5E93A6-2ED9-87EF-0629-CB257D93A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GB" dirty="0"/>
              <a:t>Collaboration is what we 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629BF-2525-FDFE-575A-CB812E9DA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D2F5E35-3D39-7121-896B-37B77979DFE1}"/>
              </a:ext>
            </a:extLst>
          </p:cNvPr>
          <p:cNvSpPr txBox="1"/>
          <p:nvPr/>
        </p:nvSpPr>
        <p:spPr>
          <a:xfrm rot="16200000">
            <a:off x="8020751" y="3736204"/>
            <a:ext cx="16594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TNC 25, GÉANT Photos via Flickr. © PKR Photos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188C9F-0F7C-4E09-8CE3-93FDC681F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9" b="27742"/>
          <a:stretch>
            <a:fillRect/>
          </a:stretch>
        </p:blipFill>
        <p:spPr>
          <a:xfrm>
            <a:off x="350200" y="964416"/>
            <a:ext cx="8407923" cy="363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DDE867-D5D1-9AA4-506C-C9A07281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2417164"/>
            <a:ext cx="8439238" cy="695826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This could have been a                 call.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F0ED6-F0FB-EA81-6405-4B3FE7DEF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6E7C955-7B95-F3A4-477E-1F3E68DE4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421" y="2076705"/>
            <a:ext cx="1376299" cy="13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7796930A-C85F-BB26-2C8A-53B29918BC1A}"/>
              </a:ext>
            </a:extLst>
          </p:cNvPr>
          <p:cNvSpPr txBox="1">
            <a:spLocks/>
          </p:cNvSpPr>
          <p:nvPr/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037C3F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But…</a:t>
            </a:r>
          </a:p>
        </p:txBody>
      </p:sp>
    </p:spTree>
    <p:extLst>
      <p:ext uri="{BB962C8B-B14F-4D97-AF65-F5344CB8AC3E}">
        <p14:creationId xmlns:p14="http://schemas.microsoft.com/office/powerpoint/2010/main" val="335615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4C0AF-CDDF-97A8-AB19-113BAE03A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60E03366-3DAF-AD5F-8024-DED7D7AF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GB" dirty="0"/>
              <a:t>So why are we here?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63FFF-A035-DA4C-F9C0-67F7197FE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7685223-5F00-82BB-6DC9-897AFB2F0F7E}"/>
              </a:ext>
            </a:extLst>
          </p:cNvPr>
          <p:cNvSpPr txBox="1"/>
          <p:nvPr/>
        </p:nvSpPr>
        <p:spPr>
          <a:xfrm rot="16200000">
            <a:off x="8020751" y="3736204"/>
            <a:ext cx="16594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TNC 25, GÉANT Photos via Flickr. © PKR Photos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7375E67-0F38-5970-76A7-F40BB9B26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25" y="964416"/>
            <a:ext cx="5445297" cy="3626653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C0E8A2F-0E8D-6097-867C-FF35F77B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Collaboration is </a:t>
            </a:r>
            <a:br>
              <a:rPr lang="en-GB" dirty="0"/>
            </a:br>
            <a:r>
              <a:rPr lang="en-GB" b="1" dirty="0"/>
              <a:t>deeply social </a:t>
            </a:r>
            <a:r>
              <a:rPr lang="en-GB" dirty="0"/>
              <a:t>and about</a:t>
            </a:r>
          </a:p>
          <a:p>
            <a:r>
              <a:rPr lang="en-GB" dirty="0"/>
              <a:t>Trust</a:t>
            </a:r>
          </a:p>
          <a:p>
            <a:r>
              <a:rPr lang="en-GB" dirty="0"/>
              <a:t>Sharing</a:t>
            </a:r>
          </a:p>
          <a:p>
            <a:r>
              <a:rPr lang="en-GB" dirty="0"/>
              <a:t>Disagreement</a:t>
            </a:r>
          </a:p>
          <a:p>
            <a:r>
              <a:rPr lang="en-GB" dirty="0"/>
              <a:t>The unexpected</a:t>
            </a:r>
          </a:p>
          <a:p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7937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862580E-3347-78E1-8B38-71546D16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Yet, facilitating collaboration is often deeply technical.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2187F0-74DA-5879-A1D2-2336A9AE7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638851C-10EE-7E1F-2ACA-2FCE1D19D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51"/>
          <a:stretch>
            <a:fillRect/>
          </a:stretch>
        </p:blipFill>
        <p:spPr>
          <a:xfrm>
            <a:off x="378186" y="965199"/>
            <a:ext cx="4309428" cy="3638331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60ADC0F-0DEC-8557-D414-BD7D5F111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r="16818"/>
          <a:stretch>
            <a:fillRect/>
          </a:stretch>
        </p:blipFill>
        <p:spPr bwMode="auto">
          <a:xfrm>
            <a:off x="4874179" y="965201"/>
            <a:ext cx="3883960" cy="360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ED43330-1A8D-D1DF-0358-47A33510E06B}"/>
              </a:ext>
            </a:extLst>
          </p:cNvPr>
          <p:cNvSpPr txBox="1"/>
          <p:nvPr/>
        </p:nvSpPr>
        <p:spPr>
          <a:xfrm rot="16200000">
            <a:off x="7999116" y="3700484"/>
            <a:ext cx="17027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Hybrid Classroom @ KU Leuven © Annalies Raes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E8DFC9C-00B8-9FC6-C3D2-1ED6100D0D27}"/>
              </a:ext>
            </a:extLst>
          </p:cNvPr>
          <p:cNvSpPr txBox="1"/>
          <p:nvPr/>
        </p:nvSpPr>
        <p:spPr>
          <a:xfrm rot="16200000">
            <a:off x="3593971" y="3461754"/>
            <a:ext cx="223651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GÉANT (May 14). </a:t>
            </a:r>
            <a:r>
              <a:rPr lang="en-GB" sz="600" i="1" dirty="0">
                <a:solidFill>
                  <a:srgbClr val="20649A"/>
                </a:solidFill>
              </a:rPr>
              <a:t>TNC26 </a:t>
            </a:r>
            <a:r>
              <a:rPr lang="en-GB" sz="600" i="1" dirty="0" err="1">
                <a:solidFill>
                  <a:srgbClr val="20649A"/>
                </a:solidFill>
              </a:rPr>
              <a:t>Programm</a:t>
            </a:r>
            <a:r>
              <a:rPr lang="en-GB" sz="600" dirty="0">
                <a:solidFill>
                  <a:srgbClr val="20649A"/>
                </a:solidFill>
              </a:rPr>
              <a:t> (Screenshot). </a:t>
            </a:r>
            <a:r>
              <a:rPr lang="en-GB" sz="600" dirty="0">
                <a:solidFill>
                  <a:srgbClr val="20649A"/>
                </a:solidFill>
                <a:hlinkClick r:id="rId5"/>
              </a:rPr>
              <a:t>tnc26.geant.org</a:t>
            </a:r>
            <a:endParaRPr lang="en-GB" sz="600" dirty="0">
              <a:solidFill>
                <a:srgbClr val="2064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8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9664B-2406-606A-0F6C-FEAA5ECEF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BC89916C-AB09-3355-0B62-F6870343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GB" dirty="0"/>
              <a:t>But technology never stands on its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4C432-C036-74D0-6287-D6B55BE5F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CE5094D-067A-952B-1B85-5A8250DEED79}"/>
              </a:ext>
            </a:extLst>
          </p:cNvPr>
          <p:cNvSpPr txBox="1"/>
          <p:nvPr/>
        </p:nvSpPr>
        <p:spPr>
          <a:xfrm rot="16200000">
            <a:off x="8208311" y="3906136"/>
            <a:ext cx="12843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D. Radcliffe (2009). PST Framework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A2F00F2-6119-95DC-4888-56085C0A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29" y="923504"/>
            <a:ext cx="5563398" cy="36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E1B492A-9DAC-68AF-3EEE-FFF012586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It extends space.</a:t>
            </a:r>
          </a:p>
          <a:p>
            <a:pPr marL="0" indent="0">
              <a:buNone/>
            </a:pPr>
            <a:r>
              <a:rPr lang="en-GB" b="1" dirty="0"/>
              <a:t>It enhances pedagogy.</a:t>
            </a:r>
            <a:br>
              <a:rPr lang="en-GB" dirty="0"/>
            </a:br>
            <a:r>
              <a:rPr lang="en-GB" dirty="0"/>
              <a:t>(as well as research, … )</a:t>
            </a:r>
          </a:p>
        </p:txBody>
      </p:sp>
    </p:spTree>
    <p:extLst>
      <p:ext uri="{BB962C8B-B14F-4D97-AF65-F5344CB8AC3E}">
        <p14:creationId xmlns:p14="http://schemas.microsoft.com/office/powerpoint/2010/main" val="185321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ECF2A-DF26-8F03-70AD-62B906A26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13EE680B-F711-5476-EC07-E10CD8D8F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</p:spPr>
        <p:txBody>
          <a:bodyPr/>
          <a:lstStyle/>
          <a:p>
            <a:r>
              <a:rPr lang="en-GB" dirty="0"/>
              <a:t>But technology never stands on its own.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A0435-8061-EED4-B3A8-2A85752DC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E3247C1-0F37-00ED-DE29-4512490D1BCF}"/>
              </a:ext>
            </a:extLst>
          </p:cNvPr>
          <p:cNvSpPr txBox="1"/>
          <p:nvPr/>
        </p:nvSpPr>
        <p:spPr>
          <a:xfrm rot="16200000">
            <a:off x="8208311" y="3906136"/>
            <a:ext cx="128432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dirty="0">
                <a:solidFill>
                  <a:srgbClr val="20649A"/>
                </a:solidFill>
              </a:rPr>
              <a:t>D. Radcliffe (2009). PST Framework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FE9E8CF-A19E-B7DC-267E-14E1B3D1C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29" y="923504"/>
            <a:ext cx="5563398" cy="364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D143818-BA82-C60F-4BCE-F31DE3C9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It extends space.</a:t>
            </a:r>
          </a:p>
          <a:p>
            <a:pPr marL="0" indent="0">
              <a:buNone/>
            </a:pPr>
            <a:r>
              <a:rPr lang="en-GB" b="1" dirty="0"/>
              <a:t>It enhances pedagogy.</a:t>
            </a:r>
            <a:br>
              <a:rPr lang="en-GB" dirty="0"/>
            </a:br>
            <a:r>
              <a:rPr lang="en-GB" dirty="0"/>
              <a:t>(as well as research, … 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Technology is one part of designing for</a:t>
            </a:r>
            <a:br>
              <a:rPr lang="en-GB" b="1" dirty="0"/>
            </a:br>
            <a:r>
              <a:rPr lang="en-GB" b="1" dirty="0"/>
              <a:t>truly human and social interactions.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4328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BAA9C-09D9-6ED5-F05E-7487B7C1B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EDE20-D8CE-8F0A-1BDD-AA384EB7E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7CA0F2-EE66-4F60-8C00-E0BE38E7AEC5}" type="slidenum">
              <a:rPr lang="en-GB" smtClean="0"/>
              <a:pPr>
                <a:spcAft>
                  <a:spcPts val="600"/>
                </a:spcAft>
              </a:pPr>
              <a:t>9</a:t>
            </a:fld>
            <a:endParaRPr lang="en-GB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0C5D5AB6-8A43-FDB8-936B-04A333C00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Technology is one part of designing for</a:t>
            </a:r>
            <a:br>
              <a:rPr lang="en-GB" b="1" dirty="0"/>
            </a:br>
            <a:r>
              <a:rPr lang="en-GB" b="1" dirty="0"/>
              <a:t>truly human and social interactions.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44097385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734</Words>
  <Application>Microsoft Macintosh PowerPoint</Application>
  <PresentationFormat>Bildschirmpräsentation (16:9)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GEANT Association</vt:lpstr>
      <vt:lpstr>PowerPoint-Präsentation</vt:lpstr>
      <vt:lpstr>Collaboration is what we are.</vt:lpstr>
      <vt:lpstr>Collaboration is what we are.</vt:lpstr>
      <vt:lpstr>This could have been a                 call.</vt:lpstr>
      <vt:lpstr>So why are we here?</vt:lpstr>
      <vt:lpstr>Yet, facilitating collaboration is often deeply technical.</vt:lpstr>
      <vt:lpstr>But technology never stands on its own.</vt:lpstr>
      <vt:lpstr>But technology never stands on its own.</vt:lpstr>
      <vt:lpstr>PowerPoint-Präsentation</vt:lpstr>
      <vt:lpstr>PowerPoint-Präsentation</vt:lpstr>
      <vt:lpstr>PowerPoint-Präsentation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Felix Jahn</cp:lastModifiedBy>
  <cp:revision>178</cp:revision>
  <dcterms:created xsi:type="dcterms:W3CDTF">2015-04-29T14:13:57Z</dcterms:created>
  <dcterms:modified xsi:type="dcterms:W3CDTF">2026-06-03T14:19:18Z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