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2" r:id="rId2"/>
  </p:sldMasterIdLst>
  <p:notesMasterIdLst>
    <p:notesMasterId r:id="rId23"/>
  </p:notesMasterIdLst>
  <p:sldIdLst>
    <p:sldId id="256" r:id="rId3"/>
    <p:sldId id="268" r:id="rId4"/>
    <p:sldId id="269" r:id="rId5"/>
    <p:sldId id="272" r:id="rId6"/>
    <p:sldId id="274" r:id="rId7"/>
    <p:sldId id="275" r:id="rId8"/>
    <p:sldId id="276" r:id="rId9"/>
    <p:sldId id="277" r:id="rId10"/>
    <p:sldId id="285" r:id="rId11"/>
    <p:sldId id="278" r:id="rId12"/>
    <p:sldId id="279" r:id="rId13"/>
    <p:sldId id="280" r:id="rId14"/>
    <p:sldId id="264" r:id="rId15"/>
    <p:sldId id="265" r:id="rId16"/>
    <p:sldId id="266" r:id="rId17"/>
    <p:sldId id="283" r:id="rId18"/>
    <p:sldId id="284" r:id="rId19"/>
    <p:sldId id="267" r:id="rId20"/>
    <p:sldId id="288" r:id="rId21"/>
    <p:sldId id="291" r:id="rId22"/>
  </p:sldIdLst>
  <p:sldSz cx="9144000" cy="5143500" type="screen16x9"/>
  <p:notesSz cx="5143500" cy="9144000"/>
  <p:embeddedFontLst>
    <p:embeddedFont>
      <p:font typeface="Segoe UI" panose="020B0502040204020203" pitchFamily="34" charset="0"/>
      <p:regular r:id="rId24"/>
      <p:bold r:id="rId25"/>
      <p:italic r:id="rId26"/>
      <p:boldItalic r:id="rId27"/>
    </p:embeddedFont>
    <p:embeddedFont>
      <p:font typeface="Segoe UI Semibold" panose="020B0702040204020203"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440"/>
    <a:srgbClr val="009990"/>
    <a:srgbClr val="124170"/>
    <a:srgbClr val="000B58"/>
    <a:srgbClr val="BF092F"/>
    <a:srgbClr val="FFA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ECB94-8DFC-4A20-AE3C-8A8B6D80F387}" v="6" dt="2026-06-03T16:37:48.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9"/>
    <p:restoredTop sz="75887"/>
  </p:normalViewPr>
  <p:slideViewPr>
    <p:cSldViewPr snapToGrid="0" snapToObjects="1">
      <p:cViewPr varScale="1">
        <p:scale>
          <a:sx n="122" d="100"/>
          <a:sy n="122" d="100"/>
        </p:scale>
        <p:origin x="2064"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liia Meshcheryna" userId="89ed8f4e-d71b-40aa-9d84-eaeb7150e2de" providerId="ADAL" clId="{EA1934E7-33C0-44CC-84A0-03C8AC9400D4}"/>
    <pc:docChg chg="undo custSel modSld">
      <pc:chgData name="Yuliia Meshcheryna" userId="89ed8f4e-d71b-40aa-9d84-eaeb7150e2de" providerId="ADAL" clId="{EA1934E7-33C0-44CC-84A0-03C8AC9400D4}" dt="2026-06-03T16:37:51.933" v="141" actId="20577"/>
      <pc:docMkLst>
        <pc:docMk/>
      </pc:docMkLst>
      <pc:sldChg chg="modSp mod">
        <pc:chgData name="Yuliia Meshcheryna" userId="89ed8f4e-d71b-40aa-9d84-eaeb7150e2de" providerId="ADAL" clId="{EA1934E7-33C0-44CC-84A0-03C8AC9400D4}" dt="2026-06-01T15:02:47.115" v="67" actId="1076"/>
        <pc:sldMkLst>
          <pc:docMk/>
          <pc:sldMk cId="900869116" sldId="256"/>
        </pc:sldMkLst>
        <pc:spChg chg="mod">
          <ac:chgData name="Yuliia Meshcheryna" userId="89ed8f4e-d71b-40aa-9d84-eaeb7150e2de" providerId="ADAL" clId="{EA1934E7-33C0-44CC-84A0-03C8AC9400D4}" dt="2026-06-01T15:02:47.115" v="67" actId="1076"/>
          <ac:spMkLst>
            <pc:docMk/>
            <pc:sldMk cId="900869116" sldId="256"/>
            <ac:spMk id="10" creationId="{90B7797C-5F57-B8DE-E806-116A1B5D84FE}"/>
          </ac:spMkLst>
        </pc:spChg>
      </pc:sldChg>
      <pc:sldChg chg="modSp">
        <pc:chgData name="Yuliia Meshcheryna" userId="89ed8f4e-d71b-40aa-9d84-eaeb7150e2de" providerId="ADAL" clId="{EA1934E7-33C0-44CC-84A0-03C8AC9400D4}" dt="2026-06-01T14:56:17.212" v="39" actId="20577"/>
        <pc:sldMkLst>
          <pc:docMk/>
          <pc:sldMk cId="0" sldId="264"/>
        </pc:sldMkLst>
        <pc:spChg chg="mod">
          <ac:chgData name="Yuliia Meshcheryna" userId="89ed8f4e-d71b-40aa-9d84-eaeb7150e2de" providerId="ADAL" clId="{EA1934E7-33C0-44CC-84A0-03C8AC9400D4}" dt="2026-06-01T14:55:55.152" v="20" actId="20577"/>
          <ac:spMkLst>
            <pc:docMk/>
            <pc:sldMk cId="0" sldId="264"/>
            <ac:spMk id="2" creationId="{10411A7D-7104-5C66-3183-C13E9FB9D725}"/>
          </ac:spMkLst>
        </pc:spChg>
        <pc:spChg chg="mod">
          <ac:chgData name="Yuliia Meshcheryna" userId="89ed8f4e-d71b-40aa-9d84-eaeb7150e2de" providerId="ADAL" clId="{EA1934E7-33C0-44CC-84A0-03C8AC9400D4}" dt="2026-06-01T14:56:17.212" v="39" actId="20577"/>
          <ac:spMkLst>
            <pc:docMk/>
            <pc:sldMk cId="0" sldId="264"/>
            <ac:spMk id="4" creationId="{41E0C37F-07D1-B80C-86F0-456ACCD72E61}"/>
          </ac:spMkLst>
        </pc:spChg>
      </pc:sldChg>
      <pc:sldChg chg="modSp mod">
        <pc:chgData name="Yuliia Meshcheryna" userId="89ed8f4e-d71b-40aa-9d84-eaeb7150e2de" providerId="ADAL" clId="{EA1934E7-33C0-44CC-84A0-03C8AC9400D4}" dt="2026-06-02T16:56:31.322" v="78" actId="14100"/>
        <pc:sldMkLst>
          <pc:docMk/>
          <pc:sldMk cId="0" sldId="265"/>
        </pc:sldMkLst>
        <pc:spChg chg="mod">
          <ac:chgData name="Yuliia Meshcheryna" userId="89ed8f4e-d71b-40aa-9d84-eaeb7150e2de" providerId="ADAL" clId="{EA1934E7-33C0-44CC-84A0-03C8AC9400D4}" dt="2026-06-02T16:56:05.501" v="73" actId="1076"/>
          <ac:spMkLst>
            <pc:docMk/>
            <pc:sldMk cId="0" sldId="265"/>
            <ac:spMk id="10" creationId="{00000000-0000-0000-0000-000000000000}"/>
          </ac:spMkLst>
        </pc:spChg>
        <pc:spChg chg="mod">
          <ac:chgData name="Yuliia Meshcheryna" userId="89ed8f4e-d71b-40aa-9d84-eaeb7150e2de" providerId="ADAL" clId="{EA1934E7-33C0-44CC-84A0-03C8AC9400D4}" dt="2026-06-02T16:56:23.822" v="77" actId="1076"/>
          <ac:spMkLst>
            <pc:docMk/>
            <pc:sldMk cId="0" sldId="265"/>
            <ac:spMk id="13" creationId="{00000000-0000-0000-0000-000000000000}"/>
          </ac:spMkLst>
        </pc:spChg>
        <pc:spChg chg="mod">
          <ac:chgData name="Yuliia Meshcheryna" userId="89ed8f4e-d71b-40aa-9d84-eaeb7150e2de" providerId="ADAL" clId="{EA1934E7-33C0-44CC-84A0-03C8AC9400D4}" dt="2026-06-02T16:56:31.322" v="78" actId="14100"/>
          <ac:spMkLst>
            <pc:docMk/>
            <pc:sldMk cId="0" sldId="265"/>
            <ac:spMk id="16" creationId="{00000000-0000-0000-0000-000000000000}"/>
          </ac:spMkLst>
        </pc:spChg>
        <pc:spChg chg="mod">
          <ac:chgData name="Yuliia Meshcheryna" userId="89ed8f4e-d71b-40aa-9d84-eaeb7150e2de" providerId="ADAL" clId="{EA1934E7-33C0-44CC-84A0-03C8AC9400D4}" dt="2026-06-02T16:56:01.496" v="72" actId="1076"/>
          <ac:spMkLst>
            <pc:docMk/>
            <pc:sldMk cId="0" sldId="265"/>
            <ac:spMk id="21" creationId="{F2483BB7-3BC1-33AA-4CC2-9C3177FE2182}"/>
          </ac:spMkLst>
        </pc:spChg>
        <pc:spChg chg="mod">
          <ac:chgData name="Yuliia Meshcheryna" userId="89ed8f4e-d71b-40aa-9d84-eaeb7150e2de" providerId="ADAL" clId="{EA1934E7-33C0-44CC-84A0-03C8AC9400D4}" dt="2026-06-02T16:55:58.956" v="71" actId="1076"/>
          <ac:spMkLst>
            <pc:docMk/>
            <pc:sldMk cId="0" sldId="265"/>
            <ac:spMk id="22" creationId="{808DE9EB-5272-C7D3-2894-53D108F872C5}"/>
          </ac:spMkLst>
        </pc:spChg>
        <pc:picChg chg="mod">
          <ac:chgData name="Yuliia Meshcheryna" userId="89ed8f4e-d71b-40aa-9d84-eaeb7150e2de" providerId="ADAL" clId="{EA1934E7-33C0-44CC-84A0-03C8AC9400D4}" dt="2026-06-01T14:57:05.845" v="41" actId="1076"/>
          <ac:picMkLst>
            <pc:docMk/>
            <pc:sldMk cId="0" sldId="265"/>
            <ac:picMk id="12" creationId="{00000000-0000-0000-0000-000000000000}"/>
          </ac:picMkLst>
        </pc:picChg>
        <pc:picChg chg="mod">
          <ac:chgData name="Yuliia Meshcheryna" userId="89ed8f4e-d71b-40aa-9d84-eaeb7150e2de" providerId="ADAL" clId="{EA1934E7-33C0-44CC-84A0-03C8AC9400D4}" dt="2026-06-02T16:56:20.288" v="76" actId="1076"/>
          <ac:picMkLst>
            <pc:docMk/>
            <pc:sldMk cId="0" sldId="265"/>
            <ac:picMk id="15" creationId="{00000000-0000-0000-0000-000000000000}"/>
          </ac:picMkLst>
        </pc:picChg>
      </pc:sldChg>
      <pc:sldChg chg="modSp mod">
        <pc:chgData name="Yuliia Meshcheryna" userId="89ed8f4e-d71b-40aa-9d84-eaeb7150e2de" providerId="ADAL" clId="{EA1934E7-33C0-44CC-84A0-03C8AC9400D4}" dt="2026-06-01T15:01:54.444" v="64" actId="1076"/>
        <pc:sldMkLst>
          <pc:docMk/>
          <pc:sldMk cId="0" sldId="267"/>
        </pc:sldMkLst>
        <pc:spChg chg="mod">
          <ac:chgData name="Yuliia Meshcheryna" userId="89ed8f4e-d71b-40aa-9d84-eaeb7150e2de" providerId="ADAL" clId="{EA1934E7-33C0-44CC-84A0-03C8AC9400D4}" dt="2026-06-01T15:01:54.444" v="64" actId="1076"/>
          <ac:spMkLst>
            <pc:docMk/>
            <pc:sldMk cId="0" sldId="267"/>
            <ac:spMk id="7" creationId="{B74FEFA8-10FF-E00B-8200-A415470374E1}"/>
          </ac:spMkLst>
        </pc:spChg>
      </pc:sldChg>
      <pc:sldChg chg="modSp mod">
        <pc:chgData name="Yuliia Meshcheryna" userId="89ed8f4e-d71b-40aa-9d84-eaeb7150e2de" providerId="ADAL" clId="{EA1934E7-33C0-44CC-84A0-03C8AC9400D4}" dt="2026-06-01T13:51:58.767" v="6" actId="404"/>
        <pc:sldMkLst>
          <pc:docMk/>
          <pc:sldMk cId="1329109493" sldId="277"/>
        </pc:sldMkLst>
        <pc:spChg chg="mod">
          <ac:chgData name="Yuliia Meshcheryna" userId="89ed8f4e-d71b-40aa-9d84-eaeb7150e2de" providerId="ADAL" clId="{EA1934E7-33C0-44CC-84A0-03C8AC9400D4}" dt="2026-06-01T13:51:58.767" v="6" actId="404"/>
          <ac:spMkLst>
            <pc:docMk/>
            <pc:sldMk cId="1329109493" sldId="277"/>
            <ac:spMk id="2" creationId="{254FC64E-BA8F-0302-5C46-98916551CB79}"/>
          </ac:spMkLst>
        </pc:spChg>
      </pc:sldChg>
      <pc:sldChg chg="modSp mod">
        <pc:chgData name="Yuliia Meshcheryna" userId="89ed8f4e-d71b-40aa-9d84-eaeb7150e2de" providerId="ADAL" clId="{EA1934E7-33C0-44CC-84A0-03C8AC9400D4}" dt="2026-06-01T14:55:41.777" v="16" actId="403"/>
        <pc:sldMkLst>
          <pc:docMk/>
          <pc:sldMk cId="2752418483" sldId="279"/>
        </pc:sldMkLst>
        <pc:spChg chg="mod">
          <ac:chgData name="Yuliia Meshcheryna" userId="89ed8f4e-d71b-40aa-9d84-eaeb7150e2de" providerId="ADAL" clId="{EA1934E7-33C0-44CC-84A0-03C8AC9400D4}" dt="2026-06-01T14:55:41.777" v="16" actId="403"/>
          <ac:spMkLst>
            <pc:docMk/>
            <pc:sldMk cId="2752418483" sldId="279"/>
            <ac:spMk id="2" creationId="{86E7ED0E-D878-04B9-8281-5910AF1F935B}"/>
          </ac:spMkLst>
        </pc:spChg>
      </pc:sldChg>
      <pc:sldChg chg="modSp">
        <pc:chgData name="Yuliia Meshcheryna" userId="89ed8f4e-d71b-40aa-9d84-eaeb7150e2de" providerId="ADAL" clId="{EA1934E7-33C0-44CC-84A0-03C8AC9400D4}" dt="2026-06-01T15:01:13.999" v="58" actId="113"/>
        <pc:sldMkLst>
          <pc:docMk/>
          <pc:sldMk cId="293320523" sldId="284"/>
        </pc:sldMkLst>
        <pc:spChg chg="mod">
          <ac:chgData name="Yuliia Meshcheryna" userId="89ed8f4e-d71b-40aa-9d84-eaeb7150e2de" providerId="ADAL" clId="{EA1934E7-33C0-44CC-84A0-03C8AC9400D4}" dt="2026-06-01T15:01:13.999" v="58" actId="113"/>
          <ac:spMkLst>
            <pc:docMk/>
            <pc:sldMk cId="293320523" sldId="284"/>
            <ac:spMk id="12" creationId="{ADD155ED-F0EF-02CC-E2D4-C3DF98DEB377}"/>
          </ac:spMkLst>
        </pc:spChg>
      </pc:sldChg>
      <pc:sldChg chg="modSp mod">
        <pc:chgData name="Yuliia Meshcheryna" userId="89ed8f4e-d71b-40aa-9d84-eaeb7150e2de" providerId="ADAL" clId="{EA1934E7-33C0-44CC-84A0-03C8AC9400D4}" dt="2026-06-01T15:03:47.685" v="68" actId="255"/>
        <pc:sldMkLst>
          <pc:docMk/>
          <pc:sldMk cId="1250399422" sldId="285"/>
        </pc:sldMkLst>
        <pc:spChg chg="mod">
          <ac:chgData name="Yuliia Meshcheryna" userId="89ed8f4e-d71b-40aa-9d84-eaeb7150e2de" providerId="ADAL" clId="{EA1934E7-33C0-44CC-84A0-03C8AC9400D4}" dt="2026-06-01T15:03:47.685" v="68" actId="255"/>
          <ac:spMkLst>
            <pc:docMk/>
            <pc:sldMk cId="1250399422" sldId="285"/>
            <ac:spMk id="4" creationId="{48B259D3-BBF5-F6FB-D9C5-F3DD64D624C1}"/>
          </ac:spMkLst>
        </pc:spChg>
      </pc:sldChg>
      <pc:sldChg chg="addSp delSp modSp mod">
        <pc:chgData name="Yuliia Meshcheryna" userId="89ed8f4e-d71b-40aa-9d84-eaeb7150e2de" providerId="ADAL" clId="{EA1934E7-33C0-44CC-84A0-03C8AC9400D4}" dt="2026-06-03T16:37:51.933" v="141" actId="20577"/>
        <pc:sldMkLst>
          <pc:docMk/>
          <pc:sldMk cId="3857029056" sldId="291"/>
        </pc:sldMkLst>
        <pc:spChg chg="add mod">
          <ac:chgData name="Yuliia Meshcheryna" userId="89ed8f4e-d71b-40aa-9d84-eaeb7150e2de" providerId="ADAL" clId="{EA1934E7-33C0-44CC-84A0-03C8AC9400D4}" dt="2026-06-03T16:37:48.940" v="138" actId="767"/>
          <ac:spMkLst>
            <pc:docMk/>
            <pc:sldMk cId="3857029056" sldId="291"/>
            <ac:spMk id="2" creationId="{CCCA6905-32F5-5F19-AB33-00C53ADEF5FC}"/>
          </ac:spMkLst>
        </pc:spChg>
        <pc:spChg chg="add del mod">
          <ac:chgData name="Yuliia Meshcheryna" userId="89ed8f4e-d71b-40aa-9d84-eaeb7150e2de" providerId="ADAL" clId="{EA1934E7-33C0-44CC-84A0-03C8AC9400D4}" dt="2026-06-03T16:37:45.603" v="131" actId="20577"/>
          <ac:spMkLst>
            <pc:docMk/>
            <pc:sldMk cId="3857029056" sldId="291"/>
            <ac:spMk id="3" creationId="{9B7D6DF8-8B49-5925-93B0-AB349E05932A}"/>
          </ac:spMkLst>
        </pc:spChg>
        <pc:spChg chg="mod">
          <ac:chgData name="Yuliia Meshcheryna" userId="89ed8f4e-d71b-40aa-9d84-eaeb7150e2de" providerId="ADAL" clId="{EA1934E7-33C0-44CC-84A0-03C8AC9400D4}" dt="2026-06-03T16:33:51.309" v="82" actId="1076"/>
          <ac:spMkLst>
            <pc:docMk/>
            <pc:sldMk cId="3857029056" sldId="291"/>
            <ac:spMk id="4" creationId="{62187C6A-2DB4-E497-C2B1-79DE8EE1CE46}"/>
          </ac:spMkLst>
        </pc:spChg>
        <pc:spChg chg="mod">
          <ac:chgData name="Yuliia Meshcheryna" userId="89ed8f4e-d71b-40aa-9d84-eaeb7150e2de" providerId="ADAL" clId="{EA1934E7-33C0-44CC-84A0-03C8AC9400D4}" dt="2026-06-03T16:37:51.933" v="141" actId="20577"/>
          <ac:spMkLst>
            <pc:docMk/>
            <pc:sldMk cId="3857029056" sldId="291"/>
            <ac:spMk id="5" creationId="{000CF923-F864-55BF-8C4C-D6D239431A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32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1164-B718-F3B7-5D9A-B4F36A807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6049F-23B5-B372-473F-2EB8EC689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74D78-7AB8-0402-65D9-C0361957C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Close your eyes for a second.</a:t>
            </a:r>
          </a:p>
          <a:p>
            <a:r>
              <a:rPr lang="en-GB" sz="1200" kern="1200" dirty="0">
                <a:solidFill>
                  <a:schemeClr val="tx1"/>
                </a:solidFill>
                <a:effectLst/>
                <a:latin typeface="+mn-lt"/>
                <a:ea typeface="+mn-ea"/>
                <a:cs typeface="+mn-cs"/>
              </a:rPr>
              <a:t>You’re in a small, closed room. At first, everything feels completely normal.</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You’re breathing without thinking. Effortless. Automatic. But after a while… something changes. Your breathing becomes just a little heavier. Not dramatic — just enough that you notice. </a:t>
            </a:r>
            <a:endParaRPr lang="en-US" dirty="0"/>
          </a:p>
        </p:txBody>
      </p:sp>
      <p:sp>
        <p:nvSpPr>
          <p:cNvPr id="4" name="Slide Number Placeholder 3">
            <a:extLst>
              <a:ext uri="{FF2B5EF4-FFF2-40B4-BE49-F238E27FC236}">
                <a16:creationId xmlns:a16="http://schemas.microsoft.com/office/drawing/2014/main" id="{C4E78980-D555-A585-F3EA-72586D47361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27343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D8BCF-8B5A-4419-F15E-EE7B49565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EC107-E5F6-8BAB-F3BF-2F24C9BF1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08241-7909-0DC3-FB33-F04E25732E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hope is not a financial strategy.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Around a third (30%) of non‑profits formally close within 10 years - and many more survive only by constantly fighting the next funding round. Why? Because we’ve built a culture where talking about money/profit still feels awkward. In the for-profit world, the equation is simple: the more value you create, the more money you can make. But when it comes to non-profits, we seem to reject that same logic. We’re uncomfortable with the idea that non-profits need money. People get upset when someone makes a lot of money by helping others. But nobody minds big money when it’s helps no one. </a:t>
            </a:r>
          </a:p>
        </p:txBody>
      </p:sp>
      <p:sp>
        <p:nvSpPr>
          <p:cNvPr id="4" name="Slide Number Placeholder 3">
            <a:extLst>
              <a:ext uri="{FF2B5EF4-FFF2-40B4-BE49-F238E27FC236}">
                <a16:creationId xmlns:a16="http://schemas.microsoft.com/office/drawing/2014/main" id="{2880CCEB-B08E-38AF-8D5C-D14DD8895C98}"/>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36524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5CBA-C0F4-E97C-4648-510CB1A9F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B4C77-B0A9-BB19-5C30-8FF73035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0EB02-BF9A-0F24-8A8E-51269F6FF582}"/>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I say this from my perspective in the finance team at GÉANT. According to the latest Compendium, only 14 out of 44 NRENs commercialise their services. We all understand the risks - so why not other income sources? Some may say government-structured organisations can’t commercialise. Perhaps. </a:t>
            </a:r>
            <a:endParaRPr lang="en-US" dirty="0"/>
          </a:p>
        </p:txBody>
      </p:sp>
      <p:sp>
        <p:nvSpPr>
          <p:cNvPr id="4" name="Slide Number Placeholder 3">
            <a:extLst>
              <a:ext uri="{FF2B5EF4-FFF2-40B4-BE49-F238E27FC236}">
                <a16:creationId xmlns:a16="http://schemas.microsoft.com/office/drawing/2014/main" id="{769AAF47-041D-6CF5-050B-DA5BC2545133}"/>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57208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diversification does not automatically mean commercialisation. It means surplus. And surplus here means cash in the bank- cash that can save you when times get tough.</a:t>
            </a:r>
            <a:r>
              <a:rPr lang="en-GB"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pressures to change go even further. The funding model we knew is evolving, becoming more competitive and less predictable. </a:t>
            </a:r>
            <a:r>
              <a:rPr lang="en-GB" sz="1200" strike="noStrike" kern="1200" dirty="0">
                <a:solidFill>
                  <a:schemeClr val="tx1"/>
                </a:solidFill>
                <a:effectLst/>
                <a:latin typeface="+mn-lt"/>
                <a:ea typeface="+mn-ea"/>
                <a:cs typeface="+mn-cs"/>
              </a:rPr>
              <a:t>Global instability, r</a:t>
            </a:r>
            <a:r>
              <a:rPr lang="en-GB" sz="1200" kern="1200" dirty="0">
                <a:solidFill>
                  <a:schemeClr val="tx1"/>
                </a:solidFill>
                <a:effectLst/>
                <a:latin typeface="+mn-lt"/>
                <a:ea typeface="+mn-ea"/>
                <a:cs typeface="+mn-cs"/>
              </a:rPr>
              <a:t>ising tariffs, rising costs, political chaos, and defence taking a larger share of public budgets.  There’s no doubt: our work is shaped by external factors. But being dependent on them is not a strategy - it’s a vulnerability.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challenges aren’t abstract - I’ve seen them firsthand at GÉANT.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when the world around you becomes unstable, you face a choice: wait and hope, or act before you’re forced to.  We chose to act. We made difficult decisions and restructured to get stronger. It wasn’t comfortable - real change rarely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it’s necessary if you want to succeed.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A6B6C-10BA-FC1B-F755-02E72A78A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BBFA6-D1DC-41C7-E405-A01C060F0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D5951-AE2D-6978-8703-2B3D0611D7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change in mindset opened the door to new opportunities. One example is </a:t>
            </a:r>
            <a:r>
              <a:rPr lang="en-GB" sz="1200" kern="1200" dirty="0" err="1">
                <a:solidFill>
                  <a:schemeClr val="tx1"/>
                </a:solidFill>
                <a:effectLst/>
                <a:latin typeface="+mn-lt"/>
                <a:ea typeface="+mn-ea"/>
                <a:cs typeface="+mn-cs"/>
              </a:rPr>
              <a:t>EuroHPC</a:t>
            </a:r>
            <a:r>
              <a:rPr lang="en-GB" sz="1200" kern="1200" dirty="0">
                <a:solidFill>
                  <a:schemeClr val="tx1"/>
                </a:solidFill>
                <a:effectLst/>
                <a:latin typeface="+mn-lt"/>
                <a:ea typeface="+mn-ea"/>
                <a:cs typeface="+mn-cs"/>
              </a:rPr>
              <a:t> — a project that brings revenue, responsibility, and complexity. And that’s exactly the point: resilience isn’t about avoiding complexity. It’s about being strong enough to handle it. </a:t>
            </a:r>
          </a:p>
          <a:p>
            <a:endParaRPr lang="en-US" dirty="0"/>
          </a:p>
        </p:txBody>
      </p:sp>
      <p:sp>
        <p:nvSpPr>
          <p:cNvPr id="4" name="Slide Number Placeholder 3">
            <a:extLst>
              <a:ext uri="{FF2B5EF4-FFF2-40B4-BE49-F238E27FC236}">
                <a16:creationId xmlns:a16="http://schemas.microsoft.com/office/drawing/2014/main" id="{5290054A-8C8E-F762-8369-55E9E1689580}"/>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739342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A347-B307-8738-83DD-9C9448AEF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32F23-484F-C102-2B4D-86AD81214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35FFF-D038-75E6-DB24-A77C44D2B8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change in mindset opened the door to new opportunities. One example is </a:t>
            </a:r>
            <a:r>
              <a:rPr lang="en-GB" sz="1200" kern="1200" dirty="0" err="1">
                <a:solidFill>
                  <a:schemeClr val="tx1"/>
                </a:solidFill>
                <a:effectLst/>
                <a:latin typeface="+mn-lt"/>
                <a:ea typeface="+mn-ea"/>
                <a:cs typeface="+mn-cs"/>
              </a:rPr>
              <a:t>EuroHPC</a:t>
            </a:r>
            <a:r>
              <a:rPr lang="en-GB" sz="1200" kern="1200" dirty="0">
                <a:solidFill>
                  <a:schemeClr val="tx1"/>
                </a:solidFill>
                <a:effectLst/>
                <a:latin typeface="+mn-lt"/>
                <a:ea typeface="+mn-ea"/>
                <a:cs typeface="+mn-cs"/>
              </a:rPr>
              <a:t> — a project that brings revenue, responsibility, and complexity. And that’s exactly the point: resilience isn’t about avoiding complexity. It’s about being strong enough to handle it</a:t>
            </a:r>
            <a:r>
              <a:rPr lang="en-GB" sz="1200" kern="120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FDC1BE50-8518-BD99-9DBB-AE29C591ABAE}"/>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97838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of this shows one thing: the future is already here. It is not something that may happen - it is happening now. I’m not here to tell you exactly what to do. There is no single model, no universal solution. The decisions are always yours. You can find new sources of income. Or you can cut costs — hoping to survive the next five years.</a:t>
            </a:r>
          </a:p>
          <a:p>
            <a:r>
              <a:rPr lang="en-GB" sz="1200" kern="1200" dirty="0">
                <a:solidFill>
                  <a:schemeClr val="tx1"/>
                </a:solidFill>
                <a:effectLst/>
                <a:latin typeface="+mn-lt"/>
                <a:ea typeface="+mn-ea"/>
                <a:cs typeface="+mn-cs"/>
              </a:rPr>
              <a:t> But I </a:t>
            </a:r>
            <a:r>
              <a:rPr lang="en-GB" sz="1200" i="1" kern="1200" dirty="0">
                <a:solidFill>
                  <a:schemeClr val="tx1"/>
                </a:solidFill>
                <a:effectLst/>
                <a:latin typeface="+mn-lt"/>
                <a:ea typeface="+mn-ea"/>
                <a:cs typeface="+mn-cs"/>
              </a:rPr>
              <a:t>am</a:t>
            </a:r>
            <a:r>
              <a:rPr lang="en-GB" sz="1200" kern="1200" dirty="0">
                <a:solidFill>
                  <a:schemeClr val="tx1"/>
                </a:solidFill>
                <a:effectLst/>
                <a:latin typeface="+mn-lt"/>
                <a:ea typeface="+mn-ea"/>
                <a:cs typeface="+mn-cs"/>
              </a:rPr>
              <a:t> here to say this: You are not alone in facing these pressures. Financial resilience is not built during a crisis - it is built before a crisis.</a:t>
            </a:r>
          </a:p>
          <a:p>
            <a:r>
              <a:rPr lang="en-GB" sz="1200" kern="1200" dirty="0">
                <a:solidFill>
                  <a:schemeClr val="tx1"/>
                </a:solidFill>
                <a:effectLst/>
                <a:latin typeface="+mn-lt"/>
                <a:ea typeface="+mn-ea"/>
                <a:cs typeface="+mn-cs"/>
              </a:rPr>
              <a:t>There’ s a saying.</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3891-DE49-436E-9B8E-985D6734B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DC5AB-E67A-1D27-C8BE-7E5867CD1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C30E9-BD33-55B1-563B-95242261A71C}"/>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E8D692B-3983-C7B0-4E35-394F5556F3C8}"/>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55766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2CAE3-1E52-0420-6039-0E1149C49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D0722-D8AF-4C81-20F7-A76030B62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C77E0-79E1-F80B-6102-D73420B6E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459200-44B2-753F-37D9-78DA7CF48E7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39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2989-8EEB-FC91-C9BC-A7837063D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C5887-9008-9A9F-55EB-FCD7CB8F5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D18E8-4A77-F3FA-8629-92039F1E4F2D}"/>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So you pay attention. You take a deeper breath. Then another. And then a thought appears:</a:t>
            </a:r>
          </a:p>
          <a:p>
            <a:r>
              <a:rPr lang="en-GB" sz="1200" i="1" kern="1200" dirty="0">
                <a:solidFill>
                  <a:schemeClr val="tx1"/>
                </a:solidFill>
                <a:effectLst/>
                <a:latin typeface="+mn-lt"/>
                <a:ea typeface="+mn-ea"/>
                <a:cs typeface="+mn-cs"/>
              </a:rPr>
              <a:t>Is there enough air in here?</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that’s when everything shifts. Your heart speeds up. Every breath suddenly matters - not because the air is gone, but because you don’t know how much is left.</a:t>
            </a:r>
          </a:p>
          <a:p>
            <a:endParaRPr lang="en-GB" dirty="0">
              <a:effectLst/>
            </a:endParaRPr>
          </a:p>
        </p:txBody>
      </p:sp>
      <p:sp>
        <p:nvSpPr>
          <p:cNvPr id="4" name="Slide Number Placeholder 3">
            <a:extLst>
              <a:ext uri="{FF2B5EF4-FFF2-40B4-BE49-F238E27FC236}">
                <a16:creationId xmlns:a16="http://schemas.microsoft.com/office/drawing/2014/main" id="{59069D4A-6856-5CDC-E48A-62AC0CFA75E4}"/>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478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89E6-4FDA-4D86-292C-C126AD5E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9C1B9-9F22-DFAE-FDD2-7723C7D94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8FA03-2715-4DDE-2FE9-022AFD141BF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Now it’s Monday. 08:47.</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open your email.</a:t>
            </a:r>
          </a:p>
          <a:p>
            <a:r>
              <a:rPr lang="en-GB" sz="1200" kern="1200" dirty="0">
                <a:solidFill>
                  <a:schemeClr val="tx1"/>
                </a:solidFill>
                <a:effectLst/>
                <a:latin typeface="+mn-lt"/>
                <a:ea typeface="+mn-ea"/>
                <a:cs typeface="+mn-cs"/>
              </a:rPr>
              <a:t>Grant not approved. Contracts delayed. Invoices next week. Payroll right after.</a:t>
            </a:r>
          </a:p>
          <a:p>
            <a:r>
              <a:rPr lang="en-GB" sz="1200" kern="1200" dirty="0">
                <a:solidFill>
                  <a:schemeClr val="tx1"/>
                </a:solidFill>
                <a:effectLst/>
                <a:latin typeface="+mn-lt"/>
                <a:ea typeface="+mn-ea"/>
                <a:cs typeface="+mn-cs"/>
              </a:rPr>
              <a:t>And suddenly, the room feels familiar (maybe say smaller?).</a:t>
            </a:r>
          </a:p>
          <a:p>
            <a:r>
              <a:rPr lang="en-GB" sz="1200" kern="1200" dirty="0">
                <a:solidFill>
                  <a:schemeClr val="tx1"/>
                </a:solidFill>
                <a:effectLst/>
                <a:latin typeface="+mn-lt"/>
                <a:ea typeface="+mn-ea"/>
                <a:cs typeface="+mn-cs"/>
              </a:rPr>
              <a:t>What’s your plan? Do you have any cash reserves?</a:t>
            </a:r>
          </a:p>
          <a:p>
            <a:r>
              <a:rPr lang="en-GB" sz="1200" kern="1200" dirty="0">
                <a:solidFill>
                  <a:schemeClr val="tx1"/>
                </a:solidFill>
                <a:effectLst/>
                <a:latin typeface="+mn-lt"/>
                <a:ea typeface="+mn-ea"/>
                <a:cs typeface="+mn-cs"/>
              </a:rPr>
              <a:t>How many months can you survive? Three months? Six? A year?</a:t>
            </a:r>
          </a:p>
        </p:txBody>
      </p:sp>
      <p:sp>
        <p:nvSpPr>
          <p:cNvPr id="4" name="Slide Number Placeholder 3">
            <a:extLst>
              <a:ext uri="{FF2B5EF4-FFF2-40B4-BE49-F238E27FC236}">
                <a16:creationId xmlns:a16="http://schemas.microsoft.com/office/drawing/2014/main" id="{E5C1FEE9-D194-DA0E-4442-9A50F6AA95B0}"/>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65958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B5178-F13C-9EBC-B720-1D0A3706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CDAD1-4361-AF6A-7774-78270D74E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23EAB-F289-56E0-415B-0B8B9DBB19E1}"/>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Now it’s Monday. 08:47.</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open your email.</a:t>
            </a:r>
          </a:p>
          <a:p>
            <a:r>
              <a:rPr lang="en-GB" sz="1200" kern="1200" dirty="0">
                <a:solidFill>
                  <a:schemeClr val="tx1"/>
                </a:solidFill>
                <a:effectLst/>
                <a:latin typeface="+mn-lt"/>
                <a:ea typeface="+mn-ea"/>
                <a:cs typeface="+mn-cs"/>
              </a:rPr>
              <a:t>Grant not approved. Contracts delayed. Invoices next week. Payroll right after.</a:t>
            </a:r>
          </a:p>
          <a:p>
            <a:r>
              <a:rPr lang="en-GB" sz="1200" kern="1200" dirty="0">
                <a:solidFill>
                  <a:schemeClr val="tx1"/>
                </a:solidFill>
                <a:effectLst/>
                <a:latin typeface="+mn-lt"/>
                <a:ea typeface="+mn-ea"/>
                <a:cs typeface="+mn-cs"/>
              </a:rPr>
              <a:t>And suddenly, the room feels familiar (maybe say smaller?).</a:t>
            </a:r>
          </a:p>
          <a:p>
            <a:r>
              <a:rPr lang="en-GB" sz="1200" kern="1200" dirty="0">
                <a:solidFill>
                  <a:schemeClr val="tx1"/>
                </a:solidFill>
                <a:effectLst/>
                <a:latin typeface="+mn-lt"/>
                <a:ea typeface="+mn-ea"/>
                <a:cs typeface="+mn-cs"/>
              </a:rPr>
              <a:t>What’s your plan? Do you have any cash reserves?</a:t>
            </a:r>
          </a:p>
          <a:p>
            <a:r>
              <a:rPr lang="en-GB" sz="1200" kern="1200" dirty="0">
                <a:solidFill>
                  <a:schemeClr val="tx1"/>
                </a:solidFill>
                <a:effectLst/>
                <a:latin typeface="+mn-lt"/>
                <a:ea typeface="+mn-ea"/>
                <a:cs typeface="+mn-cs"/>
              </a:rPr>
              <a:t>How many months can you survive? Three months? Six? A year?</a:t>
            </a:r>
          </a:p>
        </p:txBody>
      </p:sp>
      <p:sp>
        <p:nvSpPr>
          <p:cNvPr id="4" name="Slide Number Placeholder 3">
            <a:extLst>
              <a:ext uri="{FF2B5EF4-FFF2-40B4-BE49-F238E27FC236}">
                <a16:creationId xmlns:a16="http://schemas.microsoft.com/office/drawing/2014/main" id="{E12F2E97-8BC5-F142-F198-CD22ED4E0849}"/>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84060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6171E-19E0-1B23-C5AE-49957EA9B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B5E3F-5FAC-F6C1-8464-A2F19C4E5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CEE63-EEB8-A92C-6E06-6B18C975FE3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Now it’s Monday. 08:47.</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open your email.</a:t>
            </a:r>
          </a:p>
          <a:p>
            <a:r>
              <a:rPr lang="en-GB" sz="1200" kern="1200" dirty="0">
                <a:solidFill>
                  <a:schemeClr val="tx1"/>
                </a:solidFill>
                <a:effectLst/>
                <a:latin typeface="+mn-lt"/>
                <a:ea typeface="+mn-ea"/>
                <a:cs typeface="+mn-cs"/>
              </a:rPr>
              <a:t>Grant not approved. Contracts delayed. Invoices next week. Payroll right after.</a:t>
            </a:r>
          </a:p>
          <a:p>
            <a:r>
              <a:rPr lang="en-GB" sz="1200" kern="1200" dirty="0">
                <a:solidFill>
                  <a:schemeClr val="tx1"/>
                </a:solidFill>
                <a:effectLst/>
                <a:latin typeface="+mn-lt"/>
                <a:ea typeface="+mn-ea"/>
                <a:cs typeface="+mn-cs"/>
              </a:rPr>
              <a:t>And suddenly, the room feels familiar (maybe say smaller?).</a:t>
            </a:r>
          </a:p>
          <a:p>
            <a:r>
              <a:rPr lang="en-GB" sz="1200" kern="1200" dirty="0">
                <a:solidFill>
                  <a:schemeClr val="tx1"/>
                </a:solidFill>
                <a:effectLst/>
                <a:latin typeface="+mn-lt"/>
                <a:ea typeface="+mn-ea"/>
                <a:cs typeface="+mn-cs"/>
              </a:rPr>
              <a:t>What’s your plan? Do you have any cash reserves?</a:t>
            </a:r>
          </a:p>
          <a:p>
            <a:r>
              <a:rPr lang="en-GB" sz="1200" kern="1200" dirty="0">
                <a:solidFill>
                  <a:schemeClr val="tx1"/>
                </a:solidFill>
                <a:effectLst/>
                <a:latin typeface="+mn-lt"/>
                <a:ea typeface="+mn-ea"/>
                <a:cs typeface="+mn-cs"/>
              </a:rPr>
              <a:t>How many months can you survive? Three months? Six? A year?</a:t>
            </a:r>
          </a:p>
        </p:txBody>
      </p:sp>
      <p:sp>
        <p:nvSpPr>
          <p:cNvPr id="4" name="Slide Number Placeholder 3">
            <a:extLst>
              <a:ext uri="{FF2B5EF4-FFF2-40B4-BE49-F238E27FC236}">
                <a16:creationId xmlns:a16="http://schemas.microsoft.com/office/drawing/2014/main" id="{A4E2E951-E79A-35CF-F491-61553C118618}"/>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47328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1EE7-68D7-543B-90DD-2151CE524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F7926-2DB7-B822-3E6E-44391A3F8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D8B9D-27A2-E7EF-677F-46473AC42024}"/>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Now it’s Monday. 08:47.</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open your email.</a:t>
            </a:r>
          </a:p>
          <a:p>
            <a:r>
              <a:rPr lang="en-GB" sz="1200" kern="1200" dirty="0">
                <a:solidFill>
                  <a:schemeClr val="tx1"/>
                </a:solidFill>
                <a:effectLst/>
                <a:latin typeface="+mn-lt"/>
                <a:ea typeface="+mn-ea"/>
                <a:cs typeface="+mn-cs"/>
              </a:rPr>
              <a:t>Grant not approved. Contracts delayed. Invoices next week. Payroll right after.</a:t>
            </a:r>
          </a:p>
          <a:p>
            <a:r>
              <a:rPr lang="en-GB" sz="1200" kern="1200" dirty="0">
                <a:solidFill>
                  <a:schemeClr val="tx1"/>
                </a:solidFill>
                <a:effectLst/>
                <a:latin typeface="+mn-lt"/>
                <a:ea typeface="+mn-ea"/>
                <a:cs typeface="+mn-cs"/>
              </a:rPr>
              <a:t>And suddenly, the room feels familiar (maybe say smaller?).</a:t>
            </a:r>
          </a:p>
          <a:p>
            <a:r>
              <a:rPr lang="en-GB" sz="1200" kern="1200" dirty="0">
                <a:solidFill>
                  <a:schemeClr val="tx1"/>
                </a:solidFill>
                <a:effectLst/>
                <a:latin typeface="+mn-lt"/>
                <a:ea typeface="+mn-ea"/>
                <a:cs typeface="+mn-cs"/>
              </a:rPr>
              <a:t>What’s your plan? Do you have any cash reserves?</a:t>
            </a:r>
          </a:p>
          <a:p>
            <a:r>
              <a:rPr lang="en-GB" sz="1200" kern="1200" dirty="0">
                <a:solidFill>
                  <a:schemeClr val="tx1"/>
                </a:solidFill>
                <a:effectLst/>
                <a:latin typeface="+mn-lt"/>
                <a:ea typeface="+mn-ea"/>
                <a:cs typeface="+mn-cs"/>
              </a:rPr>
              <a:t>How many months can you survive? Three months? Six? A year?</a:t>
            </a:r>
          </a:p>
        </p:txBody>
      </p:sp>
      <p:sp>
        <p:nvSpPr>
          <p:cNvPr id="4" name="Slide Number Placeholder 3">
            <a:extLst>
              <a:ext uri="{FF2B5EF4-FFF2-40B4-BE49-F238E27FC236}">
                <a16:creationId xmlns:a16="http://schemas.microsoft.com/office/drawing/2014/main" id="{8F96A77D-03BD-176C-0FF8-36A45CDA06FB}"/>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27363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51C7-9881-F1BB-A980-BA75809FE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EFCBF-D6BC-8B59-E4D3-CD7B4CC8C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789D5-EF19-3BBA-9CBD-D9111E308C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Money is not the purpose of an organisation. But it </a:t>
            </a:r>
            <a:r>
              <a:rPr lang="en-GB" sz="1200" i="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the oxygen. It keeps it alive. It pays people. It absorbs shocks. It buys time. We don’t think about oxygen when it’s flowing. But the moment it tightens, everything changes - decisions narrow, risks multiply, confidence drops. </a:t>
            </a:r>
            <a:endParaRPr lang="en-US" dirty="0"/>
          </a:p>
        </p:txBody>
      </p:sp>
      <p:sp>
        <p:nvSpPr>
          <p:cNvPr id="4" name="Slide Number Placeholder 3">
            <a:extLst>
              <a:ext uri="{FF2B5EF4-FFF2-40B4-BE49-F238E27FC236}">
                <a16:creationId xmlns:a16="http://schemas.microsoft.com/office/drawing/2014/main" id="{C443EADE-1F36-598C-F22D-A8CC3D8F35A9}"/>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2487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D3B25-56F4-7F6B-6723-86CAD9A83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C3F9E-D672-B01A-E9BE-EAE715E9F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B9901-5CC1-A908-87BA-57A9E368A3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Every organisation knows that financial resilience is critical. But knowing is not the same as acting. </a:t>
            </a:r>
            <a:endParaRPr lang="en-US" dirty="0"/>
          </a:p>
        </p:txBody>
      </p:sp>
      <p:sp>
        <p:nvSpPr>
          <p:cNvPr id="4" name="Slide Number Placeholder 3">
            <a:extLst>
              <a:ext uri="{FF2B5EF4-FFF2-40B4-BE49-F238E27FC236}">
                <a16:creationId xmlns:a16="http://schemas.microsoft.com/office/drawing/2014/main" id="{E64116A4-6B2D-E0F4-B5EA-BF2B2B193848}"/>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16920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E878-69A0-7F68-7213-3DB7E770A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DE885-7130-A502-06BF-D75A86789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36143-70E2-49F3-9B3B-07E43886B0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the real question is:</a:t>
            </a:r>
          </a:p>
          <a:p>
            <a:r>
              <a:rPr lang="en-GB" sz="1200" kern="1200" dirty="0">
                <a:solidFill>
                  <a:schemeClr val="tx1"/>
                </a:solidFill>
                <a:effectLst/>
                <a:latin typeface="+mn-lt"/>
                <a:ea typeface="+mn-ea"/>
                <a:cs typeface="+mn-cs"/>
              </a:rPr>
              <a:t>So how much oxygen do we actually have?</a:t>
            </a:r>
          </a:p>
          <a:p>
            <a:r>
              <a:rPr lang="en-GB" sz="1200" kern="1200" dirty="0">
                <a:solidFill>
                  <a:schemeClr val="tx1"/>
                </a:solidFill>
                <a:effectLst/>
                <a:latin typeface="+mn-lt"/>
                <a:ea typeface="+mn-ea"/>
                <a:cs typeface="+mn-cs"/>
              </a:rPr>
              <a:t>In the non‑profit world, we like to believe that mission will carry us through. </a:t>
            </a:r>
            <a:endParaRPr lang="en-US" dirty="0"/>
          </a:p>
        </p:txBody>
      </p:sp>
      <p:sp>
        <p:nvSpPr>
          <p:cNvPr id="4" name="Slide Number Placeholder 3">
            <a:extLst>
              <a:ext uri="{FF2B5EF4-FFF2-40B4-BE49-F238E27FC236}">
                <a16:creationId xmlns:a16="http://schemas.microsoft.com/office/drawing/2014/main" id="{F02755E9-AC6E-3278-58FC-72E966CEE7F5}"/>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53751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13" y="672802"/>
            <a:ext cx="5450987" cy="3507308"/>
          </a:xfrm>
          <a:prstGeom prst="rect">
            <a:avLst/>
          </a:prstGeom>
        </p:spPr>
      </p:pic>
      <p:sp>
        <p:nvSpPr>
          <p:cNvPr id="17" name="Text Placeholder 4"/>
          <p:cNvSpPr>
            <a:spLocks noGrp="1"/>
          </p:cNvSpPr>
          <p:nvPr>
            <p:ph type="body" sz="quarter" idx="11" hasCustomPrompt="1"/>
          </p:nvPr>
        </p:nvSpPr>
        <p:spPr>
          <a:xfrm>
            <a:off x="460602" y="2664196"/>
            <a:ext cx="3272155" cy="237388"/>
          </a:xfrm>
        </p:spPr>
        <p:txBody>
          <a:bodyPr>
            <a:noAutofit/>
          </a:bodyPr>
          <a:lstStyle>
            <a:lvl1pPr marL="0" indent="0">
              <a:buNone/>
              <a:defRPr sz="1600" b="1" baseline="0">
                <a:solidFill>
                  <a:srgbClr val="037C3F"/>
                </a:solidFill>
                <a:latin typeface="+mn-lt"/>
              </a:defRPr>
            </a:lvl1pPr>
          </a:lstStyle>
          <a:p>
            <a:pPr lvl="0"/>
            <a:r>
              <a:rPr lang="en-US" dirty="0"/>
              <a:t>Presenter</a:t>
            </a:r>
          </a:p>
        </p:txBody>
      </p:sp>
      <p:sp>
        <p:nvSpPr>
          <p:cNvPr id="19" name="Text Placeholder 10"/>
          <p:cNvSpPr>
            <a:spLocks noGrp="1"/>
          </p:cNvSpPr>
          <p:nvPr>
            <p:ph type="body" sz="quarter" idx="17" hasCustomPrompt="1"/>
          </p:nvPr>
        </p:nvSpPr>
        <p:spPr>
          <a:xfrm>
            <a:off x="460602" y="1696764"/>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dirty="0"/>
              <a:t>Subtitle</a:t>
            </a:r>
          </a:p>
        </p:txBody>
      </p:sp>
      <p:sp>
        <p:nvSpPr>
          <p:cNvPr id="20" name="Text Placeholder 10"/>
          <p:cNvSpPr>
            <a:spLocks noGrp="1"/>
          </p:cNvSpPr>
          <p:nvPr>
            <p:ph type="body" sz="quarter" idx="14" hasCustomPrompt="1"/>
          </p:nvPr>
        </p:nvSpPr>
        <p:spPr>
          <a:xfrm>
            <a:off x="466908" y="591751"/>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dirty="0"/>
              <a:t>Title</a:t>
            </a:r>
          </a:p>
        </p:txBody>
      </p:sp>
      <p:sp>
        <p:nvSpPr>
          <p:cNvPr id="25" name="Text Placeholder 6"/>
          <p:cNvSpPr>
            <a:spLocks noGrp="1"/>
          </p:cNvSpPr>
          <p:nvPr>
            <p:ph type="body" sz="quarter" idx="12" hasCustomPrompt="1"/>
          </p:nvPr>
        </p:nvSpPr>
        <p:spPr>
          <a:xfrm>
            <a:off x="460602"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2" y="3180172"/>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dirty="0"/>
              <a:t>Date</a:t>
            </a:r>
            <a:endParaRPr lang="en-GB" dirty="0"/>
          </a:p>
        </p:txBody>
      </p:sp>
      <p:sp>
        <p:nvSpPr>
          <p:cNvPr id="27" name="Rectangle 26">
            <a:extLst>
              <a:ext uri="{FF2B5EF4-FFF2-40B4-BE49-F238E27FC236}">
                <a16:creationId xmlns:a16="http://schemas.microsoft.com/office/drawing/2014/main" id="{EED89356-A99C-0128-C97C-A9C0DE1A1246}"/>
              </a:ext>
            </a:extLst>
          </p:cNvPr>
          <p:cNvSpPr/>
          <p:nvPr/>
        </p:nvSpPr>
        <p:spPr>
          <a:xfrm>
            <a:off x="1"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4" y="4556394"/>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963886751"/>
      </p:ext>
    </p:extLst>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2"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9"/>
            <a:ext cx="2057400" cy="274637"/>
          </a:xfrm>
          <a:prstGeom prst="rect">
            <a:avLst/>
          </a:prstGeom>
        </p:spPr>
        <p:txBody>
          <a:bodyPr vert="horz" lIns="91440" tIns="45720" rIns="91440" bIns="45720" rtlCol="0" anchor="ctr"/>
          <a:lstStyle>
            <a:lvl1pPr algn="r">
              <a:defRPr sz="1000" i="0">
                <a:solidFill>
                  <a:srgbClr val="B4E9E2"/>
                </a:solidFill>
              </a:defRPr>
            </a:lvl1pPr>
          </a:lstStyle>
          <a:p>
            <a:fld id="{592B3FA6-696F-438D-A06F-DC6E64C2468D}" type="slidenum">
              <a:rPr lang="en-GB" smtClean="0"/>
              <a:t>‹#›</a:t>
            </a:fld>
            <a:endParaRPr lang="en-GB"/>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117857150"/>
      </p:ext>
    </p:extLst>
  </p:cSld>
  <p:clrMapOvr>
    <a:masterClrMapping/>
  </p:clrMapOvr>
  <p:extLst>
    <p:ext uri="{DCECCB84-F9BA-43D5-87BE-67443E8EF086}">
      <p15:sldGuideLst xmlns:p15="http://schemas.microsoft.com/office/powerpoint/2012/main">
        <p15:guide id="1" orient="horz" pos="1620">
          <p15:clr>
            <a:srgbClr val="FBAE40"/>
          </p15:clr>
        </p15:guide>
        <p15:guide id="2" pos="26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8A0407AF-12A6-62EC-ABC1-4EA3D4D52CB5}"/>
              </a:ext>
            </a:extLst>
          </p:cNvPr>
          <p:cNvSpPr/>
          <p:nvPr/>
        </p:nvSpPr>
        <p:spPr>
          <a:xfrm>
            <a:off x="0" y="4752969"/>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350202"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US"/>
              <a:t>Click to edit Master title style</a:t>
            </a:r>
            <a:endParaRPr lang="en-US"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6"/>
            <a:ext cx="2057400" cy="274637"/>
          </a:xfrm>
          <a:prstGeom prst="rect">
            <a:avLst/>
          </a:prstGeom>
        </p:spPr>
        <p:txBody>
          <a:bodyPr vert="horz" lIns="91440" tIns="45720" rIns="91440" bIns="45720" rtlCol="0" anchor="ctr"/>
          <a:lstStyle>
            <a:lvl1pPr algn="r">
              <a:defRPr sz="1000" i="0">
                <a:solidFill>
                  <a:srgbClr val="B4E9E2"/>
                </a:solidFill>
              </a:defRPr>
            </a:lvl1pPr>
          </a:lstStyle>
          <a:p>
            <a:fld id="{592B3FA6-696F-438D-A06F-DC6E64C2468D}" type="slidenum">
              <a:rPr lang="en-GB" smtClean="0"/>
              <a:t>‹#›</a:t>
            </a:fld>
            <a:endParaRPr lang="en-GB"/>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p:nvPicPr>
        <p:blipFill>
          <a:blip r:embed="rId2">
            <a:extLst>
              <a:ext uri="{28A0092B-C50C-407E-A947-70E740481C1C}">
                <a14:useLocalDpi xmlns:a14="http://schemas.microsoft.com/office/drawing/2010/main" val="0"/>
              </a:ext>
            </a:extLst>
          </a:blip>
          <a:srcRect b="47445"/>
          <a:stretch/>
        </p:blipFill>
        <p:spPr>
          <a:xfrm>
            <a:off x="350202" y="4824413"/>
            <a:ext cx="819086" cy="259611"/>
          </a:xfrm>
          <a:prstGeom prst="rect">
            <a:avLst/>
          </a:prstGeom>
        </p:spPr>
      </p:pic>
    </p:spTree>
    <p:extLst>
      <p:ext uri="{BB962C8B-B14F-4D97-AF65-F5344CB8AC3E}">
        <p14:creationId xmlns:p14="http://schemas.microsoft.com/office/powerpoint/2010/main" val="311462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p:nvSpPr>
        <p:spPr>
          <a:xfrm>
            <a:off x="1"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13"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p:nvSpPr>
        <p:spPr>
          <a:xfrm>
            <a:off x="-1"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4" y="4556394"/>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270114010"/>
      </p:ext>
    </p:extLst>
  </p:cSld>
  <p:clrMapOvr>
    <a:masterClrMapping/>
  </p:clrMapOvr>
  <p:extLst>
    <p:ext uri="{DCECCB84-F9BA-43D5-87BE-67443E8EF086}">
      <p15:sldGuideLst xmlns:p15="http://schemas.microsoft.com/office/powerpoint/2012/main">
        <p15:guide id="1" orient="horz" pos="1620">
          <p15:clr>
            <a:srgbClr val="FBAE40"/>
          </p15:clr>
        </p15:guide>
        <p15:guide id="2" pos="4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C3B2-37B4-A2D8-8B2A-942A5B0156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B9380C3-6B09-E701-011C-84A0C550FC0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5EAB8B-30E8-3E36-5909-BBD831711560}"/>
              </a:ext>
            </a:extLst>
          </p:cNvPr>
          <p:cNvSpPr>
            <a:spLocks noGrp="1"/>
          </p:cNvSpPr>
          <p:nvPr>
            <p:ph type="dt" sz="half" idx="10"/>
          </p:nvPr>
        </p:nvSpPr>
        <p:spPr/>
        <p:txBody>
          <a:bodyPr/>
          <a:lstStyle/>
          <a:p>
            <a:fld id="{0C86092B-9540-41B5-B46A-EAD3ECD132B8}" type="datetimeFigureOut">
              <a:rPr lang="en-GB" smtClean="0"/>
              <a:t>03/06/2026</a:t>
            </a:fld>
            <a:endParaRPr lang="en-GB"/>
          </a:p>
        </p:txBody>
      </p:sp>
      <p:sp>
        <p:nvSpPr>
          <p:cNvPr id="5" name="Footer Placeholder 4">
            <a:extLst>
              <a:ext uri="{FF2B5EF4-FFF2-40B4-BE49-F238E27FC236}">
                <a16:creationId xmlns:a16="http://schemas.microsoft.com/office/drawing/2014/main" id="{A3A57810-3FE1-764E-F865-976E05478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04BB37-D046-F6C7-C233-0333A1550AA7}"/>
              </a:ext>
            </a:extLst>
          </p:cNvPr>
          <p:cNvSpPr>
            <a:spLocks noGrp="1"/>
          </p:cNvSpPr>
          <p:nvPr>
            <p:ph type="sldNum" sz="quarter" idx="12"/>
          </p:nvPr>
        </p:nvSpPr>
        <p:spPr/>
        <p:txBody>
          <a:bodyPr/>
          <a:lstStyle/>
          <a:p>
            <a:fld id="{592B3FA6-696F-438D-A06F-DC6E64C2468D}" type="slidenum">
              <a:rPr lang="en-GB" smtClean="0"/>
              <a:t>‹#›</a:t>
            </a:fld>
            <a:endParaRPr lang="en-GB"/>
          </a:p>
        </p:txBody>
      </p:sp>
    </p:spTree>
    <p:extLst>
      <p:ext uri="{BB962C8B-B14F-4D97-AF65-F5344CB8AC3E}">
        <p14:creationId xmlns:p14="http://schemas.microsoft.com/office/powerpoint/2010/main" val="48897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GB"/>
          </a:p>
        </p:txBody>
      </p:sp>
      <p:sp>
        <p:nvSpPr>
          <p:cNvPr id="3" name="Shape 1"/>
          <p:cNvSpPr/>
          <p:nvPr/>
        </p:nvSpPr>
        <p:spPr>
          <a:xfrm>
            <a:off x="0" y="0"/>
            <a:ext cx="9144000" cy="5143500"/>
          </a:xfrm>
          <a:prstGeom prst="rect">
            <a:avLst/>
          </a:prstGeom>
          <a:solidFill>
            <a:srgbClr val="FFFFFF"/>
          </a:solid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5ECD7"/>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D6EDE8"/>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E6E6E6"/>
          </a:solidFill>
          <a:ln/>
        </p:spPr>
        <p:txBody>
          <a:bodyPr/>
          <a:lstStyle/>
          <a:p>
            <a:endParaRPr lang="en-US"/>
          </a:p>
        </p:txBody>
      </p:sp>
      <p:sp>
        <p:nvSpPr>
          <p:cNvPr id="3" name="Shape 1"/>
          <p:cNvSpPr/>
          <p:nvPr/>
        </p:nvSpPr>
        <p:spPr>
          <a:xfrm>
            <a:off x="0" y="0"/>
            <a:ext cx="9144000" cy="5143500"/>
          </a:xfrm>
          <a:prstGeom prst="rect">
            <a:avLst/>
          </a:prstGeom>
          <a:solidFill>
            <a:srgbClr val="FFFF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p:nvSpPr>
        <p:spPr>
          <a:xfrm>
            <a:off x="0" y="4503108"/>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50202"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2" y="964414"/>
            <a:ext cx="8439238" cy="3306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6" y="4725556"/>
            <a:ext cx="893053" cy="274637"/>
          </a:xfrm>
          <a:prstGeom prst="rect">
            <a:avLst/>
          </a:prstGeom>
        </p:spPr>
        <p:txBody>
          <a:bodyPr vert="horz" lIns="91440" tIns="45720" rIns="91440" bIns="45720" rtlCol="0" anchor="ctr"/>
          <a:lstStyle>
            <a:lvl1pPr algn="r">
              <a:defRPr sz="1000" b="0" i="0">
                <a:solidFill>
                  <a:srgbClr val="B4E9E2"/>
                </a:solidFill>
              </a:defRPr>
            </a:lvl1pPr>
          </a:lstStyle>
          <a:p>
            <a:fld id="{592B3FA6-696F-438D-A06F-DC6E64C2468D}" type="slidenum">
              <a:rPr lang="en-GB" smtClean="0"/>
              <a:t>‹#›</a:t>
            </a:fld>
            <a:endParaRPr lang="en-GB"/>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p:nvPicPr>
        <p:blipFill>
          <a:blip r:embed="rId7">
            <a:extLst>
              <a:ext uri="{28A0092B-C50C-407E-A947-70E740481C1C}">
                <a14:useLocalDpi xmlns:a14="http://schemas.microsoft.com/office/drawing/2010/main" val="0"/>
              </a:ext>
            </a:extLst>
          </a:blip>
          <a:srcRect b="47445"/>
          <a:stretch/>
        </p:blipFill>
        <p:spPr>
          <a:xfrm>
            <a:off x="350202" y="4696358"/>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7145" y="4554916"/>
            <a:ext cx="3670126" cy="594848"/>
          </a:xfrm>
          <a:prstGeom prst="rect">
            <a:avLst/>
          </a:prstGeom>
        </p:spPr>
      </p:pic>
    </p:spTree>
    <p:extLst>
      <p:ext uri="{BB962C8B-B14F-4D97-AF65-F5344CB8AC3E}">
        <p14:creationId xmlns:p14="http://schemas.microsoft.com/office/powerpoint/2010/main" val="29612668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685783"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1D087F3-1102-BA95-E145-E0E87A7DD4A2}"/>
              </a:ext>
            </a:extLst>
          </p:cNvPr>
          <p:cNvSpPr>
            <a:spLocks noGrp="1"/>
          </p:cNvSpPr>
          <p:nvPr>
            <p:ph type="body" sz="quarter" idx="11"/>
          </p:nvPr>
        </p:nvSpPr>
        <p:spPr>
          <a:xfrm>
            <a:off x="460600" y="2920186"/>
            <a:ext cx="3272155" cy="237388"/>
          </a:xfrm>
        </p:spPr>
        <p:txBody>
          <a:bodyPr/>
          <a:lstStyle/>
          <a:p>
            <a:r>
              <a:rPr lang="en-US" dirty="0"/>
              <a:t>Yuliia Meshcheryna</a:t>
            </a:r>
          </a:p>
        </p:txBody>
      </p:sp>
      <p:sp>
        <p:nvSpPr>
          <p:cNvPr id="2" name="Title 1">
            <a:extLst>
              <a:ext uri="{FF2B5EF4-FFF2-40B4-BE49-F238E27FC236}">
                <a16:creationId xmlns:a16="http://schemas.microsoft.com/office/drawing/2014/main" id="{3B94889C-DC12-3ACE-29BC-7E75C1249F56}"/>
              </a:ext>
            </a:extLst>
          </p:cNvPr>
          <p:cNvSpPr>
            <a:spLocks noGrp="1"/>
          </p:cNvSpPr>
          <p:nvPr>
            <p:ph type="body" sz="quarter" idx="14"/>
          </p:nvPr>
        </p:nvSpPr>
        <p:spPr>
          <a:xfrm>
            <a:off x="466908" y="591751"/>
            <a:ext cx="4330561" cy="1006505"/>
          </a:xfrm>
        </p:spPr>
        <p:txBody>
          <a:bodyPr wrap="square">
            <a:normAutofit fontScale="70000" lnSpcReduction="20000"/>
          </a:bodyPr>
          <a:lstStyle/>
          <a:p>
            <a:r>
              <a:rPr lang="en-GB" dirty="0"/>
              <a:t>Diversify or Die: The Financial Future of NRENs</a:t>
            </a:r>
          </a:p>
        </p:txBody>
      </p:sp>
      <p:sp>
        <p:nvSpPr>
          <p:cNvPr id="10" name="Text Placeholder 4">
            <a:extLst>
              <a:ext uri="{FF2B5EF4-FFF2-40B4-BE49-F238E27FC236}">
                <a16:creationId xmlns:a16="http://schemas.microsoft.com/office/drawing/2014/main" id="{90B7797C-5F57-B8DE-E806-116A1B5D84FE}"/>
              </a:ext>
            </a:extLst>
          </p:cNvPr>
          <p:cNvSpPr>
            <a:spLocks noGrp="1"/>
          </p:cNvSpPr>
          <p:nvPr>
            <p:ph type="body" sz="quarter" idx="12"/>
          </p:nvPr>
        </p:nvSpPr>
        <p:spPr>
          <a:xfrm>
            <a:off x="466908" y="3283261"/>
            <a:ext cx="3272155" cy="229228"/>
          </a:xfrm>
        </p:spPr>
        <p:txBody>
          <a:bodyPr/>
          <a:lstStyle/>
          <a:p>
            <a:r>
              <a:rPr lang="en-US" dirty="0"/>
              <a:t>GÉANT</a:t>
            </a:r>
          </a:p>
        </p:txBody>
      </p:sp>
      <p:sp>
        <p:nvSpPr>
          <p:cNvPr id="12" name="Text Placeholder 5">
            <a:extLst>
              <a:ext uri="{FF2B5EF4-FFF2-40B4-BE49-F238E27FC236}">
                <a16:creationId xmlns:a16="http://schemas.microsoft.com/office/drawing/2014/main" id="{51DD4A40-E922-3D24-C21D-87E50831D493}"/>
              </a:ext>
            </a:extLst>
          </p:cNvPr>
          <p:cNvSpPr>
            <a:spLocks noGrp="1"/>
          </p:cNvSpPr>
          <p:nvPr>
            <p:ph type="body" sz="quarter" idx="18"/>
          </p:nvPr>
        </p:nvSpPr>
        <p:spPr>
          <a:xfrm>
            <a:off x="466908" y="3586630"/>
            <a:ext cx="3272155" cy="237387"/>
          </a:xfrm>
        </p:spPr>
        <p:txBody>
          <a:bodyPr/>
          <a:lstStyle/>
          <a:p>
            <a:r>
              <a:rPr lang="en-US" dirty="0"/>
              <a:t>12/06/2026</a:t>
            </a:r>
          </a:p>
        </p:txBody>
      </p:sp>
    </p:spTree>
    <p:extLst>
      <p:ext uri="{BB962C8B-B14F-4D97-AF65-F5344CB8AC3E}">
        <p14:creationId xmlns:p14="http://schemas.microsoft.com/office/powerpoint/2010/main" val="90086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D82-2511-597E-E2FB-3FA113AF705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A335857-216D-2BA5-29F1-E26A3F37C39E}"/>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69172C-8FF0-961E-A11C-3851B7F5966F}"/>
              </a:ext>
            </a:extLst>
          </p:cNvPr>
          <p:cNvSpPr/>
          <p:nvPr/>
        </p:nvSpPr>
        <p:spPr>
          <a:xfrm>
            <a:off x="-275771" y="-161059"/>
            <a:ext cx="9579427" cy="5444836"/>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3857677-6EE2-D56E-7B85-5C5CED854649}"/>
              </a:ext>
            </a:extLst>
          </p:cNvPr>
          <p:cNvCxnSpPr>
            <a:cxnSpLocks/>
          </p:cNvCxnSpPr>
          <p:nvPr/>
        </p:nvCxnSpPr>
        <p:spPr>
          <a:xfrm flipH="1">
            <a:off x="9303656" y="-1304059"/>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0B7139-277F-6E47-1786-F19E3B18082E}"/>
              </a:ext>
            </a:extLst>
          </p:cNvPr>
          <p:cNvCxnSpPr>
            <a:cxnSpLocks/>
          </p:cNvCxnSpPr>
          <p:nvPr/>
        </p:nvCxnSpPr>
        <p:spPr>
          <a:xfrm>
            <a:off x="-2011054" y="-1304059"/>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D808B4-7741-4235-3960-2E8B6F4B060B}"/>
              </a:ext>
            </a:extLst>
          </p:cNvPr>
          <p:cNvCxnSpPr>
            <a:cxnSpLocks/>
          </p:cNvCxnSpPr>
          <p:nvPr/>
        </p:nvCxnSpPr>
        <p:spPr>
          <a:xfrm flipV="1">
            <a:off x="-2603336" y="5279324"/>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8A0C3-BB4A-E017-88A2-7913C8923FEB}"/>
              </a:ext>
            </a:extLst>
          </p:cNvPr>
          <p:cNvCxnSpPr>
            <a:cxnSpLocks/>
          </p:cNvCxnSpPr>
          <p:nvPr/>
        </p:nvCxnSpPr>
        <p:spPr>
          <a:xfrm flipH="1" flipV="1">
            <a:off x="9303656" y="5283777"/>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B32D6D-DF42-5E96-1544-8FADE7EC1796}"/>
              </a:ext>
            </a:extLst>
          </p:cNvPr>
          <p:cNvCxnSpPr>
            <a:cxnSpLocks/>
          </p:cNvCxnSpPr>
          <p:nvPr/>
        </p:nvCxnSpPr>
        <p:spPr>
          <a:xfrm>
            <a:off x="11577079"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B156281-80AE-1C41-E94F-75E9B477F8B0}"/>
              </a:ext>
            </a:extLst>
          </p:cNvPr>
          <p:cNvSpPr txBox="1"/>
          <p:nvPr/>
        </p:nvSpPr>
        <p:spPr>
          <a:xfrm>
            <a:off x="360556" y="-135904"/>
            <a:ext cx="8306771" cy="5279404"/>
          </a:xfrm>
          <a:prstGeom prst="rect">
            <a:avLst/>
          </a:prstGeom>
          <a:noFill/>
        </p:spPr>
        <p:txBody>
          <a:bodyPr wrap="square" rtlCol="0" anchor="ctr" anchorCtr="0">
            <a:noAutofit/>
          </a:bodyPr>
          <a:lstStyle/>
          <a:p>
            <a:pPr>
              <a:lnSpc>
                <a:spcPts val="10000"/>
              </a:lnSpc>
            </a:pPr>
            <a:r>
              <a:rPr lang="en-GB" sz="10000" b="1" dirty="0">
                <a:solidFill>
                  <a:schemeClr val="bg1"/>
                </a:solidFill>
                <a:latin typeface="Segoe UI" panose="020B0502040204020203" pitchFamily="34" charset="0"/>
              </a:rPr>
              <a:t>How much oxygen</a:t>
            </a:r>
          </a:p>
          <a:p>
            <a:pPr>
              <a:lnSpc>
                <a:spcPts val="10000"/>
              </a:lnSpc>
            </a:pPr>
            <a:r>
              <a:rPr lang="en-GB" sz="10000" b="1" dirty="0">
                <a:solidFill>
                  <a:schemeClr val="bg1"/>
                </a:solidFill>
                <a:latin typeface="Segoe UI" panose="020B0502040204020203" pitchFamily="34" charset="0"/>
              </a:rPr>
              <a:t>do we have?</a:t>
            </a:r>
            <a:endParaRPr lang="en-US" sz="100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1783005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2440"/>
        </a:solidFill>
        <a:effectLst/>
      </p:bgPr>
    </p:bg>
    <p:spTree>
      <p:nvGrpSpPr>
        <p:cNvPr id="1" name="">
          <a:extLst>
            <a:ext uri="{FF2B5EF4-FFF2-40B4-BE49-F238E27FC236}">
              <a16:creationId xmlns:a16="http://schemas.microsoft.com/office/drawing/2014/main" id="{B3DD82F6-AC49-1AC3-0BC1-36AFEB3CA3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816DD64-E60F-27ED-F9AE-855D0D9AC4CC}"/>
              </a:ext>
            </a:extLst>
          </p:cNvPr>
          <p:cNvSpPr/>
          <p:nvPr/>
        </p:nvSpPr>
        <p:spPr>
          <a:xfrm>
            <a:off x="0" y="0"/>
            <a:ext cx="9144000" cy="5143500"/>
          </a:xfrm>
          <a:prstGeom prst="rect">
            <a:avLst/>
          </a:prstGeom>
          <a:solidFill>
            <a:srgbClr val="1324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6E7ED0E-D878-04B9-8281-5910AF1F935B}"/>
              </a:ext>
            </a:extLst>
          </p:cNvPr>
          <p:cNvSpPr txBox="1"/>
          <p:nvPr/>
        </p:nvSpPr>
        <p:spPr>
          <a:xfrm>
            <a:off x="360556" y="232229"/>
            <a:ext cx="5561273" cy="527957"/>
          </a:xfrm>
          <a:prstGeom prst="rect">
            <a:avLst/>
          </a:prstGeom>
          <a:noFill/>
        </p:spPr>
        <p:txBody>
          <a:bodyPr wrap="square" rtlCol="0" anchor="t" anchorCtr="0">
            <a:noAutofit/>
          </a:bodyPr>
          <a:lstStyle/>
          <a:p>
            <a:r>
              <a:rPr lang="en-GB" sz="3000" dirty="0">
                <a:solidFill>
                  <a:schemeClr val="bg1"/>
                </a:solidFill>
                <a:latin typeface="Segoe UI" panose="020B0502040204020203" pitchFamily="34" charset="0"/>
              </a:rPr>
              <a:t>Hope is not a financial strategy</a:t>
            </a:r>
            <a:endParaRPr lang="en-US" sz="3000" dirty="0">
              <a:solidFill>
                <a:schemeClr val="bg1"/>
              </a:solidFill>
              <a:latin typeface="Segoe UI" panose="020B0502040204020203" pitchFamily="34" charset="0"/>
            </a:endParaRPr>
          </a:p>
        </p:txBody>
      </p:sp>
      <p:sp>
        <p:nvSpPr>
          <p:cNvPr id="3" name="Rectangle 2">
            <a:extLst>
              <a:ext uri="{FF2B5EF4-FFF2-40B4-BE49-F238E27FC236}">
                <a16:creationId xmlns:a16="http://schemas.microsoft.com/office/drawing/2014/main" id="{E490EE96-C5C4-8E80-8D03-1BDE9F7822FB}"/>
              </a:ext>
            </a:extLst>
          </p:cNvPr>
          <p:cNvSpPr/>
          <p:nvPr/>
        </p:nvSpPr>
        <p:spPr>
          <a:xfrm>
            <a:off x="499593" y="2480129"/>
            <a:ext cx="8144814" cy="943428"/>
          </a:xfrm>
          <a:prstGeom prst="rect">
            <a:avLst/>
          </a:prstGeom>
          <a:solidFill>
            <a:srgbClr val="13244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17B31D-38A0-AF28-F9E8-0404B5B7613B}"/>
              </a:ext>
            </a:extLst>
          </p:cNvPr>
          <p:cNvSpPr/>
          <p:nvPr/>
        </p:nvSpPr>
        <p:spPr>
          <a:xfrm>
            <a:off x="499593" y="2480129"/>
            <a:ext cx="2368129" cy="943428"/>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B74494-92E7-27DD-F09A-DBFC59E16A75}"/>
              </a:ext>
            </a:extLst>
          </p:cNvPr>
          <p:cNvSpPr txBox="1"/>
          <p:nvPr/>
        </p:nvSpPr>
        <p:spPr>
          <a:xfrm>
            <a:off x="499593" y="3641272"/>
            <a:ext cx="4986807" cy="943428"/>
          </a:xfrm>
          <a:prstGeom prst="rect">
            <a:avLst/>
          </a:prstGeom>
          <a:noFill/>
        </p:spPr>
        <p:txBody>
          <a:bodyPr wrap="square" rtlCol="0">
            <a:noAutofit/>
          </a:bodyPr>
          <a:lstStyle/>
          <a:p>
            <a:r>
              <a:rPr lang="en-GB" sz="2800" dirty="0">
                <a:solidFill>
                  <a:schemeClr val="bg1"/>
                </a:solidFill>
                <a:latin typeface="Segoe UI" panose="020B0502040204020203" pitchFamily="34" charset="0"/>
              </a:rPr>
              <a:t>30% of non‑profits formally close within 10 years </a:t>
            </a:r>
            <a:endParaRPr lang="en-US" sz="28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275241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53C3-A6BE-369E-BBEC-BEE8071F1C0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1C29BD2-959C-9C4E-4BD2-B6D06DE90001}"/>
              </a:ext>
            </a:extLst>
          </p:cNvPr>
          <p:cNvSpPr/>
          <p:nvPr/>
        </p:nvSpPr>
        <p:spPr>
          <a:xfrm>
            <a:off x="0" y="0"/>
            <a:ext cx="9144000" cy="5143500"/>
          </a:xfrm>
          <a:prstGeom prst="rect">
            <a:avLst/>
          </a:prstGeom>
          <a:solidFill>
            <a:srgbClr val="1324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A65E0EB-8875-F534-7C14-E1D9CBC06BFF}"/>
              </a:ext>
            </a:extLst>
          </p:cNvPr>
          <p:cNvSpPr/>
          <p:nvPr/>
        </p:nvSpPr>
        <p:spPr>
          <a:xfrm>
            <a:off x="499593" y="1558505"/>
            <a:ext cx="1880558" cy="1880558"/>
          </a:xfrm>
          <a:prstGeom prst="ellipse">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40D83B-7356-B08E-8BB5-49F6C2ADC5C4}"/>
              </a:ext>
            </a:extLst>
          </p:cNvPr>
          <p:cNvSpPr txBox="1"/>
          <p:nvPr/>
        </p:nvSpPr>
        <p:spPr>
          <a:xfrm>
            <a:off x="360556" y="232229"/>
            <a:ext cx="5561273" cy="527957"/>
          </a:xfrm>
          <a:prstGeom prst="rect">
            <a:avLst/>
          </a:prstGeom>
          <a:noFill/>
        </p:spPr>
        <p:txBody>
          <a:bodyPr wrap="square" rtlCol="0" anchor="t" anchorCtr="0">
            <a:noAutofit/>
          </a:bodyPr>
          <a:lstStyle/>
          <a:p>
            <a:r>
              <a:rPr lang="en-GB" sz="3000" dirty="0">
                <a:solidFill>
                  <a:schemeClr val="bg1"/>
                </a:solidFill>
                <a:latin typeface="Segoe UI" panose="020B0502040204020203" pitchFamily="34" charset="0"/>
              </a:rPr>
              <a:t>Hope is not a financial strategy</a:t>
            </a:r>
            <a:endParaRPr lang="en-US" sz="3000" dirty="0">
              <a:solidFill>
                <a:schemeClr val="bg1"/>
              </a:solidFill>
              <a:latin typeface="Segoe UI" panose="020B0502040204020203" pitchFamily="34" charset="0"/>
            </a:endParaRPr>
          </a:p>
        </p:txBody>
      </p:sp>
      <p:sp>
        <p:nvSpPr>
          <p:cNvPr id="8" name="TextBox 7">
            <a:extLst>
              <a:ext uri="{FF2B5EF4-FFF2-40B4-BE49-F238E27FC236}">
                <a16:creationId xmlns:a16="http://schemas.microsoft.com/office/drawing/2014/main" id="{50C4D67A-837D-50EE-BA4F-41D4B72A79E9}"/>
              </a:ext>
            </a:extLst>
          </p:cNvPr>
          <p:cNvSpPr txBox="1"/>
          <p:nvPr/>
        </p:nvSpPr>
        <p:spPr>
          <a:xfrm>
            <a:off x="499593" y="3641272"/>
            <a:ext cx="4986807" cy="943428"/>
          </a:xfrm>
          <a:prstGeom prst="rect">
            <a:avLst/>
          </a:prstGeom>
          <a:noFill/>
        </p:spPr>
        <p:txBody>
          <a:bodyPr wrap="square" rtlCol="0">
            <a:noAutofit/>
          </a:bodyPr>
          <a:lstStyle/>
          <a:p>
            <a:r>
              <a:rPr lang="en-GB" sz="2800" dirty="0">
                <a:solidFill>
                  <a:schemeClr val="bg1"/>
                </a:solidFill>
                <a:latin typeface="Segoe UI" panose="020B0502040204020203" pitchFamily="34" charset="0"/>
              </a:rPr>
              <a:t>14 out of 44 NRENs commercialise their services</a:t>
            </a:r>
          </a:p>
        </p:txBody>
      </p:sp>
      <p:sp>
        <p:nvSpPr>
          <p:cNvPr id="4" name="Pie 3">
            <a:extLst>
              <a:ext uri="{FF2B5EF4-FFF2-40B4-BE49-F238E27FC236}">
                <a16:creationId xmlns:a16="http://schemas.microsoft.com/office/drawing/2014/main" id="{EC19CE49-DAA5-A49B-3573-8E8195F016FA}"/>
              </a:ext>
            </a:extLst>
          </p:cNvPr>
          <p:cNvSpPr/>
          <p:nvPr/>
        </p:nvSpPr>
        <p:spPr>
          <a:xfrm>
            <a:off x="499593" y="1558506"/>
            <a:ext cx="1880558" cy="1880558"/>
          </a:xfrm>
          <a:prstGeom prst="pie">
            <a:avLst/>
          </a:prstGeom>
          <a:solidFill>
            <a:srgbClr val="13244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0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0F4A65-D269-A8E1-1066-AE1F334401A7}"/>
              </a:ext>
            </a:extLst>
          </p:cNvPr>
          <p:cNvSpPr/>
          <p:nvPr/>
        </p:nvSpPr>
        <p:spPr>
          <a:xfrm>
            <a:off x="0" y="0"/>
            <a:ext cx="9144000" cy="5143500"/>
          </a:xfrm>
          <a:prstGeom prst="rect">
            <a:avLst/>
          </a:prstGeom>
          <a:solidFill>
            <a:srgbClr val="1324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1"/>
          <p:cNvSpPr/>
          <p:nvPr/>
        </p:nvSpPr>
        <p:spPr>
          <a:xfrm>
            <a:off x="360556" y="760186"/>
            <a:ext cx="5285217" cy="527957"/>
          </a:xfrm>
          <a:prstGeom prst="rect">
            <a:avLst/>
          </a:prstGeom>
          <a:noFill/>
          <a:ln/>
        </p:spPr>
        <p:txBody>
          <a:bodyPr wrap="none" lIns="90000" tIns="46800" rIns="90000" bIns="46800" rtlCol="0" anchor="t"/>
          <a:lstStyle/>
          <a:p>
            <a:pPr marL="0" indent="0" algn="l">
              <a:buNone/>
            </a:pPr>
            <a:r>
              <a:rPr lang="en-US" sz="2400" b="1" dirty="0">
                <a:solidFill>
                  <a:srgbClr val="009990"/>
                </a:solidFill>
                <a:latin typeface="Segoe UI" panose="020B0502040204020203" pitchFamily="34" charset="0"/>
                <a:ea typeface="Nunito Sans" pitchFamily="34" charset="-122"/>
                <a:cs typeface="Nunito Sans" pitchFamily="34" charset="-120"/>
              </a:rPr>
              <a:t>It means surplus. Cash in the bank. </a:t>
            </a:r>
            <a:endParaRPr lang="en-US" sz="2400" b="1" dirty="0">
              <a:solidFill>
                <a:srgbClr val="009990"/>
              </a:solidFill>
              <a:latin typeface="Segoe UI" panose="020B0502040204020203" pitchFamily="34" charset="0"/>
            </a:endParaRPr>
          </a:p>
        </p:txBody>
      </p:sp>
      <p:sp>
        <p:nvSpPr>
          <p:cNvPr id="14" name="TextBox 13">
            <a:extLst>
              <a:ext uri="{FF2B5EF4-FFF2-40B4-BE49-F238E27FC236}">
                <a16:creationId xmlns:a16="http://schemas.microsoft.com/office/drawing/2014/main" id="{6E7F4AB1-8D97-0B31-5029-FBE62D4767F7}"/>
              </a:ext>
            </a:extLst>
          </p:cNvPr>
          <p:cNvSpPr txBox="1"/>
          <p:nvPr/>
        </p:nvSpPr>
        <p:spPr>
          <a:xfrm>
            <a:off x="360556" y="232229"/>
            <a:ext cx="6693387" cy="527957"/>
          </a:xfrm>
          <a:prstGeom prst="rect">
            <a:avLst/>
          </a:prstGeom>
          <a:noFill/>
        </p:spPr>
        <p:txBody>
          <a:bodyPr wrap="square" rtlCol="0" anchor="t" anchorCtr="0">
            <a:noAutofit/>
          </a:bodyPr>
          <a:lstStyle/>
          <a:p>
            <a:r>
              <a:rPr lang="en-GB" sz="3000" dirty="0">
                <a:solidFill>
                  <a:schemeClr val="bg1"/>
                </a:solidFill>
                <a:latin typeface="Segoe UI" panose="020B0502040204020203" pitchFamily="34" charset="0"/>
              </a:rPr>
              <a:t>Diversification </a:t>
            </a:r>
            <a:r>
              <a:rPr lang="en-US" sz="3000" dirty="0">
                <a:solidFill>
                  <a:schemeClr val="bg1"/>
                </a:solidFill>
                <a:latin typeface="Segoe UI" panose="020B0502040204020203" pitchFamily="34" charset="0"/>
                <a:ea typeface="Nunito Sans Bold" pitchFamily="34" charset="-122"/>
                <a:cs typeface="Nunito Sans Bold" pitchFamily="34" charset="-120"/>
              </a:rPr>
              <a:t>≠</a:t>
            </a:r>
            <a:r>
              <a:rPr lang="en-GB" sz="3000" dirty="0">
                <a:solidFill>
                  <a:schemeClr val="bg1"/>
                </a:solidFill>
                <a:latin typeface="Segoe UI" panose="020B0502040204020203" pitchFamily="34" charset="0"/>
              </a:rPr>
              <a:t> Commercialisation</a:t>
            </a:r>
            <a:endParaRPr lang="en-US" sz="3000" dirty="0">
              <a:solidFill>
                <a:schemeClr val="bg1"/>
              </a:solidFill>
              <a:latin typeface="Segoe UI" panose="020B0502040204020203" pitchFamily="34" charset="0"/>
            </a:endParaRPr>
          </a:p>
        </p:txBody>
      </p:sp>
      <p:sp>
        <p:nvSpPr>
          <p:cNvPr id="15" name="Rectangle 14">
            <a:extLst>
              <a:ext uri="{FF2B5EF4-FFF2-40B4-BE49-F238E27FC236}">
                <a16:creationId xmlns:a16="http://schemas.microsoft.com/office/drawing/2014/main" id="{51266E47-8C1A-63C3-7C4B-E589E4025B71}"/>
              </a:ext>
            </a:extLst>
          </p:cNvPr>
          <p:cNvSpPr/>
          <p:nvPr/>
        </p:nvSpPr>
        <p:spPr>
          <a:xfrm>
            <a:off x="798642" y="2199267"/>
            <a:ext cx="2122837" cy="2184047"/>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US" b="1" dirty="0">
                <a:latin typeface="Segoe UI" panose="020B0502040204020203" pitchFamily="34" charset="0"/>
              </a:rPr>
              <a:t>Government Constraints</a:t>
            </a:r>
          </a:p>
          <a:p>
            <a:endParaRPr lang="en-US" dirty="0">
              <a:latin typeface="Segoe UI" panose="020B0502040204020203" pitchFamily="34" charset="0"/>
            </a:endParaRPr>
          </a:p>
          <a:p>
            <a:r>
              <a:rPr lang="en-US" dirty="0">
                <a:latin typeface="Segoe UI" panose="020B0502040204020203" pitchFamily="34" charset="0"/>
              </a:rPr>
              <a:t>Some can't </a:t>
            </a:r>
            <a:r>
              <a:rPr lang="en-US" dirty="0" err="1">
                <a:latin typeface="Segoe UI" panose="020B0502040204020203" pitchFamily="34" charset="0"/>
              </a:rPr>
              <a:t>commercialise</a:t>
            </a:r>
            <a:r>
              <a:rPr lang="en-US" dirty="0">
                <a:latin typeface="Segoe UI" panose="020B0502040204020203" pitchFamily="34" charset="0"/>
              </a:rPr>
              <a:t>. </a:t>
            </a:r>
          </a:p>
        </p:txBody>
      </p:sp>
      <p:sp>
        <p:nvSpPr>
          <p:cNvPr id="2" name="Rectangle 1">
            <a:extLst>
              <a:ext uri="{FF2B5EF4-FFF2-40B4-BE49-F238E27FC236}">
                <a16:creationId xmlns:a16="http://schemas.microsoft.com/office/drawing/2014/main" id="{10411A7D-7104-5C66-3183-C13E9FB9D725}"/>
              </a:ext>
            </a:extLst>
          </p:cNvPr>
          <p:cNvSpPr/>
          <p:nvPr/>
        </p:nvSpPr>
        <p:spPr>
          <a:xfrm>
            <a:off x="3510581" y="2199267"/>
            <a:ext cx="2122837" cy="2184047"/>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US" b="1" dirty="0">
                <a:latin typeface="Segoe UI" panose="020B0502040204020203" pitchFamily="34" charset="0"/>
              </a:rPr>
              <a:t>New Income Sources</a:t>
            </a:r>
          </a:p>
          <a:p>
            <a:endParaRPr lang="en-US" b="1" dirty="0">
              <a:latin typeface="Segoe UI" panose="020B0502040204020203" pitchFamily="34" charset="0"/>
            </a:endParaRPr>
          </a:p>
          <a:p>
            <a:r>
              <a:rPr lang="en-US" dirty="0">
                <a:latin typeface="Segoe UI" panose="020B0502040204020203" pitchFamily="34" charset="0"/>
              </a:rPr>
              <a:t>Have we explored alternatives?</a:t>
            </a:r>
          </a:p>
        </p:txBody>
      </p:sp>
      <p:sp>
        <p:nvSpPr>
          <p:cNvPr id="4" name="Rectangle 3">
            <a:extLst>
              <a:ext uri="{FF2B5EF4-FFF2-40B4-BE49-F238E27FC236}">
                <a16:creationId xmlns:a16="http://schemas.microsoft.com/office/drawing/2014/main" id="{41E0C37F-07D1-B80C-86F0-456ACCD72E61}"/>
              </a:ext>
            </a:extLst>
          </p:cNvPr>
          <p:cNvSpPr/>
          <p:nvPr/>
        </p:nvSpPr>
        <p:spPr>
          <a:xfrm>
            <a:off x="6222520" y="2199267"/>
            <a:ext cx="2122837" cy="2184047"/>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US" b="1" dirty="0">
                <a:latin typeface="Segoe UI" panose="020B0502040204020203" pitchFamily="34" charset="0"/>
              </a:rPr>
              <a:t>Surplus = Safety </a:t>
            </a:r>
          </a:p>
          <a:p>
            <a:endParaRPr lang="en-US" b="1" dirty="0">
              <a:latin typeface="Segoe UI" panose="020B0502040204020203" pitchFamily="34" charset="0"/>
            </a:endParaRPr>
          </a:p>
          <a:p>
            <a:r>
              <a:rPr lang="en-US" dirty="0">
                <a:latin typeface="Segoe UI" panose="020B0502040204020203" pitchFamily="34" charset="0"/>
              </a:rPr>
              <a:t>Cash protects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C05871C-4405-FA5C-468B-88D0DADF8ED6}"/>
              </a:ext>
            </a:extLst>
          </p:cNvPr>
          <p:cNvSpPr/>
          <p:nvPr/>
        </p:nvSpPr>
        <p:spPr>
          <a:xfrm>
            <a:off x="0" y="0"/>
            <a:ext cx="9144000" cy="5143500"/>
          </a:xfrm>
          <a:prstGeom prst="rect">
            <a:avLst/>
          </a:prstGeom>
          <a:solidFill>
            <a:srgbClr val="009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1">
            <a:extLst>
              <a:ext uri="{FF2B5EF4-FFF2-40B4-BE49-F238E27FC236}">
                <a16:creationId xmlns:a16="http://schemas.microsoft.com/office/drawing/2014/main" id="{F6E8EBCD-E222-1BE5-894C-53CCC56F30AF}"/>
              </a:ext>
            </a:extLst>
          </p:cNvPr>
          <p:cNvSpPr/>
          <p:nvPr/>
        </p:nvSpPr>
        <p:spPr>
          <a:xfrm>
            <a:off x="360556" y="760186"/>
            <a:ext cx="5285217" cy="527957"/>
          </a:xfrm>
          <a:prstGeom prst="rect">
            <a:avLst/>
          </a:prstGeom>
          <a:noFill/>
          <a:ln/>
        </p:spPr>
        <p:txBody>
          <a:bodyPr wrap="none" lIns="90000" tIns="46800" rIns="90000" bIns="46800" rtlCol="0" anchor="t"/>
          <a:lstStyle/>
          <a:p>
            <a:pPr marL="0" indent="0" algn="l">
              <a:buNone/>
            </a:pPr>
            <a:r>
              <a:rPr lang="en-US" sz="2400" b="1" dirty="0">
                <a:solidFill>
                  <a:srgbClr val="009990"/>
                </a:solidFill>
                <a:latin typeface="Segoe UI" panose="020B0502040204020203" pitchFamily="34" charset="0"/>
                <a:ea typeface="Nunito Sans" pitchFamily="34" charset="-122"/>
                <a:cs typeface="Nunito Sans" pitchFamily="34" charset="-120"/>
              </a:rPr>
              <a:t>It means surplus. Cash in the bank. </a:t>
            </a:r>
            <a:endParaRPr lang="en-US" sz="2400" b="1" dirty="0">
              <a:solidFill>
                <a:srgbClr val="009990"/>
              </a:solidFill>
              <a:latin typeface="Segoe UI" panose="020B0502040204020203" pitchFamily="34" charset="0"/>
            </a:endParaRPr>
          </a:p>
        </p:txBody>
      </p:sp>
      <p:sp>
        <p:nvSpPr>
          <p:cNvPr id="20" name="TextBox 19">
            <a:extLst>
              <a:ext uri="{FF2B5EF4-FFF2-40B4-BE49-F238E27FC236}">
                <a16:creationId xmlns:a16="http://schemas.microsoft.com/office/drawing/2014/main" id="{10429E9F-4277-380C-1489-C0F41CADE05A}"/>
              </a:ext>
            </a:extLst>
          </p:cNvPr>
          <p:cNvSpPr txBox="1"/>
          <p:nvPr/>
        </p:nvSpPr>
        <p:spPr>
          <a:xfrm>
            <a:off x="360556" y="232229"/>
            <a:ext cx="6693387" cy="527957"/>
          </a:xfrm>
          <a:prstGeom prst="rect">
            <a:avLst/>
          </a:prstGeom>
          <a:noFill/>
        </p:spPr>
        <p:txBody>
          <a:bodyPr wrap="square" rtlCol="0" anchor="t" anchorCtr="0">
            <a:noAutofit/>
          </a:bodyPr>
          <a:lstStyle/>
          <a:p>
            <a:r>
              <a:rPr lang="en-GB" sz="3000" dirty="0">
                <a:solidFill>
                  <a:schemeClr val="bg1"/>
                </a:solidFill>
                <a:latin typeface="Segoe UI" panose="020B0502040204020203" pitchFamily="34" charset="0"/>
              </a:rPr>
              <a:t>A funding model under pressure</a:t>
            </a:r>
            <a:endParaRPr lang="en-US" sz="3000" dirty="0">
              <a:solidFill>
                <a:schemeClr val="bg1"/>
              </a:solidFill>
              <a:latin typeface="Segoe UI" panose="020B0502040204020203" pitchFamily="34" charset="0"/>
            </a:endParaRPr>
          </a:p>
        </p:txBody>
      </p:sp>
      <p:pic>
        <p:nvPicPr>
          <p:cNvPr id="3"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4769" y="1372119"/>
            <a:ext cx="611793" cy="611793"/>
          </a:xfrm>
          <a:prstGeom prst="rect">
            <a:avLst/>
          </a:prstGeom>
        </p:spPr>
      </p:pic>
      <p:pic>
        <p:nvPicPr>
          <p:cNvPr id="6"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70364" y="1369321"/>
            <a:ext cx="531539" cy="531539"/>
          </a:xfrm>
          <a:prstGeom prst="rect">
            <a:avLst/>
          </a:prstGeom>
        </p:spPr>
      </p:pic>
      <p:pic>
        <p:nvPicPr>
          <p:cNvPr id="9"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19151" y="1377817"/>
            <a:ext cx="522764" cy="522764"/>
          </a:xfrm>
          <a:prstGeom prst="rect">
            <a:avLst/>
          </a:prstGeom>
        </p:spPr>
      </p:pic>
      <p:sp>
        <p:nvSpPr>
          <p:cNvPr id="10" name="Text 5"/>
          <p:cNvSpPr/>
          <p:nvPr/>
        </p:nvSpPr>
        <p:spPr>
          <a:xfrm>
            <a:off x="6909160" y="1456558"/>
            <a:ext cx="2067595" cy="442913"/>
          </a:xfrm>
          <a:prstGeom prst="rect">
            <a:avLst/>
          </a:prstGeom>
          <a:noFill/>
          <a:ln/>
        </p:spPr>
        <p:txBody>
          <a:bodyPr wrap="square" lIns="0" tIns="0" rIns="0" bIns="0" rtlCol="0" anchor="t"/>
          <a:lstStyle/>
          <a:p>
            <a:pPr marL="0" indent="0" algn="l">
              <a:lnSpc>
                <a:spcPts val="1700"/>
              </a:lnSpc>
              <a:buNone/>
            </a:pPr>
            <a:r>
              <a:rPr lang="en-US" dirty="0">
                <a:solidFill>
                  <a:schemeClr val="bg1"/>
                </a:solidFill>
                <a:latin typeface="Segoe UI Semibold" panose="020B0702040204020203" pitchFamily="34" charset="0"/>
                <a:ea typeface="Nunito Sans Bold" pitchFamily="34" charset="-122"/>
                <a:cs typeface="Segoe UI Semibold" panose="020B0702040204020203" pitchFamily="34" charset="0"/>
              </a:rPr>
              <a:t>Dependency = Vulnerability</a:t>
            </a:r>
            <a:endParaRPr lang="en-US" dirty="0">
              <a:solidFill>
                <a:schemeClr val="bg1"/>
              </a:solidFill>
              <a:latin typeface="Segoe UI Semibold" panose="020B0702040204020203" pitchFamily="34" charset="0"/>
              <a:cs typeface="Segoe UI Semibold" panose="020B0702040204020203" pitchFamily="34" charset="0"/>
            </a:endParaRPr>
          </a:p>
        </p:txBody>
      </p:sp>
      <p:pic>
        <p:nvPicPr>
          <p:cNvPr id="12"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4769" y="3081068"/>
            <a:ext cx="531539" cy="531539"/>
          </a:xfrm>
          <a:prstGeom prst="rect">
            <a:avLst/>
          </a:prstGeom>
        </p:spPr>
      </p:pic>
      <p:sp>
        <p:nvSpPr>
          <p:cNvPr id="13" name="Text 7"/>
          <p:cNvSpPr/>
          <p:nvPr/>
        </p:nvSpPr>
        <p:spPr>
          <a:xfrm>
            <a:off x="1332013" y="3185872"/>
            <a:ext cx="2067595" cy="442913"/>
          </a:xfrm>
          <a:prstGeom prst="rect">
            <a:avLst/>
          </a:prstGeom>
          <a:noFill/>
          <a:ln/>
        </p:spPr>
        <p:txBody>
          <a:bodyPr wrap="square" lIns="0" tIns="0" rIns="0" bIns="0" rtlCol="0" anchor="t"/>
          <a:lstStyle/>
          <a:p>
            <a:pPr marL="0" indent="0" algn="l">
              <a:lnSpc>
                <a:spcPts val="1700"/>
              </a:lnSpc>
              <a:buNone/>
            </a:pPr>
            <a:r>
              <a:rPr lang="en-US" dirty="0">
                <a:solidFill>
                  <a:schemeClr val="bg1"/>
                </a:solidFill>
                <a:latin typeface="Segoe UI Semibold" panose="020B0702040204020203" pitchFamily="34" charset="0"/>
                <a:ea typeface="Nunito Sans Bold" pitchFamily="34" charset="-122"/>
                <a:cs typeface="Segoe UI Semibold" panose="020B0702040204020203" pitchFamily="34" charset="0"/>
              </a:rPr>
              <a:t>Political &amp; Global Instability</a:t>
            </a:r>
            <a:endParaRPr lang="en-US" dirty="0">
              <a:solidFill>
                <a:schemeClr val="bg1"/>
              </a:solidFill>
              <a:latin typeface="Segoe UI Semibold" panose="020B0702040204020203" pitchFamily="34" charset="0"/>
              <a:cs typeface="Segoe UI Semibold" panose="020B0702040204020203" pitchFamily="34" charset="0"/>
            </a:endParaRPr>
          </a:p>
        </p:txBody>
      </p:sp>
      <p:pic>
        <p:nvPicPr>
          <p:cNvPr id="15" name="Image 4" descr="preencoded.png"/>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01591" y="3144384"/>
            <a:ext cx="531539" cy="531539"/>
          </a:xfrm>
          <a:prstGeom prst="rect">
            <a:avLst/>
          </a:prstGeom>
        </p:spPr>
      </p:pic>
      <p:sp>
        <p:nvSpPr>
          <p:cNvPr id="16" name="Text 9"/>
          <p:cNvSpPr/>
          <p:nvPr/>
        </p:nvSpPr>
        <p:spPr>
          <a:xfrm>
            <a:off x="4268834" y="3188696"/>
            <a:ext cx="2056809" cy="442913"/>
          </a:xfrm>
          <a:prstGeom prst="rect">
            <a:avLst/>
          </a:prstGeom>
          <a:noFill/>
          <a:ln/>
        </p:spPr>
        <p:txBody>
          <a:bodyPr wrap="square" lIns="0" tIns="0" rIns="0" bIns="0" rtlCol="0" anchor="t"/>
          <a:lstStyle/>
          <a:p>
            <a:pPr marL="0" indent="0" algn="l">
              <a:lnSpc>
                <a:spcPts val="1700"/>
              </a:lnSpc>
              <a:buNone/>
            </a:pPr>
            <a:r>
              <a:rPr lang="en-US" dirty="0">
                <a:solidFill>
                  <a:schemeClr val="bg1"/>
                </a:solidFill>
                <a:latin typeface="Segoe UI Semibold" panose="020B0702040204020203" pitchFamily="34" charset="0"/>
                <a:ea typeface="Nunito Sans Bold" pitchFamily="34" charset="-122"/>
                <a:cs typeface="Segoe UI Semibold" panose="020B0702040204020203" pitchFamily="34" charset="0"/>
              </a:rPr>
              <a:t>More Competition for Grants</a:t>
            </a: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17" name="Text 10"/>
          <p:cNvSpPr/>
          <p:nvPr/>
        </p:nvSpPr>
        <p:spPr>
          <a:xfrm>
            <a:off x="4016575" y="3653350"/>
            <a:ext cx="1772022" cy="1069010"/>
          </a:xfrm>
          <a:prstGeom prst="rect">
            <a:avLst/>
          </a:prstGeom>
          <a:noFill/>
          <a:ln/>
        </p:spPr>
        <p:txBody>
          <a:bodyPr wrap="square" lIns="0" tIns="0" rIns="0" bIns="0" rtlCol="0" anchor="t"/>
          <a:lstStyle/>
          <a:p>
            <a:pPr marL="0" indent="0" algn="l">
              <a:lnSpc>
                <a:spcPts val="1750"/>
              </a:lnSpc>
              <a:buNone/>
            </a:pPr>
            <a:endParaRPr lang="en-US" sz="1400" dirty="0">
              <a:solidFill>
                <a:schemeClr val="bg1"/>
              </a:solidFill>
              <a:latin typeface="Segoe UI" panose="020B0502040204020203" pitchFamily="34" charset="0"/>
            </a:endParaRPr>
          </a:p>
        </p:txBody>
      </p:sp>
      <p:sp>
        <p:nvSpPr>
          <p:cNvPr id="21" name="Text 9">
            <a:extLst>
              <a:ext uri="{FF2B5EF4-FFF2-40B4-BE49-F238E27FC236}">
                <a16:creationId xmlns:a16="http://schemas.microsoft.com/office/drawing/2014/main" id="{F2483BB7-3BC1-33AA-4CC2-9C3177FE2182}"/>
              </a:ext>
            </a:extLst>
          </p:cNvPr>
          <p:cNvSpPr/>
          <p:nvPr/>
        </p:nvSpPr>
        <p:spPr>
          <a:xfrm>
            <a:off x="4137608" y="1443652"/>
            <a:ext cx="1590229" cy="442913"/>
          </a:xfrm>
          <a:prstGeom prst="rect">
            <a:avLst/>
          </a:prstGeom>
          <a:noFill/>
          <a:ln/>
        </p:spPr>
        <p:txBody>
          <a:bodyPr wrap="square" lIns="0" tIns="0" rIns="0" bIns="0" rtlCol="0" anchor="t"/>
          <a:lstStyle/>
          <a:p>
            <a:pPr marL="0" indent="0" algn="l">
              <a:lnSpc>
                <a:spcPts val="1700"/>
              </a:lnSpc>
              <a:buNone/>
            </a:pPr>
            <a:r>
              <a:rPr lang="en-US" dirty="0" err="1">
                <a:solidFill>
                  <a:schemeClr val="bg1"/>
                </a:solidFill>
                <a:latin typeface="Segoe UI Semibold" panose="020B0702040204020203" pitchFamily="34" charset="0"/>
                <a:ea typeface="Nunito Sans Bold" pitchFamily="34" charset="-122"/>
                <a:cs typeface="Segoe UI Semibold" panose="020B0702040204020203" pitchFamily="34" charset="0"/>
              </a:rPr>
              <a:t>Defence</a:t>
            </a:r>
            <a:r>
              <a:rPr lang="en-US" dirty="0">
                <a:solidFill>
                  <a:schemeClr val="bg1"/>
                </a:solidFill>
                <a:latin typeface="Segoe UI Semibold" panose="020B0702040204020203" pitchFamily="34" charset="0"/>
                <a:ea typeface="Nunito Sans Bold" pitchFamily="34" charset="-122"/>
                <a:cs typeface="Segoe UI Semibold" panose="020B0702040204020203" pitchFamily="34" charset="0"/>
              </a:rPr>
              <a:t> Crowding Out</a:t>
            </a:r>
            <a:endParaRPr lang="en-US" dirty="0">
              <a:solidFill>
                <a:schemeClr val="bg1"/>
              </a:solidFill>
              <a:latin typeface="Segoe UI Semibold" panose="020B0702040204020203" pitchFamily="34" charset="0"/>
              <a:cs typeface="Segoe UI Semibold" panose="020B0702040204020203" pitchFamily="34" charset="0"/>
            </a:endParaRPr>
          </a:p>
        </p:txBody>
      </p:sp>
      <p:sp>
        <p:nvSpPr>
          <p:cNvPr id="22" name="Text 9">
            <a:extLst>
              <a:ext uri="{FF2B5EF4-FFF2-40B4-BE49-F238E27FC236}">
                <a16:creationId xmlns:a16="http://schemas.microsoft.com/office/drawing/2014/main" id="{808DE9EB-5272-C7D3-2894-53D108F872C5}"/>
              </a:ext>
            </a:extLst>
          </p:cNvPr>
          <p:cNvSpPr/>
          <p:nvPr/>
        </p:nvSpPr>
        <p:spPr>
          <a:xfrm>
            <a:off x="1291232" y="1435192"/>
            <a:ext cx="1590229" cy="442913"/>
          </a:xfrm>
          <a:prstGeom prst="rect">
            <a:avLst/>
          </a:prstGeom>
          <a:noFill/>
          <a:ln/>
        </p:spPr>
        <p:txBody>
          <a:bodyPr wrap="square" lIns="0" tIns="0" rIns="0" bIns="0" rtlCol="0" anchor="t"/>
          <a:lstStyle/>
          <a:p>
            <a:pPr marL="0" indent="0" algn="l">
              <a:lnSpc>
                <a:spcPts val="1700"/>
              </a:lnSpc>
              <a:buNone/>
            </a:pPr>
            <a:r>
              <a:rPr lang="en-US" dirty="0">
                <a:solidFill>
                  <a:schemeClr val="bg1"/>
                </a:solidFill>
                <a:latin typeface="Segoe UI Semibold" panose="020B0702040204020203" pitchFamily="34" charset="0"/>
                <a:ea typeface="Nunito Sans Bold" pitchFamily="34" charset="-122"/>
                <a:cs typeface="Segoe UI Semibold" panose="020B0702040204020203" pitchFamily="34" charset="0"/>
              </a:rPr>
              <a:t>Rising Costs &amp; Tariffs</a:t>
            </a:r>
            <a:endParaRPr lang="en-US" dirty="0">
              <a:solidFill>
                <a:schemeClr val="bg1"/>
              </a:solidFill>
              <a:latin typeface="Segoe UI Semibold" panose="020B0702040204020203" pitchFamily="34" charset="0"/>
              <a:cs typeface="Segoe UI Semibold" panose="020B07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FE7F0A-E8B5-FEB9-0B87-95179E8345DC}"/>
              </a:ext>
            </a:extLst>
          </p:cNvPr>
          <p:cNvSpPr/>
          <p:nvPr/>
        </p:nvSpPr>
        <p:spPr>
          <a:xfrm>
            <a:off x="0" y="0"/>
            <a:ext cx="9144000" cy="5143500"/>
          </a:xfrm>
          <a:prstGeom prst="rect">
            <a:avLst/>
          </a:prstGeom>
          <a:solidFill>
            <a:srgbClr val="1241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AD9818-E3E7-D60A-9FBF-08B50630F59F}"/>
              </a:ext>
            </a:extLst>
          </p:cNvPr>
          <p:cNvSpPr/>
          <p:nvPr/>
        </p:nvSpPr>
        <p:spPr>
          <a:xfrm>
            <a:off x="727685" y="3616503"/>
            <a:ext cx="1075829" cy="985190"/>
          </a:xfrm>
          <a:prstGeom prst="rect">
            <a:avLst/>
          </a:prstGeom>
          <a:solidFill>
            <a:srgbClr val="12417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0"/>
          <p:cNvSpPr/>
          <p:nvPr/>
        </p:nvSpPr>
        <p:spPr>
          <a:xfrm>
            <a:off x="496119" y="624262"/>
            <a:ext cx="3544119" cy="442987"/>
          </a:xfrm>
          <a:prstGeom prst="rect">
            <a:avLst/>
          </a:prstGeom>
          <a:noFill/>
          <a:ln/>
        </p:spPr>
        <p:txBody>
          <a:bodyPr wrap="none" lIns="0" tIns="0" rIns="0" bIns="0" rtlCol="0" anchor="t"/>
          <a:lstStyle/>
          <a:p>
            <a:pPr marL="0" indent="0" algn="l">
              <a:lnSpc>
                <a:spcPts val="3450"/>
              </a:lnSpc>
              <a:buNone/>
            </a:pPr>
            <a:r>
              <a:rPr lang="en-US" sz="3000" dirty="0">
                <a:solidFill>
                  <a:schemeClr val="bg1"/>
                </a:solidFill>
                <a:latin typeface="Segoe UI" panose="020B0502040204020203" pitchFamily="34" charset="0"/>
                <a:ea typeface="Nunito Sans Bold" pitchFamily="34" charset="-122"/>
                <a:cs typeface="Nunito Sans Bold" pitchFamily="34" charset="-120"/>
              </a:rPr>
              <a:t>We Chose to Act</a:t>
            </a:r>
            <a:endParaRPr lang="en-US" sz="3000" dirty="0">
              <a:solidFill>
                <a:schemeClr val="bg1"/>
              </a:solidFill>
              <a:latin typeface="Segoe UI" panose="020B0502040204020203" pitchFamily="34" charset="0"/>
            </a:endParaRPr>
          </a:p>
        </p:txBody>
      </p:sp>
      <p:sp>
        <p:nvSpPr>
          <p:cNvPr id="8" name="TextBox 7">
            <a:extLst>
              <a:ext uri="{FF2B5EF4-FFF2-40B4-BE49-F238E27FC236}">
                <a16:creationId xmlns:a16="http://schemas.microsoft.com/office/drawing/2014/main" id="{41CCE11F-4951-E35B-77B2-F77F18848B0F}"/>
              </a:ext>
            </a:extLst>
          </p:cNvPr>
          <p:cNvSpPr txBox="1"/>
          <p:nvPr/>
        </p:nvSpPr>
        <p:spPr>
          <a:xfrm>
            <a:off x="416596" y="284247"/>
            <a:ext cx="1301767" cy="400110"/>
          </a:xfrm>
          <a:prstGeom prst="rect">
            <a:avLst/>
          </a:prstGeom>
          <a:noFill/>
        </p:spPr>
        <p:txBody>
          <a:bodyPr wrap="none" rtlCol="0">
            <a:spAutoFit/>
          </a:bodyPr>
          <a:lstStyle/>
          <a:p>
            <a:r>
              <a:rPr lang="en-US" sz="2000" dirty="0">
                <a:solidFill>
                  <a:schemeClr val="bg1"/>
                </a:solidFill>
                <a:latin typeface="Segoe UI" panose="020B0502040204020203" pitchFamily="34" charset="0"/>
              </a:rPr>
              <a:t>At GÉANT</a:t>
            </a:r>
          </a:p>
        </p:txBody>
      </p:sp>
    </p:spTree>
  </p:cSld>
  <p:clrMapOvr>
    <a:masterClrMapping/>
  </p:clrMapOvr>
  <mc:AlternateContent xmlns:mc="http://schemas.openxmlformats.org/markup-compatibility/2006" xmlns:p14="http://schemas.microsoft.com/office/powerpoint/2010/main">
    <mc:Choice Requires="p14">
      <p:transition spd="slow" p14:dur="2000" advClick="0" advTm="200"/>
    </mc:Choice>
    <mc:Fallback xmlns="">
      <p:transition spd="slow" advClick="0" advTm="2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7593F-7431-E8EC-99D3-40039185FE1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7435EB7-5A08-C0B0-1E3C-D2D2742FA922}"/>
              </a:ext>
            </a:extLst>
          </p:cNvPr>
          <p:cNvSpPr/>
          <p:nvPr/>
        </p:nvSpPr>
        <p:spPr>
          <a:xfrm>
            <a:off x="0" y="0"/>
            <a:ext cx="9144000" cy="5143500"/>
          </a:xfrm>
          <a:prstGeom prst="rect">
            <a:avLst/>
          </a:prstGeom>
          <a:solidFill>
            <a:srgbClr val="1241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0">
            <a:extLst>
              <a:ext uri="{FF2B5EF4-FFF2-40B4-BE49-F238E27FC236}">
                <a16:creationId xmlns:a16="http://schemas.microsoft.com/office/drawing/2014/main" id="{FB5D9812-3E0D-E045-534B-D82495C27147}"/>
              </a:ext>
            </a:extLst>
          </p:cNvPr>
          <p:cNvSpPr/>
          <p:nvPr/>
        </p:nvSpPr>
        <p:spPr>
          <a:xfrm>
            <a:off x="496119" y="624262"/>
            <a:ext cx="3544119" cy="442987"/>
          </a:xfrm>
          <a:prstGeom prst="rect">
            <a:avLst/>
          </a:prstGeom>
          <a:noFill/>
          <a:ln/>
        </p:spPr>
        <p:txBody>
          <a:bodyPr wrap="none" lIns="0" tIns="0" rIns="0" bIns="0" rtlCol="0" anchor="t"/>
          <a:lstStyle/>
          <a:p>
            <a:pPr marL="0" indent="0" algn="l">
              <a:lnSpc>
                <a:spcPts val="3450"/>
              </a:lnSpc>
              <a:buNone/>
            </a:pPr>
            <a:r>
              <a:rPr lang="en-US" sz="3000" dirty="0">
                <a:solidFill>
                  <a:schemeClr val="bg1"/>
                </a:solidFill>
                <a:latin typeface="Segoe UI" panose="020B0502040204020203" pitchFamily="34" charset="0"/>
                <a:ea typeface="Nunito Sans Bold" pitchFamily="34" charset="-122"/>
                <a:cs typeface="Nunito Sans Bold" pitchFamily="34" charset="-120"/>
              </a:rPr>
              <a:t>We Chose to Act</a:t>
            </a:r>
            <a:endParaRPr lang="en-US" sz="3000" dirty="0">
              <a:solidFill>
                <a:schemeClr val="bg1"/>
              </a:solidFill>
              <a:latin typeface="Segoe UI" panose="020B0502040204020203" pitchFamily="34" charset="0"/>
            </a:endParaRPr>
          </a:p>
        </p:txBody>
      </p:sp>
      <p:sp>
        <p:nvSpPr>
          <p:cNvPr id="8" name="TextBox 7">
            <a:extLst>
              <a:ext uri="{FF2B5EF4-FFF2-40B4-BE49-F238E27FC236}">
                <a16:creationId xmlns:a16="http://schemas.microsoft.com/office/drawing/2014/main" id="{EAFDA94C-77AF-FF1A-4E5D-4F2995AD0ECC}"/>
              </a:ext>
            </a:extLst>
          </p:cNvPr>
          <p:cNvSpPr txBox="1"/>
          <p:nvPr/>
        </p:nvSpPr>
        <p:spPr>
          <a:xfrm>
            <a:off x="416596" y="284247"/>
            <a:ext cx="1301767" cy="400110"/>
          </a:xfrm>
          <a:prstGeom prst="rect">
            <a:avLst/>
          </a:prstGeom>
          <a:noFill/>
        </p:spPr>
        <p:txBody>
          <a:bodyPr wrap="none" rtlCol="0">
            <a:spAutoFit/>
          </a:bodyPr>
          <a:lstStyle/>
          <a:p>
            <a:r>
              <a:rPr lang="en-US" sz="2000" dirty="0">
                <a:solidFill>
                  <a:schemeClr val="bg1"/>
                </a:solidFill>
                <a:latin typeface="Segoe UI" panose="020B0502040204020203" pitchFamily="34" charset="0"/>
              </a:rPr>
              <a:t>At GÉANT</a:t>
            </a:r>
          </a:p>
        </p:txBody>
      </p:sp>
      <p:sp>
        <p:nvSpPr>
          <p:cNvPr id="10" name="Rectangle 9">
            <a:extLst>
              <a:ext uri="{FF2B5EF4-FFF2-40B4-BE49-F238E27FC236}">
                <a16:creationId xmlns:a16="http://schemas.microsoft.com/office/drawing/2014/main" id="{BCC67197-49B6-5BF1-5322-6727355806AF}"/>
              </a:ext>
            </a:extLst>
          </p:cNvPr>
          <p:cNvSpPr/>
          <p:nvPr/>
        </p:nvSpPr>
        <p:spPr>
          <a:xfrm>
            <a:off x="727685" y="1510302"/>
            <a:ext cx="1871677" cy="3091392"/>
          </a:xfrm>
          <a:prstGeom prst="rect">
            <a:avLst/>
          </a:prstGeom>
          <a:solidFill>
            <a:srgbClr val="12417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40F10C-8159-93E4-FADB-89249D2A747C}"/>
              </a:ext>
            </a:extLst>
          </p:cNvPr>
          <p:cNvSpPr/>
          <p:nvPr/>
        </p:nvSpPr>
        <p:spPr>
          <a:xfrm>
            <a:off x="727685" y="1510302"/>
            <a:ext cx="1871678" cy="3091392"/>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
            <a:extLst>
              <a:ext uri="{FF2B5EF4-FFF2-40B4-BE49-F238E27FC236}">
                <a16:creationId xmlns:a16="http://schemas.microsoft.com/office/drawing/2014/main" id="{3EF4F09E-2D0C-FB63-75FA-8EA3B8522A5B}"/>
              </a:ext>
            </a:extLst>
          </p:cNvPr>
          <p:cNvSpPr/>
          <p:nvPr/>
        </p:nvSpPr>
        <p:spPr>
          <a:xfrm>
            <a:off x="727685" y="1510302"/>
            <a:ext cx="1871677" cy="3095224"/>
          </a:xfrm>
          <a:custGeom>
            <a:avLst/>
            <a:gdLst>
              <a:gd name="csX0" fmla="*/ 0 w 1871677"/>
              <a:gd name="csY0" fmla="*/ 0 h 3091392"/>
              <a:gd name="csX1" fmla="*/ 1871677 w 1871677"/>
              <a:gd name="csY1" fmla="*/ 0 h 3091392"/>
              <a:gd name="csX2" fmla="*/ 1871677 w 1871677"/>
              <a:gd name="csY2" fmla="*/ 3091392 h 3091392"/>
              <a:gd name="csX3" fmla="*/ 0 w 1871677"/>
              <a:gd name="csY3" fmla="*/ 3091392 h 3091392"/>
              <a:gd name="csX4" fmla="*/ 0 w 1871677"/>
              <a:gd name="csY4" fmla="*/ 0 h 3091392"/>
              <a:gd name="csX0" fmla="*/ 0 w 1871677"/>
              <a:gd name="csY0" fmla="*/ 0 h 3091392"/>
              <a:gd name="csX1" fmla="*/ 1871677 w 1871677"/>
              <a:gd name="csY1" fmla="*/ 0 h 3091392"/>
              <a:gd name="csX2" fmla="*/ 1420265 w 1871677"/>
              <a:gd name="csY2" fmla="*/ 2651554 h 3091392"/>
              <a:gd name="csX3" fmla="*/ 0 w 1871677"/>
              <a:gd name="csY3" fmla="*/ 3091392 h 3091392"/>
              <a:gd name="csX4" fmla="*/ 0 w 1871677"/>
              <a:gd name="csY4" fmla="*/ 0 h 3091392"/>
              <a:gd name="csX0" fmla="*/ 0 w 1431839"/>
              <a:gd name="csY0" fmla="*/ 0 h 3091392"/>
              <a:gd name="csX1" fmla="*/ 1431839 w 1431839"/>
              <a:gd name="csY1" fmla="*/ 34724 h 3091392"/>
              <a:gd name="csX2" fmla="*/ 1420265 w 1431839"/>
              <a:gd name="csY2" fmla="*/ 2651554 h 3091392"/>
              <a:gd name="csX3" fmla="*/ 0 w 1431839"/>
              <a:gd name="csY3" fmla="*/ 3091392 h 3091392"/>
              <a:gd name="csX4" fmla="*/ 0 w 1431839"/>
              <a:gd name="csY4" fmla="*/ 0 h 3091392"/>
              <a:gd name="csX0" fmla="*/ 0 w 1431839"/>
              <a:gd name="csY0" fmla="*/ 23150 h 3114542"/>
              <a:gd name="csX1" fmla="*/ 1431839 w 1431839"/>
              <a:gd name="csY1" fmla="*/ 0 h 3114542"/>
              <a:gd name="csX2" fmla="*/ 1420265 w 1431839"/>
              <a:gd name="csY2" fmla="*/ 2674704 h 3114542"/>
              <a:gd name="csX3" fmla="*/ 0 w 1431839"/>
              <a:gd name="csY3" fmla="*/ 3114542 h 3114542"/>
              <a:gd name="csX4" fmla="*/ 0 w 1431839"/>
              <a:gd name="csY4" fmla="*/ 23150 h 3114542"/>
              <a:gd name="csX0" fmla="*/ 0 w 1431839"/>
              <a:gd name="csY0" fmla="*/ 3832 h 3095224"/>
              <a:gd name="csX1" fmla="*/ 1431839 w 1431839"/>
              <a:gd name="csY1" fmla="*/ 0 h 3095224"/>
              <a:gd name="csX2" fmla="*/ 1420265 w 1431839"/>
              <a:gd name="csY2" fmla="*/ 2655386 h 3095224"/>
              <a:gd name="csX3" fmla="*/ 0 w 1431839"/>
              <a:gd name="csY3" fmla="*/ 3095224 h 3095224"/>
              <a:gd name="csX4" fmla="*/ 0 w 1431839"/>
              <a:gd name="csY4" fmla="*/ 3832 h 3095224"/>
              <a:gd name="csX0" fmla="*/ 0 w 1431839"/>
              <a:gd name="csY0" fmla="*/ 3832 h 3095224"/>
              <a:gd name="csX1" fmla="*/ 1431839 w 1431839"/>
              <a:gd name="csY1" fmla="*/ 0 h 3095224"/>
              <a:gd name="csX2" fmla="*/ 1411335 w 1431839"/>
              <a:gd name="csY2" fmla="*/ 3091185 h 3095224"/>
              <a:gd name="csX3" fmla="*/ 0 w 1431839"/>
              <a:gd name="csY3" fmla="*/ 3095224 h 3095224"/>
              <a:gd name="csX4" fmla="*/ 0 w 1431839"/>
              <a:gd name="csY4" fmla="*/ 3832 h 3095224"/>
              <a:gd name="csX0" fmla="*/ 0 w 1431839"/>
              <a:gd name="csY0" fmla="*/ 3832 h 3095224"/>
              <a:gd name="csX1" fmla="*/ 1431839 w 1431839"/>
              <a:gd name="csY1" fmla="*/ 0 h 3095224"/>
              <a:gd name="csX2" fmla="*/ 1429196 w 1431839"/>
              <a:gd name="csY2" fmla="*/ 3091185 h 3095224"/>
              <a:gd name="csX3" fmla="*/ 0 w 1431839"/>
              <a:gd name="csY3" fmla="*/ 3095224 h 3095224"/>
              <a:gd name="csX4" fmla="*/ 0 w 1431839"/>
              <a:gd name="csY4" fmla="*/ 3832 h 3095224"/>
            </a:gdLst>
            <a:ahLst/>
            <a:cxnLst>
              <a:cxn ang="0">
                <a:pos x="csX0" y="csY0"/>
              </a:cxn>
              <a:cxn ang="0">
                <a:pos x="csX1" y="csY1"/>
              </a:cxn>
              <a:cxn ang="0">
                <a:pos x="csX2" y="csY2"/>
              </a:cxn>
              <a:cxn ang="0">
                <a:pos x="csX3" y="csY3"/>
              </a:cxn>
              <a:cxn ang="0">
                <a:pos x="csX4" y="csY4"/>
              </a:cxn>
            </a:cxnLst>
            <a:rect l="l" t="t" r="r" b="b"/>
            <a:pathLst>
              <a:path w="1431839" h="3095224">
                <a:moveTo>
                  <a:pt x="0" y="3832"/>
                </a:moveTo>
                <a:lnTo>
                  <a:pt x="1431839" y="0"/>
                </a:lnTo>
                <a:lnTo>
                  <a:pt x="1429196" y="3091185"/>
                </a:lnTo>
                <a:lnTo>
                  <a:pt x="0" y="3095224"/>
                </a:lnTo>
                <a:lnTo>
                  <a:pt x="0" y="3832"/>
                </a:lnTo>
                <a:close/>
              </a:path>
            </a:pathLst>
          </a:custGeom>
          <a:solidFill>
            <a:srgbClr val="12417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32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2B376-E0B0-9B09-1EC7-036B9DBC30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0FB2943-35B1-62F8-E40E-3A3348314604}"/>
              </a:ext>
            </a:extLst>
          </p:cNvPr>
          <p:cNvSpPr/>
          <p:nvPr/>
        </p:nvSpPr>
        <p:spPr>
          <a:xfrm>
            <a:off x="0" y="0"/>
            <a:ext cx="9144000" cy="5143500"/>
          </a:xfrm>
          <a:prstGeom prst="rect">
            <a:avLst/>
          </a:prstGeom>
          <a:solidFill>
            <a:srgbClr val="1241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0">
            <a:extLst>
              <a:ext uri="{FF2B5EF4-FFF2-40B4-BE49-F238E27FC236}">
                <a16:creationId xmlns:a16="http://schemas.microsoft.com/office/drawing/2014/main" id="{01FFC7D7-D9E6-67FB-F1DD-B4299356298A}"/>
              </a:ext>
            </a:extLst>
          </p:cNvPr>
          <p:cNvSpPr/>
          <p:nvPr/>
        </p:nvSpPr>
        <p:spPr>
          <a:xfrm>
            <a:off x="496119" y="624262"/>
            <a:ext cx="3544119" cy="442987"/>
          </a:xfrm>
          <a:prstGeom prst="rect">
            <a:avLst/>
          </a:prstGeom>
          <a:noFill/>
          <a:ln/>
        </p:spPr>
        <p:txBody>
          <a:bodyPr wrap="none" lIns="0" tIns="0" rIns="0" bIns="0" rtlCol="0" anchor="t"/>
          <a:lstStyle/>
          <a:p>
            <a:pPr marL="0" indent="0" algn="l">
              <a:lnSpc>
                <a:spcPts val="3450"/>
              </a:lnSpc>
              <a:buNone/>
            </a:pPr>
            <a:r>
              <a:rPr lang="en-US" sz="3000" dirty="0">
                <a:solidFill>
                  <a:schemeClr val="bg1"/>
                </a:solidFill>
                <a:latin typeface="Segoe UI" panose="020B0502040204020203" pitchFamily="34" charset="0"/>
                <a:ea typeface="Nunito Sans Bold" pitchFamily="34" charset="-122"/>
                <a:cs typeface="Nunito Sans Bold" pitchFamily="34" charset="-120"/>
              </a:rPr>
              <a:t>We Chose to Act</a:t>
            </a:r>
            <a:endParaRPr lang="en-US" sz="3000" dirty="0">
              <a:solidFill>
                <a:schemeClr val="bg1"/>
              </a:solidFill>
              <a:latin typeface="Segoe UI" panose="020B0502040204020203" pitchFamily="34" charset="0"/>
            </a:endParaRPr>
          </a:p>
        </p:txBody>
      </p:sp>
      <p:sp>
        <p:nvSpPr>
          <p:cNvPr id="8" name="TextBox 7">
            <a:extLst>
              <a:ext uri="{FF2B5EF4-FFF2-40B4-BE49-F238E27FC236}">
                <a16:creationId xmlns:a16="http://schemas.microsoft.com/office/drawing/2014/main" id="{8224B415-A334-9AD3-B70C-DE0E9103FE22}"/>
              </a:ext>
            </a:extLst>
          </p:cNvPr>
          <p:cNvSpPr txBox="1"/>
          <p:nvPr/>
        </p:nvSpPr>
        <p:spPr>
          <a:xfrm>
            <a:off x="416596" y="284247"/>
            <a:ext cx="1301767" cy="400110"/>
          </a:xfrm>
          <a:prstGeom prst="rect">
            <a:avLst/>
          </a:prstGeom>
          <a:noFill/>
        </p:spPr>
        <p:txBody>
          <a:bodyPr wrap="none" rtlCol="0">
            <a:spAutoFit/>
          </a:bodyPr>
          <a:lstStyle/>
          <a:p>
            <a:r>
              <a:rPr lang="en-US" sz="2000" dirty="0">
                <a:solidFill>
                  <a:schemeClr val="bg1"/>
                </a:solidFill>
                <a:latin typeface="Segoe UI" panose="020B0502040204020203" pitchFamily="34" charset="0"/>
              </a:rPr>
              <a:t>At GÉANT</a:t>
            </a:r>
          </a:p>
        </p:txBody>
      </p:sp>
      <p:sp>
        <p:nvSpPr>
          <p:cNvPr id="2" name="Rectangle 1">
            <a:extLst>
              <a:ext uri="{FF2B5EF4-FFF2-40B4-BE49-F238E27FC236}">
                <a16:creationId xmlns:a16="http://schemas.microsoft.com/office/drawing/2014/main" id="{8D665940-4CD1-D0D4-229C-12BBD2A52CEC}"/>
              </a:ext>
            </a:extLst>
          </p:cNvPr>
          <p:cNvSpPr/>
          <p:nvPr/>
        </p:nvSpPr>
        <p:spPr>
          <a:xfrm>
            <a:off x="727685" y="1510302"/>
            <a:ext cx="1871678" cy="3091392"/>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CB19B5-2E0B-55C9-AA1C-954D3A3D088D}"/>
              </a:ext>
            </a:extLst>
          </p:cNvPr>
          <p:cNvSpPr/>
          <p:nvPr/>
        </p:nvSpPr>
        <p:spPr>
          <a:xfrm>
            <a:off x="727685" y="1506470"/>
            <a:ext cx="1431839" cy="3095224"/>
          </a:xfrm>
          <a:custGeom>
            <a:avLst/>
            <a:gdLst>
              <a:gd name="csX0" fmla="*/ 0 w 1871677"/>
              <a:gd name="csY0" fmla="*/ 0 h 3091392"/>
              <a:gd name="csX1" fmla="*/ 1871677 w 1871677"/>
              <a:gd name="csY1" fmla="*/ 0 h 3091392"/>
              <a:gd name="csX2" fmla="*/ 1871677 w 1871677"/>
              <a:gd name="csY2" fmla="*/ 3091392 h 3091392"/>
              <a:gd name="csX3" fmla="*/ 0 w 1871677"/>
              <a:gd name="csY3" fmla="*/ 3091392 h 3091392"/>
              <a:gd name="csX4" fmla="*/ 0 w 1871677"/>
              <a:gd name="csY4" fmla="*/ 0 h 3091392"/>
              <a:gd name="csX0" fmla="*/ 0 w 1871677"/>
              <a:gd name="csY0" fmla="*/ 0 h 3091392"/>
              <a:gd name="csX1" fmla="*/ 1871677 w 1871677"/>
              <a:gd name="csY1" fmla="*/ 0 h 3091392"/>
              <a:gd name="csX2" fmla="*/ 1420265 w 1871677"/>
              <a:gd name="csY2" fmla="*/ 2651554 h 3091392"/>
              <a:gd name="csX3" fmla="*/ 0 w 1871677"/>
              <a:gd name="csY3" fmla="*/ 3091392 h 3091392"/>
              <a:gd name="csX4" fmla="*/ 0 w 1871677"/>
              <a:gd name="csY4" fmla="*/ 0 h 3091392"/>
              <a:gd name="csX0" fmla="*/ 0 w 1431839"/>
              <a:gd name="csY0" fmla="*/ 0 h 3091392"/>
              <a:gd name="csX1" fmla="*/ 1431839 w 1431839"/>
              <a:gd name="csY1" fmla="*/ 34724 h 3091392"/>
              <a:gd name="csX2" fmla="*/ 1420265 w 1431839"/>
              <a:gd name="csY2" fmla="*/ 2651554 h 3091392"/>
              <a:gd name="csX3" fmla="*/ 0 w 1431839"/>
              <a:gd name="csY3" fmla="*/ 3091392 h 3091392"/>
              <a:gd name="csX4" fmla="*/ 0 w 1431839"/>
              <a:gd name="csY4" fmla="*/ 0 h 3091392"/>
              <a:gd name="csX0" fmla="*/ 0 w 1431839"/>
              <a:gd name="csY0" fmla="*/ 23150 h 3114542"/>
              <a:gd name="csX1" fmla="*/ 1431839 w 1431839"/>
              <a:gd name="csY1" fmla="*/ 0 h 3114542"/>
              <a:gd name="csX2" fmla="*/ 1420265 w 1431839"/>
              <a:gd name="csY2" fmla="*/ 2674704 h 3114542"/>
              <a:gd name="csX3" fmla="*/ 0 w 1431839"/>
              <a:gd name="csY3" fmla="*/ 3114542 h 3114542"/>
              <a:gd name="csX4" fmla="*/ 0 w 1431839"/>
              <a:gd name="csY4" fmla="*/ 23150 h 3114542"/>
              <a:gd name="csX0" fmla="*/ 0 w 1431839"/>
              <a:gd name="csY0" fmla="*/ 3832 h 3095224"/>
              <a:gd name="csX1" fmla="*/ 1431839 w 1431839"/>
              <a:gd name="csY1" fmla="*/ 0 h 3095224"/>
              <a:gd name="csX2" fmla="*/ 1420265 w 1431839"/>
              <a:gd name="csY2" fmla="*/ 2655386 h 3095224"/>
              <a:gd name="csX3" fmla="*/ 0 w 1431839"/>
              <a:gd name="csY3" fmla="*/ 3095224 h 3095224"/>
              <a:gd name="csX4" fmla="*/ 0 w 1431839"/>
              <a:gd name="csY4" fmla="*/ 3832 h 3095224"/>
            </a:gdLst>
            <a:ahLst/>
            <a:cxnLst>
              <a:cxn ang="0">
                <a:pos x="csX0" y="csY0"/>
              </a:cxn>
              <a:cxn ang="0">
                <a:pos x="csX1" y="csY1"/>
              </a:cxn>
              <a:cxn ang="0">
                <a:pos x="csX2" y="csY2"/>
              </a:cxn>
              <a:cxn ang="0">
                <a:pos x="csX3" y="csY3"/>
              </a:cxn>
              <a:cxn ang="0">
                <a:pos x="csX4" y="csY4"/>
              </a:cxn>
            </a:cxnLst>
            <a:rect l="l" t="t" r="r" b="b"/>
            <a:pathLst>
              <a:path w="1431839" h="3095224">
                <a:moveTo>
                  <a:pt x="0" y="3832"/>
                </a:moveTo>
                <a:lnTo>
                  <a:pt x="1431839" y="0"/>
                </a:lnTo>
                <a:lnTo>
                  <a:pt x="1420265" y="2655386"/>
                </a:lnTo>
                <a:lnTo>
                  <a:pt x="0" y="3095224"/>
                </a:lnTo>
                <a:lnTo>
                  <a:pt x="0" y="3832"/>
                </a:lnTo>
                <a:close/>
              </a:path>
            </a:pathLst>
          </a:custGeom>
          <a:solidFill>
            <a:srgbClr val="12417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1FC6F2-338C-C536-4192-9E81AFC4AD46}"/>
              </a:ext>
            </a:extLst>
          </p:cNvPr>
          <p:cNvSpPr txBox="1"/>
          <p:nvPr/>
        </p:nvSpPr>
        <p:spPr>
          <a:xfrm>
            <a:off x="3143580" y="1691511"/>
            <a:ext cx="2619694" cy="523220"/>
          </a:xfrm>
          <a:prstGeom prst="rect">
            <a:avLst/>
          </a:prstGeom>
          <a:noFill/>
        </p:spPr>
        <p:txBody>
          <a:bodyPr wrap="square" rtlCol="0">
            <a:spAutoFit/>
          </a:bodyPr>
          <a:lstStyle/>
          <a:p>
            <a:r>
              <a:rPr lang="en-US" sz="2800" b="1" dirty="0">
                <a:solidFill>
                  <a:schemeClr val="bg1"/>
                </a:solidFill>
                <a:latin typeface="Segoe UI" panose="020B0502040204020203" pitchFamily="34" charset="0"/>
              </a:rPr>
              <a:t>Revenue</a:t>
            </a:r>
          </a:p>
        </p:txBody>
      </p:sp>
      <p:sp>
        <p:nvSpPr>
          <p:cNvPr id="9" name="TextBox 8">
            <a:extLst>
              <a:ext uri="{FF2B5EF4-FFF2-40B4-BE49-F238E27FC236}">
                <a16:creationId xmlns:a16="http://schemas.microsoft.com/office/drawing/2014/main" id="{EA765DF6-2F12-5D27-2B6F-9E2F73947BF0}"/>
              </a:ext>
            </a:extLst>
          </p:cNvPr>
          <p:cNvSpPr txBox="1"/>
          <p:nvPr/>
        </p:nvSpPr>
        <p:spPr>
          <a:xfrm>
            <a:off x="3143580" y="2460945"/>
            <a:ext cx="2619694" cy="523220"/>
          </a:xfrm>
          <a:prstGeom prst="rect">
            <a:avLst/>
          </a:prstGeom>
          <a:noFill/>
        </p:spPr>
        <p:txBody>
          <a:bodyPr wrap="square" rtlCol="0">
            <a:spAutoFit/>
          </a:bodyPr>
          <a:lstStyle/>
          <a:p>
            <a:r>
              <a:rPr lang="en-US" sz="2800" b="1" dirty="0">
                <a:solidFill>
                  <a:schemeClr val="bg1"/>
                </a:solidFill>
                <a:latin typeface="Segoe UI" panose="020B0502040204020203" pitchFamily="34" charset="0"/>
              </a:rPr>
              <a:t>Responsibility</a:t>
            </a:r>
          </a:p>
        </p:txBody>
      </p:sp>
      <p:sp>
        <p:nvSpPr>
          <p:cNvPr id="11" name="TextBox 10">
            <a:extLst>
              <a:ext uri="{FF2B5EF4-FFF2-40B4-BE49-F238E27FC236}">
                <a16:creationId xmlns:a16="http://schemas.microsoft.com/office/drawing/2014/main" id="{A62C0AD6-841B-BC3F-A8D6-180953A0B1C2}"/>
              </a:ext>
            </a:extLst>
          </p:cNvPr>
          <p:cNvSpPr txBox="1"/>
          <p:nvPr/>
        </p:nvSpPr>
        <p:spPr>
          <a:xfrm>
            <a:off x="3143580" y="3230379"/>
            <a:ext cx="2619694" cy="523220"/>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Complexity</a:t>
            </a:r>
          </a:p>
        </p:txBody>
      </p:sp>
      <p:sp>
        <p:nvSpPr>
          <p:cNvPr id="12" name="Rectangle 11">
            <a:extLst>
              <a:ext uri="{FF2B5EF4-FFF2-40B4-BE49-F238E27FC236}">
                <a16:creationId xmlns:a16="http://schemas.microsoft.com/office/drawing/2014/main" id="{ADD155ED-F0EF-02CC-E2D4-C3DF98DEB377}"/>
              </a:ext>
            </a:extLst>
          </p:cNvPr>
          <p:cNvSpPr/>
          <p:nvPr/>
        </p:nvSpPr>
        <p:spPr>
          <a:xfrm>
            <a:off x="6517798" y="1506471"/>
            <a:ext cx="1871678" cy="3095224"/>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lstStyle/>
          <a:p>
            <a:r>
              <a:rPr lang="en-US" b="1" dirty="0">
                <a:latin typeface="Segoe UI" panose="020B0502040204020203" pitchFamily="34" charset="0"/>
              </a:rPr>
              <a:t>Resilience isn’t about avoiding complexity.</a:t>
            </a:r>
          </a:p>
          <a:p>
            <a:endParaRPr lang="en-US" b="1" dirty="0">
              <a:latin typeface="Segoe UI" panose="020B0502040204020203" pitchFamily="34" charset="0"/>
            </a:endParaRPr>
          </a:p>
          <a:p>
            <a:r>
              <a:rPr lang="en-US" b="1" dirty="0">
                <a:latin typeface="Segoe UI" panose="020B0502040204020203" pitchFamily="34" charset="0"/>
              </a:rPr>
              <a:t>It’s being strong enough to handle it.</a:t>
            </a:r>
          </a:p>
        </p:txBody>
      </p:sp>
    </p:spTree>
    <p:extLst>
      <p:ext uri="{BB962C8B-B14F-4D97-AF65-F5344CB8AC3E}">
        <p14:creationId xmlns:p14="http://schemas.microsoft.com/office/powerpoint/2010/main" val="293320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0AF7575D-3565-1440-1D06-1AABBAAA91E8}"/>
              </a:ext>
            </a:extLst>
          </p:cNvPr>
          <p:cNvSpPr/>
          <p:nvPr/>
        </p:nvSpPr>
        <p:spPr>
          <a:xfrm>
            <a:off x="4571986" y="0"/>
            <a:ext cx="4571986"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84153BD-D0F9-1D59-82D3-D7F6C964BCD2}"/>
              </a:ext>
            </a:extLst>
          </p:cNvPr>
          <p:cNvSpPr/>
          <p:nvPr/>
        </p:nvSpPr>
        <p:spPr>
          <a:xfrm>
            <a:off x="0" y="0"/>
            <a:ext cx="4571986" cy="5143500"/>
          </a:xfrm>
          <a:prstGeom prst="rect">
            <a:avLst/>
          </a:prstGeom>
          <a:solidFill>
            <a:srgbClr val="009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9533B5B-29C6-ADFC-574A-056B47A10683}"/>
              </a:ext>
            </a:extLst>
          </p:cNvPr>
          <p:cNvGrpSpPr/>
          <p:nvPr/>
        </p:nvGrpSpPr>
        <p:grpSpPr>
          <a:xfrm>
            <a:off x="-636423" y="1741467"/>
            <a:ext cx="5208423" cy="3402033"/>
            <a:chOff x="-636423" y="1741467"/>
            <a:chExt cx="5208423" cy="3402033"/>
          </a:xfrm>
        </p:grpSpPr>
        <p:sp>
          <p:nvSpPr>
            <p:cNvPr id="2" name="Rectangle 1">
              <a:extLst>
                <a:ext uri="{FF2B5EF4-FFF2-40B4-BE49-F238E27FC236}">
                  <a16:creationId xmlns:a16="http://schemas.microsoft.com/office/drawing/2014/main" id="{CA3515E8-F907-08F7-762D-5356FD8E770A}"/>
                </a:ext>
              </a:extLst>
            </p:cNvPr>
            <p:cNvSpPr/>
            <p:nvPr/>
          </p:nvSpPr>
          <p:spPr>
            <a:xfrm>
              <a:off x="1316738" y="4580229"/>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54224DF-CDB3-29B0-FF7E-CF642BE1E01E}"/>
                </a:ext>
              </a:extLst>
            </p:cNvPr>
            <p:cNvSpPr/>
            <p:nvPr/>
          </p:nvSpPr>
          <p:spPr>
            <a:xfrm>
              <a:off x="2618843" y="4580229"/>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519C87-D175-E775-D4FF-AEA0B3193E32}"/>
                </a:ext>
              </a:extLst>
            </p:cNvPr>
            <p:cNvSpPr/>
            <p:nvPr/>
          </p:nvSpPr>
          <p:spPr>
            <a:xfrm>
              <a:off x="1967790"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3EAF5C-9C12-F710-9A75-CA1F7276BDB7}"/>
                </a:ext>
              </a:extLst>
            </p:cNvPr>
            <p:cNvSpPr/>
            <p:nvPr/>
          </p:nvSpPr>
          <p:spPr>
            <a:xfrm>
              <a:off x="3269895"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DC57F3-26A8-2516-819D-9189D7C53666}"/>
                </a:ext>
              </a:extLst>
            </p:cNvPr>
            <p:cNvSpPr/>
            <p:nvPr/>
          </p:nvSpPr>
          <p:spPr>
            <a:xfrm>
              <a:off x="1316737" y="3440883"/>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AE0BAE-A2F8-AB09-0FF3-408296015509}"/>
                </a:ext>
              </a:extLst>
            </p:cNvPr>
            <p:cNvSpPr/>
            <p:nvPr/>
          </p:nvSpPr>
          <p:spPr>
            <a:xfrm>
              <a:off x="2618842" y="3440883"/>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31B895-331D-BFE6-0137-1EC7198F2B69}"/>
                </a:ext>
              </a:extLst>
            </p:cNvPr>
            <p:cNvSpPr/>
            <p:nvPr/>
          </p:nvSpPr>
          <p:spPr>
            <a:xfrm>
              <a:off x="1967789"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5645D3-F0F3-EC5E-04A7-6EA56890A725}"/>
                </a:ext>
              </a:extLst>
            </p:cNvPr>
            <p:cNvSpPr/>
            <p:nvPr/>
          </p:nvSpPr>
          <p:spPr>
            <a:xfrm>
              <a:off x="3269894"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52E3550-A704-71C2-6D41-0520C7BB1E5D}"/>
                </a:ext>
              </a:extLst>
            </p:cNvPr>
            <p:cNvCxnSpPr>
              <a:cxnSpLocks/>
            </p:cNvCxnSpPr>
            <p:nvPr/>
          </p:nvCxnSpPr>
          <p:spPr>
            <a:xfrm>
              <a:off x="4572000" y="1741467"/>
              <a:ext cx="0" cy="34020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90D53B-01D2-F508-D9F8-F1A3D75AB204}"/>
                </a:ext>
              </a:extLst>
            </p:cNvPr>
            <p:cNvSpPr/>
            <p:nvPr/>
          </p:nvSpPr>
          <p:spPr>
            <a:xfrm>
              <a:off x="-636422"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E4DCA5-4096-505C-0634-49F4FA60AF73}"/>
                </a:ext>
              </a:extLst>
            </p:cNvPr>
            <p:cNvSpPr/>
            <p:nvPr/>
          </p:nvSpPr>
          <p:spPr>
            <a:xfrm>
              <a:off x="665683"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74F10-9C97-F53F-C742-6D1D0928280B}"/>
                </a:ext>
              </a:extLst>
            </p:cNvPr>
            <p:cNvSpPr/>
            <p:nvPr/>
          </p:nvSpPr>
          <p:spPr>
            <a:xfrm>
              <a:off x="-636423"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BB79BC-1B15-22BE-6172-7891EBE57BE1}"/>
                </a:ext>
              </a:extLst>
            </p:cNvPr>
            <p:cNvSpPr/>
            <p:nvPr/>
          </p:nvSpPr>
          <p:spPr>
            <a:xfrm>
              <a:off x="665682"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3D5469-A2A3-8B17-EC4B-4F189D397C66}"/>
                </a:ext>
              </a:extLst>
            </p:cNvPr>
            <p:cNvSpPr/>
            <p:nvPr/>
          </p:nvSpPr>
          <p:spPr>
            <a:xfrm>
              <a:off x="1316737" y="2311140"/>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0FB51F-61BA-16FD-D166-7943EAAEF88A}"/>
                </a:ext>
              </a:extLst>
            </p:cNvPr>
            <p:cNvSpPr/>
            <p:nvPr/>
          </p:nvSpPr>
          <p:spPr>
            <a:xfrm>
              <a:off x="2618842" y="2311140"/>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D24EFF-2103-A584-D7B1-9C1170E8FD9E}"/>
                </a:ext>
              </a:extLst>
            </p:cNvPr>
            <p:cNvSpPr/>
            <p:nvPr/>
          </p:nvSpPr>
          <p:spPr>
            <a:xfrm>
              <a:off x="1967789"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88E524-08BB-1C75-F70E-CF2FE8F8FF2D}"/>
                </a:ext>
              </a:extLst>
            </p:cNvPr>
            <p:cNvSpPr/>
            <p:nvPr/>
          </p:nvSpPr>
          <p:spPr>
            <a:xfrm>
              <a:off x="3269894"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B2315D-8282-E615-7AC5-E7A82E21979B}"/>
                </a:ext>
              </a:extLst>
            </p:cNvPr>
            <p:cNvSpPr/>
            <p:nvPr/>
          </p:nvSpPr>
          <p:spPr>
            <a:xfrm>
              <a:off x="-636423"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DAE82A-E56F-35D1-CD53-ED1834EDBE58}"/>
                </a:ext>
              </a:extLst>
            </p:cNvPr>
            <p:cNvSpPr/>
            <p:nvPr/>
          </p:nvSpPr>
          <p:spPr>
            <a:xfrm>
              <a:off x="665682"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74FEFA8-10FF-E00B-8200-A415470374E1}"/>
              </a:ext>
            </a:extLst>
          </p:cNvPr>
          <p:cNvSpPr txBox="1"/>
          <p:nvPr/>
        </p:nvSpPr>
        <p:spPr>
          <a:xfrm>
            <a:off x="1118834" y="409652"/>
            <a:ext cx="6693387" cy="527957"/>
          </a:xfrm>
          <a:prstGeom prst="rect">
            <a:avLst/>
          </a:prstGeom>
          <a:noFill/>
        </p:spPr>
        <p:txBody>
          <a:bodyPr wrap="square" rtlCol="0" anchor="t" anchorCtr="0">
            <a:noAutofit/>
          </a:bodyPr>
          <a:lstStyle/>
          <a:p>
            <a:pPr algn="ctr"/>
            <a:r>
              <a:rPr lang="en-GB" sz="2800" dirty="0">
                <a:solidFill>
                  <a:schemeClr val="bg1"/>
                </a:solidFill>
                <a:latin typeface="Segoe UI" panose="020B0502040204020203" pitchFamily="34" charset="0"/>
              </a:rPr>
              <a:t>“When the winds of change blow, some build walls and others build windmills”.</a:t>
            </a:r>
          </a:p>
        </p:txBody>
      </p:sp>
      <p:pic>
        <p:nvPicPr>
          <p:cNvPr id="48" name="Picture 47">
            <a:extLst>
              <a:ext uri="{FF2B5EF4-FFF2-40B4-BE49-F238E27FC236}">
                <a16:creationId xmlns:a16="http://schemas.microsoft.com/office/drawing/2014/main" id="{B543577D-BC5E-9086-A25B-47F7A57A1B26}"/>
              </a:ext>
            </a:extLst>
          </p:cNvPr>
          <p:cNvPicPr>
            <a:picLocks noChangeAspect="1"/>
          </p:cNvPicPr>
          <p:nvPr/>
        </p:nvPicPr>
        <p:blipFill>
          <a:blip r:embed="rId3"/>
          <a:stretch>
            <a:fillRect/>
          </a:stretch>
        </p:blipFill>
        <p:spPr>
          <a:xfrm>
            <a:off x="5820322" y="1943825"/>
            <a:ext cx="2190043" cy="2969637"/>
          </a:xfrm>
          <a:prstGeom prst="rect">
            <a:avLst/>
          </a:prstGeom>
        </p:spPr>
      </p:pic>
      <p:cxnSp>
        <p:nvCxnSpPr>
          <p:cNvPr id="50" name="Straight Connector 49">
            <a:extLst>
              <a:ext uri="{FF2B5EF4-FFF2-40B4-BE49-F238E27FC236}">
                <a16:creationId xmlns:a16="http://schemas.microsoft.com/office/drawing/2014/main" id="{75DBD2FC-8380-FA3F-02E1-778DE11567E8}"/>
              </a:ext>
            </a:extLst>
          </p:cNvPr>
          <p:cNvCxnSpPr>
            <a:cxnSpLocks/>
          </p:cNvCxnSpPr>
          <p:nvPr/>
        </p:nvCxnSpPr>
        <p:spPr>
          <a:xfrm>
            <a:off x="4571986" y="0"/>
            <a:ext cx="0" cy="50615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9566-9D1D-870C-A692-066FCF23843E}"/>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C9AEA926-E318-2F29-ACD3-4289CB28CE93}"/>
              </a:ext>
            </a:extLst>
          </p:cNvPr>
          <p:cNvSpPr/>
          <p:nvPr/>
        </p:nvSpPr>
        <p:spPr>
          <a:xfrm>
            <a:off x="4571986" y="0"/>
            <a:ext cx="4571986"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8C3B576-A5D4-0191-AEB6-EC63B422B32A}"/>
              </a:ext>
            </a:extLst>
          </p:cNvPr>
          <p:cNvSpPr/>
          <p:nvPr/>
        </p:nvSpPr>
        <p:spPr>
          <a:xfrm>
            <a:off x="0" y="0"/>
            <a:ext cx="4571986" cy="5143500"/>
          </a:xfrm>
          <a:prstGeom prst="rect">
            <a:avLst/>
          </a:prstGeom>
          <a:solidFill>
            <a:srgbClr val="009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4FC1B2D-DD4D-B20D-6B10-57EDC322427A}"/>
              </a:ext>
            </a:extLst>
          </p:cNvPr>
          <p:cNvGrpSpPr/>
          <p:nvPr/>
        </p:nvGrpSpPr>
        <p:grpSpPr>
          <a:xfrm>
            <a:off x="-636423" y="1741467"/>
            <a:ext cx="5208423" cy="3402033"/>
            <a:chOff x="-636423" y="1741467"/>
            <a:chExt cx="5208423" cy="3402033"/>
          </a:xfrm>
        </p:grpSpPr>
        <p:sp>
          <p:nvSpPr>
            <p:cNvPr id="2" name="Rectangle 1">
              <a:extLst>
                <a:ext uri="{FF2B5EF4-FFF2-40B4-BE49-F238E27FC236}">
                  <a16:creationId xmlns:a16="http://schemas.microsoft.com/office/drawing/2014/main" id="{BFABF790-4218-C771-E480-3307EDA79622}"/>
                </a:ext>
              </a:extLst>
            </p:cNvPr>
            <p:cNvSpPr/>
            <p:nvPr/>
          </p:nvSpPr>
          <p:spPr>
            <a:xfrm>
              <a:off x="1316738" y="4580229"/>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39525A-07AF-5175-78DD-FF6FA441913F}"/>
                </a:ext>
              </a:extLst>
            </p:cNvPr>
            <p:cNvSpPr/>
            <p:nvPr/>
          </p:nvSpPr>
          <p:spPr>
            <a:xfrm>
              <a:off x="2618843" y="4580229"/>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FAA42E-E1F0-2335-37DC-97C4682C4964}"/>
                </a:ext>
              </a:extLst>
            </p:cNvPr>
            <p:cNvSpPr/>
            <p:nvPr/>
          </p:nvSpPr>
          <p:spPr>
            <a:xfrm>
              <a:off x="1967790"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478D76-57D4-5964-F022-3DE02FD8438A}"/>
                </a:ext>
              </a:extLst>
            </p:cNvPr>
            <p:cNvSpPr/>
            <p:nvPr/>
          </p:nvSpPr>
          <p:spPr>
            <a:xfrm>
              <a:off x="3269895"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33C4E5-40FF-7872-1AE5-3DE3A15C3926}"/>
                </a:ext>
              </a:extLst>
            </p:cNvPr>
            <p:cNvSpPr/>
            <p:nvPr/>
          </p:nvSpPr>
          <p:spPr>
            <a:xfrm>
              <a:off x="1316737" y="3440883"/>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EF3C7-1AA1-9485-BAC3-3D7D9CDF77EF}"/>
                </a:ext>
              </a:extLst>
            </p:cNvPr>
            <p:cNvSpPr/>
            <p:nvPr/>
          </p:nvSpPr>
          <p:spPr>
            <a:xfrm>
              <a:off x="2618842" y="3440883"/>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C01DC1-159D-60A4-FF2E-88D16161C78E}"/>
                </a:ext>
              </a:extLst>
            </p:cNvPr>
            <p:cNvSpPr/>
            <p:nvPr/>
          </p:nvSpPr>
          <p:spPr>
            <a:xfrm>
              <a:off x="1967789"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DA5B11-B406-4FB0-DE82-F1649DFFDDD3}"/>
                </a:ext>
              </a:extLst>
            </p:cNvPr>
            <p:cNvSpPr/>
            <p:nvPr/>
          </p:nvSpPr>
          <p:spPr>
            <a:xfrm>
              <a:off x="3269894"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337E329-7713-CD8C-5317-C7916B6F1292}"/>
                </a:ext>
              </a:extLst>
            </p:cNvPr>
            <p:cNvCxnSpPr>
              <a:cxnSpLocks/>
            </p:cNvCxnSpPr>
            <p:nvPr/>
          </p:nvCxnSpPr>
          <p:spPr>
            <a:xfrm>
              <a:off x="4572000" y="1741467"/>
              <a:ext cx="0" cy="34020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3D2B24-6CB3-89B5-119F-F70915B9CA47}"/>
                </a:ext>
              </a:extLst>
            </p:cNvPr>
            <p:cNvSpPr/>
            <p:nvPr/>
          </p:nvSpPr>
          <p:spPr>
            <a:xfrm>
              <a:off x="-636422"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640869-3B6C-4EEC-7C73-DC662A21604B}"/>
                </a:ext>
              </a:extLst>
            </p:cNvPr>
            <p:cNvSpPr/>
            <p:nvPr/>
          </p:nvSpPr>
          <p:spPr>
            <a:xfrm>
              <a:off x="665683" y="4010556"/>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F91721-582C-9568-B54E-5231C983C20F}"/>
                </a:ext>
              </a:extLst>
            </p:cNvPr>
            <p:cNvSpPr/>
            <p:nvPr/>
          </p:nvSpPr>
          <p:spPr>
            <a:xfrm>
              <a:off x="-636423"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959D4D-70D5-ECD8-1AAA-5B7F0DF371CF}"/>
                </a:ext>
              </a:extLst>
            </p:cNvPr>
            <p:cNvSpPr/>
            <p:nvPr/>
          </p:nvSpPr>
          <p:spPr>
            <a:xfrm>
              <a:off x="665682" y="2877612"/>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39EFBD-EA8B-4BAC-6F58-A7C43CD84EDB}"/>
                </a:ext>
              </a:extLst>
            </p:cNvPr>
            <p:cNvSpPr/>
            <p:nvPr/>
          </p:nvSpPr>
          <p:spPr>
            <a:xfrm>
              <a:off x="1316737" y="2311140"/>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0C97F03-9FB8-636E-1A91-E5914654E37C}"/>
                </a:ext>
              </a:extLst>
            </p:cNvPr>
            <p:cNvSpPr/>
            <p:nvPr/>
          </p:nvSpPr>
          <p:spPr>
            <a:xfrm>
              <a:off x="2618842" y="2311140"/>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0C639A-9262-22AB-D576-BCC9EAB74A80}"/>
                </a:ext>
              </a:extLst>
            </p:cNvPr>
            <p:cNvSpPr/>
            <p:nvPr/>
          </p:nvSpPr>
          <p:spPr>
            <a:xfrm>
              <a:off x="1967789"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2373EF-70CD-AE7C-430D-3EFA2999B24C}"/>
                </a:ext>
              </a:extLst>
            </p:cNvPr>
            <p:cNvSpPr/>
            <p:nvPr/>
          </p:nvSpPr>
          <p:spPr>
            <a:xfrm>
              <a:off x="3269894"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7DB333-2349-ED17-BC83-BBB636CA10F0}"/>
                </a:ext>
              </a:extLst>
            </p:cNvPr>
            <p:cNvSpPr/>
            <p:nvPr/>
          </p:nvSpPr>
          <p:spPr>
            <a:xfrm>
              <a:off x="-636423"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710081-B8BE-255E-B6D2-F77B747AAC6A}"/>
                </a:ext>
              </a:extLst>
            </p:cNvPr>
            <p:cNvSpPr/>
            <p:nvPr/>
          </p:nvSpPr>
          <p:spPr>
            <a:xfrm>
              <a:off x="665682" y="1741467"/>
              <a:ext cx="1302105" cy="563271"/>
            </a:xfrm>
            <a:prstGeom prst="rect">
              <a:avLst/>
            </a:prstGeom>
            <a:solidFill>
              <a:srgbClr val="00999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a:extLst>
              <a:ext uri="{FF2B5EF4-FFF2-40B4-BE49-F238E27FC236}">
                <a16:creationId xmlns:a16="http://schemas.microsoft.com/office/drawing/2014/main" id="{17B22A98-72BC-39AE-9397-EC650A8E8CD0}"/>
              </a:ext>
            </a:extLst>
          </p:cNvPr>
          <p:cNvPicPr>
            <a:picLocks noChangeAspect="1"/>
          </p:cNvPicPr>
          <p:nvPr/>
        </p:nvPicPr>
        <p:blipFill>
          <a:blip r:embed="rId3"/>
          <a:stretch>
            <a:fillRect/>
          </a:stretch>
        </p:blipFill>
        <p:spPr>
          <a:xfrm>
            <a:off x="5820322" y="1943825"/>
            <a:ext cx="2190043" cy="2969637"/>
          </a:xfrm>
          <a:prstGeom prst="rect">
            <a:avLst/>
          </a:prstGeom>
        </p:spPr>
      </p:pic>
      <p:cxnSp>
        <p:nvCxnSpPr>
          <p:cNvPr id="50" name="Straight Connector 49">
            <a:extLst>
              <a:ext uri="{FF2B5EF4-FFF2-40B4-BE49-F238E27FC236}">
                <a16:creationId xmlns:a16="http://schemas.microsoft.com/office/drawing/2014/main" id="{D0395C87-564B-617A-CDE0-B4F265606890}"/>
              </a:ext>
            </a:extLst>
          </p:cNvPr>
          <p:cNvCxnSpPr>
            <a:cxnSpLocks/>
          </p:cNvCxnSpPr>
          <p:nvPr/>
        </p:nvCxnSpPr>
        <p:spPr>
          <a:xfrm>
            <a:off x="4571986" y="0"/>
            <a:ext cx="0" cy="50615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3">
            <a:extLst>
              <a:ext uri="{FF2B5EF4-FFF2-40B4-BE49-F238E27FC236}">
                <a16:creationId xmlns:a16="http://schemas.microsoft.com/office/drawing/2014/main" id="{FE40EDAD-D4B6-C160-FCDD-744563350B5D}"/>
              </a:ext>
            </a:extLst>
          </p:cNvPr>
          <p:cNvSpPr/>
          <p:nvPr/>
        </p:nvSpPr>
        <p:spPr>
          <a:xfrm>
            <a:off x="1087283" y="685187"/>
            <a:ext cx="7053035" cy="442987"/>
          </a:xfrm>
          <a:prstGeom prst="rect">
            <a:avLst/>
          </a:prstGeom>
          <a:noFill/>
          <a:ln/>
        </p:spPr>
        <p:txBody>
          <a:bodyPr wrap="none" lIns="0" tIns="0" rIns="0" bIns="0" rtlCol="0" anchor="t"/>
          <a:lstStyle/>
          <a:p>
            <a:pPr marL="0" indent="0">
              <a:lnSpc>
                <a:spcPts val="3450"/>
              </a:lnSpc>
              <a:buNone/>
            </a:pPr>
            <a:r>
              <a:rPr lang="en-US" sz="5000" b="1" dirty="0">
                <a:solidFill>
                  <a:schemeClr val="bg1"/>
                </a:solidFill>
                <a:latin typeface="Segoe UI" panose="020B0502040204020203" pitchFamily="34" charset="0"/>
                <a:ea typeface="Nunito Sans Bold" pitchFamily="34" charset="-122"/>
                <a:cs typeface="Arial" panose="020B0604020202020204" pitchFamily="34" charset="0"/>
              </a:rPr>
              <a:t>Which are we building?</a:t>
            </a:r>
            <a:endParaRPr lang="en-US" sz="50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408598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018D4-BB3D-8A45-F54F-BA96DAC01F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887762E-604A-D7E5-2B50-A22F845D2187}"/>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6E85132-9F30-4F4B-A96C-2A199D7AD419}"/>
              </a:ext>
            </a:extLst>
          </p:cNvPr>
          <p:cNvSpPr/>
          <p:nvPr/>
        </p:nvSpPr>
        <p:spPr>
          <a:xfrm>
            <a:off x="2732810" y="1039091"/>
            <a:ext cx="4800600" cy="3065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9144965A-33DD-C001-CF02-326B34D1CE34}"/>
              </a:ext>
            </a:extLst>
          </p:cNvPr>
          <p:cNvCxnSpPr>
            <a:cxnSpLocks/>
          </p:cNvCxnSpPr>
          <p:nvPr/>
        </p:nvCxnSpPr>
        <p:spPr>
          <a:xfrm flipH="1">
            <a:off x="7533410" y="-103909"/>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15021-7381-217D-E539-D38DADB4067C}"/>
              </a:ext>
            </a:extLst>
          </p:cNvPr>
          <p:cNvCxnSpPr>
            <a:cxnSpLocks/>
          </p:cNvCxnSpPr>
          <p:nvPr/>
        </p:nvCxnSpPr>
        <p:spPr>
          <a:xfrm>
            <a:off x="997527" y="-103909"/>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950F2E-4484-BF98-FA93-79B8A2850762}"/>
              </a:ext>
            </a:extLst>
          </p:cNvPr>
          <p:cNvCxnSpPr>
            <a:cxnSpLocks/>
          </p:cNvCxnSpPr>
          <p:nvPr/>
        </p:nvCxnSpPr>
        <p:spPr>
          <a:xfrm flipV="1">
            <a:off x="405245" y="4104409"/>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380F0E-1BC1-0854-3218-9CB50F46D20D}"/>
              </a:ext>
            </a:extLst>
          </p:cNvPr>
          <p:cNvCxnSpPr>
            <a:cxnSpLocks/>
          </p:cNvCxnSpPr>
          <p:nvPr/>
        </p:nvCxnSpPr>
        <p:spPr>
          <a:xfrm flipH="1" flipV="1">
            <a:off x="7533410" y="4104409"/>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432BF-89DF-4A34-BEEA-BB0432E57C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00462C6-ABB1-E8B9-44EE-000105FFFBE9}"/>
              </a:ext>
            </a:extLst>
          </p:cNvPr>
          <p:cNvSpPr/>
          <p:nvPr/>
        </p:nvSpPr>
        <p:spPr>
          <a:xfrm>
            <a:off x="2732810" y="1039091"/>
            <a:ext cx="4800600" cy="3065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89CC6860-82AF-9A78-D0A2-29A5A1A2E7EB}"/>
              </a:ext>
            </a:extLst>
          </p:cNvPr>
          <p:cNvCxnSpPr>
            <a:cxnSpLocks/>
          </p:cNvCxnSpPr>
          <p:nvPr/>
        </p:nvCxnSpPr>
        <p:spPr>
          <a:xfrm flipH="1">
            <a:off x="7533410" y="-103909"/>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307323-8D29-353E-65D7-359EC6E8FD84}"/>
              </a:ext>
            </a:extLst>
          </p:cNvPr>
          <p:cNvCxnSpPr>
            <a:cxnSpLocks/>
          </p:cNvCxnSpPr>
          <p:nvPr/>
        </p:nvCxnSpPr>
        <p:spPr>
          <a:xfrm>
            <a:off x="997527" y="-103909"/>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86DC14-0987-7FFC-A516-9D4BCA3DB15B}"/>
              </a:ext>
            </a:extLst>
          </p:cNvPr>
          <p:cNvCxnSpPr>
            <a:cxnSpLocks/>
          </p:cNvCxnSpPr>
          <p:nvPr/>
        </p:nvCxnSpPr>
        <p:spPr>
          <a:xfrm flipV="1">
            <a:off x="405245" y="4104409"/>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D2DBB4-6BD9-7C34-CC78-7B8491EBCB75}"/>
              </a:ext>
            </a:extLst>
          </p:cNvPr>
          <p:cNvCxnSpPr>
            <a:cxnSpLocks/>
          </p:cNvCxnSpPr>
          <p:nvPr/>
        </p:nvCxnSpPr>
        <p:spPr>
          <a:xfrm flipH="1" flipV="1">
            <a:off x="7533410" y="4104409"/>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2187C6A-2DB4-E497-C2B1-79DE8EE1CE46}"/>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092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95D7A9C-B4C5-B550-DA87-53722D2DBC15}"/>
              </a:ext>
            </a:extLst>
          </p:cNvPr>
          <p:cNvSpPr txBox="1"/>
          <p:nvPr/>
        </p:nvSpPr>
        <p:spPr>
          <a:xfrm>
            <a:off x="1126456" y="1743868"/>
            <a:ext cx="6891087" cy="82009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Thank you!</a:t>
            </a:r>
            <a:endParaRPr kumimoji="0" lang="en-GB" sz="36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endParaRPr>
          </a:p>
        </p:txBody>
      </p:sp>
      <p:sp>
        <p:nvSpPr>
          <p:cNvPr id="5" name="TextBox 4">
            <a:extLst>
              <a:ext uri="{FF2B5EF4-FFF2-40B4-BE49-F238E27FC236}">
                <a16:creationId xmlns:a16="http://schemas.microsoft.com/office/drawing/2014/main" id="{000CF923-F864-55BF-8C4C-D6D239431A1B}"/>
              </a:ext>
            </a:extLst>
          </p:cNvPr>
          <p:cNvSpPr txBox="1"/>
          <p:nvPr/>
        </p:nvSpPr>
        <p:spPr>
          <a:xfrm>
            <a:off x="3082448" y="2998506"/>
            <a:ext cx="4355757" cy="369332"/>
          </a:xfrm>
          <a:prstGeom prst="rect">
            <a:avLst/>
          </a:prstGeom>
          <a:noFill/>
        </p:spPr>
        <p:txBody>
          <a:bodyPr wrap="square" rtlCol="0">
            <a:spAutoFit/>
          </a:bodyPr>
          <a:lstStyle/>
          <a:p>
            <a:r>
              <a:rPr lang="en-GB" dirty="0">
                <a:solidFill>
                  <a:schemeClr val="bg1"/>
                </a:solidFill>
              </a:rPr>
              <a:t>yuliia.meshcheryna@geant.org</a:t>
            </a:r>
          </a:p>
        </p:txBody>
      </p:sp>
      <p:pic>
        <p:nvPicPr>
          <p:cNvPr id="8" name="Picture 7">
            <a:extLst>
              <a:ext uri="{FF2B5EF4-FFF2-40B4-BE49-F238E27FC236}">
                <a16:creationId xmlns:a16="http://schemas.microsoft.com/office/drawing/2014/main" id="{3F4DD047-C369-6D37-EBDC-31A178962F7C}"/>
              </a:ext>
            </a:extLst>
          </p:cNvPr>
          <p:cNvPicPr>
            <a:picLocks noChangeAspect="1"/>
          </p:cNvPicPr>
          <p:nvPr/>
        </p:nvPicPr>
        <p:blipFill>
          <a:blip r:embed="rId3"/>
          <a:stretch>
            <a:fillRect/>
          </a:stretch>
        </p:blipFill>
        <p:spPr>
          <a:xfrm>
            <a:off x="0" y="4504967"/>
            <a:ext cx="9144000" cy="638533"/>
          </a:xfrm>
          <a:prstGeom prst="rect">
            <a:avLst/>
          </a:prstGeom>
        </p:spPr>
      </p:pic>
    </p:spTree>
    <p:extLst>
      <p:ext uri="{BB962C8B-B14F-4D97-AF65-F5344CB8AC3E}">
        <p14:creationId xmlns:p14="http://schemas.microsoft.com/office/powerpoint/2010/main" val="385702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B58"/>
        </a:solidFill>
        <a:effectLst/>
      </p:bgPr>
    </p:bg>
    <p:spTree>
      <p:nvGrpSpPr>
        <p:cNvPr id="1" name="">
          <a:extLst>
            <a:ext uri="{FF2B5EF4-FFF2-40B4-BE49-F238E27FC236}">
              <a16:creationId xmlns:a16="http://schemas.microsoft.com/office/drawing/2014/main" id="{D8398D57-64F2-293C-F23F-0E9FE00F7F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8D2E9A4-A33F-A21A-4F05-B42B67824C3D}"/>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F092F"/>
              </a:solidFill>
            </a:endParaRPr>
          </a:p>
        </p:txBody>
      </p:sp>
      <p:sp>
        <p:nvSpPr>
          <p:cNvPr id="6" name="Rectangle 5">
            <a:extLst>
              <a:ext uri="{FF2B5EF4-FFF2-40B4-BE49-F238E27FC236}">
                <a16:creationId xmlns:a16="http://schemas.microsoft.com/office/drawing/2014/main" id="{816882E9-43A3-00D1-5F79-C611D4CAF681}"/>
              </a:ext>
            </a:extLst>
          </p:cNvPr>
          <p:cNvSpPr/>
          <p:nvPr/>
        </p:nvSpPr>
        <p:spPr>
          <a:xfrm>
            <a:off x="1433945" y="457200"/>
            <a:ext cx="6099465"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B8C6B44-B3F3-9ABE-17C0-4610C32FBB49}"/>
              </a:ext>
            </a:extLst>
          </p:cNvPr>
          <p:cNvCxnSpPr>
            <a:cxnSpLocks/>
          </p:cNvCxnSpPr>
          <p:nvPr/>
        </p:nvCxnSpPr>
        <p:spPr>
          <a:xfrm flipH="1">
            <a:off x="7533410"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DB2F18-E9EE-2CEA-18DE-F6DA4FAFF2DB}"/>
              </a:ext>
            </a:extLst>
          </p:cNvPr>
          <p:cNvCxnSpPr>
            <a:cxnSpLocks/>
          </p:cNvCxnSpPr>
          <p:nvPr/>
        </p:nvCxnSpPr>
        <p:spPr>
          <a:xfrm>
            <a:off x="-30133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05D9CA-3F2C-43C3-DD36-A150EA4C8BF3}"/>
              </a:ext>
            </a:extLst>
          </p:cNvPr>
          <p:cNvCxnSpPr>
            <a:cxnSpLocks/>
          </p:cNvCxnSpPr>
          <p:nvPr/>
        </p:nvCxnSpPr>
        <p:spPr>
          <a:xfrm flipV="1">
            <a:off x="-89362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74136D-F771-7981-44DD-853FE7C88146}"/>
              </a:ext>
            </a:extLst>
          </p:cNvPr>
          <p:cNvCxnSpPr>
            <a:cxnSpLocks/>
          </p:cNvCxnSpPr>
          <p:nvPr/>
        </p:nvCxnSpPr>
        <p:spPr>
          <a:xfrm flipH="1" flipV="1">
            <a:off x="7533410"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057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D904-9B4E-E169-0DB1-BAE76E429BD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427ABB-6BE0-8961-93AC-571CDEC19DB1}"/>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16B873-A543-9AC9-4555-E6AAB9275CCE}"/>
              </a:ext>
            </a:extLst>
          </p:cNvPr>
          <p:cNvSpPr/>
          <p:nvPr/>
        </p:nvSpPr>
        <p:spPr>
          <a:xfrm>
            <a:off x="424295" y="457200"/>
            <a:ext cx="5425777"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8FCC707-444B-3348-6E52-3687FCD21EF4}"/>
              </a:ext>
            </a:extLst>
          </p:cNvPr>
          <p:cNvCxnSpPr>
            <a:cxnSpLocks/>
          </p:cNvCxnSpPr>
          <p:nvPr/>
        </p:nvCxnSpPr>
        <p:spPr>
          <a:xfrm flipH="1">
            <a:off x="5850083"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DD6098-CDA5-0F41-D445-9F799C4B0322}"/>
              </a:ext>
            </a:extLst>
          </p:cNvPr>
          <p:cNvCxnSpPr>
            <a:cxnSpLocks/>
          </p:cNvCxnSpPr>
          <p:nvPr/>
        </p:nvCxnSpPr>
        <p:spPr>
          <a:xfrm>
            <a:off x="-131098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4E80E9-3DE0-1336-A5D3-FB014369E10A}"/>
              </a:ext>
            </a:extLst>
          </p:cNvPr>
          <p:cNvCxnSpPr>
            <a:cxnSpLocks/>
          </p:cNvCxnSpPr>
          <p:nvPr/>
        </p:nvCxnSpPr>
        <p:spPr>
          <a:xfrm flipV="1">
            <a:off x="-190327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50F890-E25E-7D65-F159-DA463CBCBD72}"/>
              </a:ext>
            </a:extLst>
          </p:cNvPr>
          <p:cNvCxnSpPr>
            <a:cxnSpLocks/>
          </p:cNvCxnSpPr>
          <p:nvPr/>
        </p:nvCxnSpPr>
        <p:spPr>
          <a:xfrm flipH="1" flipV="1">
            <a:off x="5850083"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C2E5B9D-A3BB-73BB-C845-21FAD0F0DD93}"/>
              </a:ext>
            </a:extLst>
          </p:cNvPr>
          <p:cNvCxnSpPr>
            <a:cxnSpLocks/>
          </p:cNvCxnSpPr>
          <p:nvPr/>
        </p:nvCxnSpPr>
        <p:spPr>
          <a:xfrm>
            <a:off x="6906491"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435AD9-DC15-46C1-3094-CB9B1C5F9697}"/>
              </a:ext>
            </a:extLst>
          </p:cNvPr>
          <p:cNvSpPr txBox="1"/>
          <p:nvPr/>
        </p:nvSpPr>
        <p:spPr>
          <a:xfrm>
            <a:off x="9343159" y="1570019"/>
            <a:ext cx="2822860"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Grant not approved</a:t>
            </a:r>
          </a:p>
        </p:txBody>
      </p:sp>
      <p:sp>
        <p:nvSpPr>
          <p:cNvPr id="24" name="TextBox 23">
            <a:extLst>
              <a:ext uri="{FF2B5EF4-FFF2-40B4-BE49-F238E27FC236}">
                <a16:creationId xmlns:a16="http://schemas.microsoft.com/office/drawing/2014/main" id="{B2390340-4930-123D-E6F6-58EED557A84A}"/>
              </a:ext>
            </a:extLst>
          </p:cNvPr>
          <p:cNvSpPr txBox="1"/>
          <p:nvPr/>
        </p:nvSpPr>
        <p:spPr>
          <a:xfrm>
            <a:off x="9343159" y="2742273"/>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Invoices due next week</a:t>
            </a:r>
          </a:p>
        </p:txBody>
      </p:sp>
      <p:sp>
        <p:nvSpPr>
          <p:cNvPr id="25" name="TextBox 24">
            <a:extLst>
              <a:ext uri="{FF2B5EF4-FFF2-40B4-BE49-F238E27FC236}">
                <a16:creationId xmlns:a16="http://schemas.microsoft.com/office/drawing/2014/main" id="{7E45F016-8E9A-0821-FAD3-B3335FC5B9E3}"/>
              </a:ext>
            </a:extLst>
          </p:cNvPr>
          <p:cNvSpPr txBox="1"/>
          <p:nvPr/>
        </p:nvSpPr>
        <p:spPr>
          <a:xfrm>
            <a:off x="9343159" y="3914096"/>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Payroll shortly after</a:t>
            </a:r>
          </a:p>
        </p:txBody>
      </p:sp>
      <p:sp>
        <p:nvSpPr>
          <p:cNvPr id="26" name="TextBox 25">
            <a:extLst>
              <a:ext uri="{FF2B5EF4-FFF2-40B4-BE49-F238E27FC236}">
                <a16:creationId xmlns:a16="http://schemas.microsoft.com/office/drawing/2014/main" id="{818BD5B9-41B9-EA46-2059-498EB55A9768}"/>
              </a:ext>
            </a:extLst>
          </p:cNvPr>
          <p:cNvSpPr txBox="1"/>
          <p:nvPr/>
        </p:nvSpPr>
        <p:spPr>
          <a:xfrm>
            <a:off x="7131628" y="397638"/>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Contract delayed</a:t>
            </a:r>
          </a:p>
        </p:txBody>
      </p:sp>
    </p:spTree>
    <p:extLst>
      <p:ext uri="{BB962C8B-B14F-4D97-AF65-F5344CB8AC3E}">
        <p14:creationId xmlns:p14="http://schemas.microsoft.com/office/powerpoint/2010/main" val="423288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2440"/>
        </a:solidFill>
        <a:effectLst/>
      </p:bgPr>
    </p:bg>
    <p:spTree>
      <p:nvGrpSpPr>
        <p:cNvPr id="1" name="">
          <a:extLst>
            <a:ext uri="{FF2B5EF4-FFF2-40B4-BE49-F238E27FC236}">
              <a16:creationId xmlns:a16="http://schemas.microsoft.com/office/drawing/2014/main" id="{2638D4B5-65DF-0BC7-4C50-EC9246E4C57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96BF7CC-49BF-E330-555E-492ADC7C1361}"/>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252CBB0-4F2D-8C67-F816-56C5E2E567FE}"/>
              </a:ext>
            </a:extLst>
          </p:cNvPr>
          <p:cNvSpPr/>
          <p:nvPr/>
        </p:nvSpPr>
        <p:spPr>
          <a:xfrm>
            <a:off x="424296" y="457200"/>
            <a:ext cx="4593644"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EA9C5AF-515D-1D88-614F-FAEB0468A059}"/>
              </a:ext>
            </a:extLst>
          </p:cNvPr>
          <p:cNvCxnSpPr>
            <a:cxnSpLocks/>
          </p:cNvCxnSpPr>
          <p:nvPr/>
        </p:nvCxnSpPr>
        <p:spPr>
          <a:xfrm flipH="1">
            <a:off x="5017940"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AA82D7-F753-04FA-BF52-69A9EF7B7466}"/>
              </a:ext>
            </a:extLst>
          </p:cNvPr>
          <p:cNvCxnSpPr>
            <a:cxnSpLocks/>
          </p:cNvCxnSpPr>
          <p:nvPr/>
        </p:nvCxnSpPr>
        <p:spPr>
          <a:xfrm>
            <a:off x="-131098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8FDBD6-B49F-B5BA-0329-BBE6F798399C}"/>
              </a:ext>
            </a:extLst>
          </p:cNvPr>
          <p:cNvCxnSpPr>
            <a:cxnSpLocks/>
          </p:cNvCxnSpPr>
          <p:nvPr/>
        </p:nvCxnSpPr>
        <p:spPr>
          <a:xfrm flipV="1">
            <a:off x="-190327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43096E-E12F-7564-D48A-74FBF057C3BC}"/>
              </a:ext>
            </a:extLst>
          </p:cNvPr>
          <p:cNvCxnSpPr>
            <a:cxnSpLocks/>
          </p:cNvCxnSpPr>
          <p:nvPr/>
        </p:nvCxnSpPr>
        <p:spPr>
          <a:xfrm flipH="1" flipV="1">
            <a:off x="5017940"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161D0F7-646E-3609-6354-600EA763192D}"/>
              </a:ext>
            </a:extLst>
          </p:cNvPr>
          <p:cNvCxnSpPr>
            <a:cxnSpLocks/>
          </p:cNvCxnSpPr>
          <p:nvPr/>
        </p:nvCxnSpPr>
        <p:spPr>
          <a:xfrm>
            <a:off x="6074348"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33A97E0-F519-3487-6E34-53487E505317}"/>
              </a:ext>
            </a:extLst>
          </p:cNvPr>
          <p:cNvSpPr txBox="1"/>
          <p:nvPr/>
        </p:nvSpPr>
        <p:spPr>
          <a:xfrm>
            <a:off x="6321138" y="1570019"/>
            <a:ext cx="2822860"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Grant not approved</a:t>
            </a:r>
          </a:p>
        </p:txBody>
      </p:sp>
      <p:sp>
        <p:nvSpPr>
          <p:cNvPr id="24" name="TextBox 23">
            <a:extLst>
              <a:ext uri="{FF2B5EF4-FFF2-40B4-BE49-F238E27FC236}">
                <a16:creationId xmlns:a16="http://schemas.microsoft.com/office/drawing/2014/main" id="{F7BDF414-1BCE-59AC-6F4F-FD3E5572F8FA}"/>
              </a:ext>
            </a:extLst>
          </p:cNvPr>
          <p:cNvSpPr txBox="1"/>
          <p:nvPr/>
        </p:nvSpPr>
        <p:spPr>
          <a:xfrm>
            <a:off x="9343159" y="2742273"/>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Invoices due next week</a:t>
            </a:r>
          </a:p>
        </p:txBody>
      </p:sp>
      <p:sp>
        <p:nvSpPr>
          <p:cNvPr id="25" name="TextBox 24">
            <a:extLst>
              <a:ext uri="{FF2B5EF4-FFF2-40B4-BE49-F238E27FC236}">
                <a16:creationId xmlns:a16="http://schemas.microsoft.com/office/drawing/2014/main" id="{64A2D841-B06A-E987-C3B0-9DAC5E754821}"/>
              </a:ext>
            </a:extLst>
          </p:cNvPr>
          <p:cNvSpPr txBox="1"/>
          <p:nvPr/>
        </p:nvSpPr>
        <p:spPr>
          <a:xfrm>
            <a:off x="9343159" y="3914096"/>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Payroll shortly after</a:t>
            </a:r>
          </a:p>
        </p:txBody>
      </p:sp>
      <p:sp>
        <p:nvSpPr>
          <p:cNvPr id="26" name="TextBox 25">
            <a:extLst>
              <a:ext uri="{FF2B5EF4-FFF2-40B4-BE49-F238E27FC236}">
                <a16:creationId xmlns:a16="http://schemas.microsoft.com/office/drawing/2014/main" id="{86CF80BF-2363-8E07-9D5E-15827A3BB281}"/>
              </a:ext>
            </a:extLst>
          </p:cNvPr>
          <p:cNvSpPr txBox="1"/>
          <p:nvPr/>
        </p:nvSpPr>
        <p:spPr>
          <a:xfrm>
            <a:off x="6321138" y="397638"/>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Contract delayed</a:t>
            </a:r>
          </a:p>
        </p:txBody>
      </p:sp>
    </p:spTree>
    <p:extLst>
      <p:ext uri="{BB962C8B-B14F-4D97-AF65-F5344CB8AC3E}">
        <p14:creationId xmlns:p14="http://schemas.microsoft.com/office/powerpoint/2010/main" val="187156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Tm="200">
        <p159:morph option="byObject"/>
      </p:transition>
    </mc:Choice>
    <mc:Fallback xmlns="">
      <p:transition spd="slow" advTm="2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188C3-F52D-421E-958A-7AFAE85AD67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25189-D273-02A8-19C0-79B29A6A3386}"/>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D59FCE5-69C2-2D92-AFCE-48A2AB807606}"/>
              </a:ext>
            </a:extLst>
          </p:cNvPr>
          <p:cNvSpPr/>
          <p:nvPr/>
        </p:nvSpPr>
        <p:spPr>
          <a:xfrm>
            <a:off x="424296" y="457200"/>
            <a:ext cx="3995300"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95A5AA6-8285-7280-15C6-98AF60435427}"/>
              </a:ext>
            </a:extLst>
          </p:cNvPr>
          <p:cNvCxnSpPr>
            <a:cxnSpLocks/>
          </p:cNvCxnSpPr>
          <p:nvPr/>
        </p:nvCxnSpPr>
        <p:spPr>
          <a:xfrm flipH="1">
            <a:off x="4419596"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9567AE-B78A-DDB6-9E52-601E7E20BDF9}"/>
              </a:ext>
            </a:extLst>
          </p:cNvPr>
          <p:cNvCxnSpPr>
            <a:cxnSpLocks/>
          </p:cNvCxnSpPr>
          <p:nvPr/>
        </p:nvCxnSpPr>
        <p:spPr>
          <a:xfrm>
            <a:off x="-131098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988E39-BFEA-27DF-4A89-32536EA878BD}"/>
              </a:ext>
            </a:extLst>
          </p:cNvPr>
          <p:cNvCxnSpPr>
            <a:cxnSpLocks/>
          </p:cNvCxnSpPr>
          <p:nvPr/>
        </p:nvCxnSpPr>
        <p:spPr>
          <a:xfrm flipV="1">
            <a:off x="-190327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279271-0591-4CC9-7002-94DFD13C2B02}"/>
              </a:ext>
            </a:extLst>
          </p:cNvPr>
          <p:cNvCxnSpPr>
            <a:cxnSpLocks/>
          </p:cNvCxnSpPr>
          <p:nvPr/>
        </p:nvCxnSpPr>
        <p:spPr>
          <a:xfrm flipH="1" flipV="1">
            <a:off x="4419596"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BCF4EB2-A903-1E0A-9E8B-F503533956E8}"/>
              </a:ext>
            </a:extLst>
          </p:cNvPr>
          <p:cNvCxnSpPr>
            <a:cxnSpLocks/>
          </p:cNvCxnSpPr>
          <p:nvPr/>
        </p:nvCxnSpPr>
        <p:spPr>
          <a:xfrm>
            <a:off x="5304554"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6587F0-FB14-2500-C491-D466D6316E7B}"/>
              </a:ext>
            </a:extLst>
          </p:cNvPr>
          <p:cNvSpPr txBox="1"/>
          <p:nvPr/>
        </p:nvSpPr>
        <p:spPr>
          <a:xfrm>
            <a:off x="5592034" y="1570019"/>
            <a:ext cx="2822860"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Grant not approved</a:t>
            </a:r>
          </a:p>
        </p:txBody>
      </p:sp>
      <p:sp>
        <p:nvSpPr>
          <p:cNvPr id="24" name="TextBox 23">
            <a:extLst>
              <a:ext uri="{FF2B5EF4-FFF2-40B4-BE49-F238E27FC236}">
                <a16:creationId xmlns:a16="http://schemas.microsoft.com/office/drawing/2014/main" id="{DB83D841-4E60-4327-DAE1-8F541292A9F4}"/>
              </a:ext>
            </a:extLst>
          </p:cNvPr>
          <p:cNvSpPr txBox="1"/>
          <p:nvPr/>
        </p:nvSpPr>
        <p:spPr>
          <a:xfrm>
            <a:off x="5592032" y="2742273"/>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Invoices due next week</a:t>
            </a:r>
          </a:p>
        </p:txBody>
      </p:sp>
      <p:sp>
        <p:nvSpPr>
          <p:cNvPr id="25" name="TextBox 24">
            <a:extLst>
              <a:ext uri="{FF2B5EF4-FFF2-40B4-BE49-F238E27FC236}">
                <a16:creationId xmlns:a16="http://schemas.microsoft.com/office/drawing/2014/main" id="{EBEE45F6-9A9F-0A34-0F0B-88528A9A87D5}"/>
              </a:ext>
            </a:extLst>
          </p:cNvPr>
          <p:cNvSpPr txBox="1"/>
          <p:nvPr/>
        </p:nvSpPr>
        <p:spPr>
          <a:xfrm>
            <a:off x="9343159" y="3914096"/>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Payroll shortly after</a:t>
            </a:r>
          </a:p>
        </p:txBody>
      </p:sp>
      <p:sp>
        <p:nvSpPr>
          <p:cNvPr id="26" name="TextBox 25">
            <a:extLst>
              <a:ext uri="{FF2B5EF4-FFF2-40B4-BE49-F238E27FC236}">
                <a16:creationId xmlns:a16="http://schemas.microsoft.com/office/drawing/2014/main" id="{5078FCC5-7C34-C7FE-5209-89B1544BEF95}"/>
              </a:ext>
            </a:extLst>
          </p:cNvPr>
          <p:cNvSpPr txBox="1"/>
          <p:nvPr/>
        </p:nvSpPr>
        <p:spPr>
          <a:xfrm>
            <a:off x="5592034" y="397638"/>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Contract delayed</a:t>
            </a:r>
          </a:p>
        </p:txBody>
      </p:sp>
    </p:spTree>
    <p:extLst>
      <p:ext uri="{BB962C8B-B14F-4D97-AF65-F5344CB8AC3E}">
        <p14:creationId xmlns:p14="http://schemas.microsoft.com/office/powerpoint/2010/main" val="2629078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200">
        <p159:morph option="byObject"/>
      </p:transition>
    </mc:Choice>
    <mc:Fallback xmlns="">
      <p:transition spd="slow" advClick="0" advTm="2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B0C4-A23B-8EE4-FFB7-84E22AF608C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842F8C-640E-75DA-8000-8BC827CD4CF6}"/>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3375D30-23B4-EBF0-B8F7-F3BEA60F150F}"/>
              </a:ext>
            </a:extLst>
          </p:cNvPr>
          <p:cNvSpPr/>
          <p:nvPr/>
        </p:nvSpPr>
        <p:spPr>
          <a:xfrm>
            <a:off x="424296" y="457200"/>
            <a:ext cx="3622090"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52605896-9CD7-60A7-98FF-7B00BB23D917}"/>
              </a:ext>
            </a:extLst>
          </p:cNvPr>
          <p:cNvCxnSpPr>
            <a:cxnSpLocks/>
          </p:cNvCxnSpPr>
          <p:nvPr/>
        </p:nvCxnSpPr>
        <p:spPr>
          <a:xfrm flipH="1">
            <a:off x="4046393"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654C67-CCB6-3169-AA6C-AEA0FBFFD1E9}"/>
              </a:ext>
            </a:extLst>
          </p:cNvPr>
          <p:cNvCxnSpPr>
            <a:cxnSpLocks/>
          </p:cNvCxnSpPr>
          <p:nvPr/>
        </p:nvCxnSpPr>
        <p:spPr>
          <a:xfrm>
            <a:off x="-131098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E45DEE-0DC6-15C2-7E6B-6BB6C833BF5C}"/>
              </a:ext>
            </a:extLst>
          </p:cNvPr>
          <p:cNvCxnSpPr>
            <a:cxnSpLocks/>
          </p:cNvCxnSpPr>
          <p:nvPr/>
        </p:nvCxnSpPr>
        <p:spPr>
          <a:xfrm flipV="1">
            <a:off x="-190327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7D5249-5BDB-570B-B17A-3F9DE287BD86}"/>
              </a:ext>
            </a:extLst>
          </p:cNvPr>
          <p:cNvCxnSpPr>
            <a:cxnSpLocks/>
          </p:cNvCxnSpPr>
          <p:nvPr/>
        </p:nvCxnSpPr>
        <p:spPr>
          <a:xfrm flipH="1" flipV="1">
            <a:off x="4046393"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DA9A37-444F-A01A-FED8-6462D333660C}"/>
              </a:ext>
            </a:extLst>
          </p:cNvPr>
          <p:cNvCxnSpPr>
            <a:cxnSpLocks/>
          </p:cNvCxnSpPr>
          <p:nvPr/>
        </p:nvCxnSpPr>
        <p:spPr>
          <a:xfrm>
            <a:off x="4740851"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A6B43E-417B-FA8B-B713-97D5D7D19402}"/>
              </a:ext>
            </a:extLst>
          </p:cNvPr>
          <p:cNvSpPr txBox="1"/>
          <p:nvPr/>
        </p:nvSpPr>
        <p:spPr>
          <a:xfrm>
            <a:off x="4961653" y="1570019"/>
            <a:ext cx="2822860"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Grant not approved</a:t>
            </a:r>
          </a:p>
        </p:txBody>
      </p:sp>
      <p:sp>
        <p:nvSpPr>
          <p:cNvPr id="24" name="TextBox 23">
            <a:extLst>
              <a:ext uri="{FF2B5EF4-FFF2-40B4-BE49-F238E27FC236}">
                <a16:creationId xmlns:a16="http://schemas.microsoft.com/office/drawing/2014/main" id="{49DBBA88-78D3-9DC1-2EEC-832F20F87C88}"/>
              </a:ext>
            </a:extLst>
          </p:cNvPr>
          <p:cNvSpPr txBox="1"/>
          <p:nvPr/>
        </p:nvSpPr>
        <p:spPr>
          <a:xfrm>
            <a:off x="4961651" y="2742273"/>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Invoices due next week</a:t>
            </a:r>
          </a:p>
        </p:txBody>
      </p:sp>
      <p:sp>
        <p:nvSpPr>
          <p:cNvPr id="25" name="TextBox 24">
            <a:extLst>
              <a:ext uri="{FF2B5EF4-FFF2-40B4-BE49-F238E27FC236}">
                <a16:creationId xmlns:a16="http://schemas.microsoft.com/office/drawing/2014/main" id="{5B4CFAB2-DB7C-BAED-1FC0-596CD976BCB6}"/>
              </a:ext>
            </a:extLst>
          </p:cNvPr>
          <p:cNvSpPr txBox="1"/>
          <p:nvPr/>
        </p:nvSpPr>
        <p:spPr>
          <a:xfrm>
            <a:off x="4961651" y="3914096"/>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Payroll shortly after</a:t>
            </a:r>
          </a:p>
        </p:txBody>
      </p:sp>
      <p:sp>
        <p:nvSpPr>
          <p:cNvPr id="26" name="TextBox 25">
            <a:extLst>
              <a:ext uri="{FF2B5EF4-FFF2-40B4-BE49-F238E27FC236}">
                <a16:creationId xmlns:a16="http://schemas.microsoft.com/office/drawing/2014/main" id="{3FDFA77C-524F-9CF6-8C72-B13BE12DDDF4}"/>
              </a:ext>
            </a:extLst>
          </p:cNvPr>
          <p:cNvSpPr txBox="1"/>
          <p:nvPr/>
        </p:nvSpPr>
        <p:spPr>
          <a:xfrm>
            <a:off x="4961653" y="397638"/>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Contract delayed</a:t>
            </a:r>
          </a:p>
        </p:txBody>
      </p:sp>
      <p:sp>
        <p:nvSpPr>
          <p:cNvPr id="2" name="TextBox 1">
            <a:extLst>
              <a:ext uri="{FF2B5EF4-FFF2-40B4-BE49-F238E27FC236}">
                <a16:creationId xmlns:a16="http://schemas.microsoft.com/office/drawing/2014/main" id="{8833274C-C9A5-B82C-CC2D-ED716FB59BEE}"/>
              </a:ext>
            </a:extLst>
          </p:cNvPr>
          <p:cNvSpPr txBox="1"/>
          <p:nvPr/>
        </p:nvSpPr>
        <p:spPr>
          <a:xfrm>
            <a:off x="715228" y="798519"/>
            <a:ext cx="2921588" cy="3525831"/>
          </a:xfrm>
          <a:prstGeom prst="rect">
            <a:avLst/>
          </a:prstGeom>
          <a:noFill/>
        </p:spPr>
        <p:txBody>
          <a:bodyPr wrap="square" rtlCol="0">
            <a:noAutofit/>
          </a:bodyPr>
          <a:lstStyle/>
          <a:p>
            <a:pPr>
              <a:lnSpc>
                <a:spcPts val="5400"/>
              </a:lnSpc>
            </a:pPr>
            <a:r>
              <a:rPr lang="en-GB" sz="5400" b="1" dirty="0">
                <a:solidFill>
                  <a:schemeClr val="bg1"/>
                </a:solidFill>
                <a:latin typeface="Segoe UI" panose="020B0502040204020203" pitchFamily="34" charset="0"/>
              </a:rPr>
              <a:t>How many months can you survive? </a:t>
            </a:r>
            <a:endParaRPr lang="en-US" sz="5400" b="1" dirty="0">
              <a:solidFill>
                <a:schemeClr val="bg1"/>
              </a:solidFill>
              <a:latin typeface="Segoe UI" panose="020B0502040204020203" pitchFamily="34" charset="0"/>
            </a:endParaRPr>
          </a:p>
        </p:txBody>
      </p:sp>
      <p:sp>
        <p:nvSpPr>
          <p:cNvPr id="10" name="TextBox 9">
            <a:extLst>
              <a:ext uri="{FF2B5EF4-FFF2-40B4-BE49-F238E27FC236}">
                <a16:creationId xmlns:a16="http://schemas.microsoft.com/office/drawing/2014/main" id="{C3BF352E-1C54-E538-B7E2-91E99AE63CF5}"/>
              </a:ext>
            </a:extLst>
          </p:cNvPr>
          <p:cNvSpPr txBox="1"/>
          <p:nvPr/>
        </p:nvSpPr>
        <p:spPr>
          <a:xfrm>
            <a:off x="-5613450" y="610087"/>
            <a:ext cx="5628176" cy="1773231"/>
          </a:xfrm>
          <a:prstGeom prst="rect">
            <a:avLst/>
          </a:prstGeom>
          <a:noFill/>
        </p:spPr>
        <p:txBody>
          <a:bodyPr wrap="square" rtlCol="0" anchor="ctr" anchorCtr="0">
            <a:noAutofit/>
          </a:bodyPr>
          <a:lstStyle/>
          <a:p>
            <a:r>
              <a:rPr lang="en-GB" sz="11000" b="1" dirty="0">
                <a:solidFill>
                  <a:schemeClr val="bg1"/>
                </a:solidFill>
                <a:latin typeface="Segoe UI" panose="020B0502040204020203" pitchFamily="34" charset="0"/>
              </a:rPr>
              <a:t>Oxygen</a:t>
            </a:r>
            <a:endParaRPr lang="en-US" sz="110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2189723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2440"/>
        </a:solidFill>
        <a:effectLst/>
      </p:bgPr>
    </p:bg>
    <p:spTree>
      <p:nvGrpSpPr>
        <p:cNvPr id="1" name="">
          <a:extLst>
            <a:ext uri="{FF2B5EF4-FFF2-40B4-BE49-F238E27FC236}">
              <a16:creationId xmlns:a16="http://schemas.microsoft.com/office/drawing/2014/main" id="{DCE0E0FB-7EC1-7AD5-7D97-0987D46EF17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64E5CE-D163-BA94-0508-74830EB069E4}"/>
              </a:ext>
            </a:extLst>
          </p:cNvPr>
          <p:cNvSpPr/>
          <p:nvPr/>
        </p:nvSpPr>
        <p:spPr>
          <a:xfrm>
            <a:off x="0" y="0"/>
            <a:ext cx="9144000" cy="5143500"/>
          </a:xfrm>
          <a:prstGeom prst="rect">
            <a:avLst/>
          </a:prstGeom>
          <a:solidFill>
            <a:srgbClr val="000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089885-34FF-A393-033C-1AB6FB9AD009}"/>
              </a:ext>
            </a:extLst>
          </p:cNvPr>
          <p:cNvSpPr/>
          <p:nvPr/>
        </p:nvSpPr>
        <p:spPr>
          <a:xfrm>
            <a:off x="424295" y="457200"/>
            <a:ext cx="5871797" cy="4208318"/>
          </a:xfrm>
          <a:prstGeom prst="rect">
            <a:avLst/>
          </a:prstGeom>
          <a:noFill/>
          <a:ln w="38100" cap="rnd">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010062C-748E-7F97-DD7D-EE02B509D77D}"/>
              </a:ext>
            </a:extLst>
          </p:cNvPr>
          <p:cNvCxnSpPr>
            <a:cxnSpLocks/>
          </p:cNvCxnSpPr>
          <p:nvPr/>
        </p:nvCxnSpPr>
        <p:spPr>
          <a:xfrm flipH="1">
            <a:off x="6296107" y="-6858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8A6153-AEA7-8905-C1E4-918F60D174D8}"/>
              </a:ext>
            </a:extLst>
          </p:cNvPr>
          <p:cNvCxnSpPr>
            <a:cxnSpLocks/>
          </p:cNvCxnSpPr>
          <p:nvPr/>
        </p:nvCxnSpPr>
        <p:spPr>
          <a:xfrm>
            <a:off x="-1310988" y="-685800"/>
            <a:ext cx="1735283"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3187D0-2CF0-0979-00C9-A82C6AEE84D8}"/>
              </a:ext>
            </a:extLst>
          </p:cNvPr>
          <p:cNvCxnSpPr>
            <a:cxnSpLocks/>
          </p:cNvCxnSpPr>
          <p:nvPr/>
        </p:nvCxnSpPr>
        <p:spPr>
          <a:xfrm flipV="1">
            <a:off x="-1903270" y="4665518"/>
            <a:ext cx="2327565" cy="13300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3E6931-BCBD-8317-CAD4-D207F7C3DA61}"/>
              </a:ext>
            </a:extLst>
          </p:cNvPr>
          <p:cNvCxnSpPr>
            <a:cxnSpLocks/>
          </p:cNvCxnSpPr>
          <p:nvPr/>
        </p:nvCxnSpPr>
        <p:spPr>
          <a:xfrm flipH="1" flipV="1">
            <a:off x="6296107" y="4686300"/>
            <a:ext cx="1475508" cy="114300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BBB7001-AABD-9100-9F00-47B47558E08A}"/>
              </a:ext>
            </a:extLst>
          </p:cNvPr>
          <p:cNvCxnSpPr>
            <a:cxnSpLocks/>
          </p:cNvCxnSpPr>
          <p:nvPr/>
        </p:nvCxnSpPr>
        <p:spPr>
          <a:xfrm>
            <a:off x="7977536" y="-161059"/>
            <a:ext cx="0" cy="5444836"/>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8DAABF7-94C1-7FD6-DEF3-0AC3A7A36928}"/>
              </a:ext>
            </a:extLst>
          </p:cNvPr>
          <p:cNvSpPr txBox="1"/>
          <p:nvPr/>
        </p:nvSpPr>
        <p:spPr>
          <a:xfrm>
            <a:off x="9487685" y="1570019"/>
            <a:ext cx="2822860"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Grant not approved</a:t>
            </a:r>
          </a:p>
        </p:txBody>
      </p:sp>
      <p:sp>
        <p:nvSpPr>
          <p:cNvPr id="24" name="TextBox 23">
            <a:extLst>
              <a:ext uri="{FF2B5EF4-FFF2-40B4-BE49-F238E27FC236}">
                <a16:creationId xmlns:a16="http://schemas.microsoft.com/office/drawing/2014/main" id="{6D8BBED0-2EBA-D221-8839-59739AFD2675}"/>
              </a:ext>
            </a:extLst>
          </p:cNvPr>
          <p:cNvSpPr txBox="1"/>
          <p:nvPr/>
        </p:nvSpPr>
        <p:spPr>
          <a:xfrm>
            <a:off x="9487683" y="2742273"/>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Invoices due next week</a:t>
            </a:r>
          </a:p>
        </p:txBody>
      </p:sp>
      <p:sp>
        <p:nvSpPr>
          <p:cNvPr id="25" name="TextBox 24">
            <a:extLst>
              <a:ext uri="{FF2B5EF4-FFF2-40B4-BE49-F238E27FC236}">
                <a16:creationId xmlns:a16="http://schemas.microsoft.com/office/drawing/2014/main" id="{7937ADC8-198D-7D21-69FB-B461DD86EBF8}"/>
              </a:ext>
            </a:extLst>
          </p:cNvPr>
          <p:cNvSpPr txBox="1"/>
          <p:nvPr/>
        </p:nvSpPr>
        <p:spPr>
          <a:xfrm>
            <a:off x="9487683" y="3914096"/>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Payroll shortly after</a:t>
            </a:r>
          </a:p>
        </p:txBody>
      </p:sp>
      <p:sp>
        <p:nvSpPr>
          <p:cNvPr id="26" name="TextBox 25">
            <a:extLst>
              <a:ext uri="{FF2B5EF4-FFF2-40B4-BE49-F238E27FC236}">
                <a16:creationId xmlns:a16="http://schemas.microsoft.com/office/drawing/2014/main" id="{D0AA2275-2A8F-ED68-AADD-3F0305C03F7F}"/>
              </a:ext>
            </a:extLst>
          </p:cNvPr>
          <p:cNvSpPr txBox="1"/>
          <p:nvPr/>
        </p:nvSpPr>
        <p:spPr>
          <a:xfrm>
            <a:off x="9487685" y="397638"/>
            <a:ext cx="2822862" cy="954107"/>
          </a:xfrm>
          <a:prstGeom prst="rect">
            <a:avLst/>
          </a:prstGeom>
          <a:noFill/>
        </p:spPr>
        <p:txBody>
          <a:bodyPr wrap="square" rtlCol="0">
            <a:spAutoFit/>
          </a:bodyPr>
          <a:lstStyle/>
          <a:p>
            <a:r>
              <a:rPr lang="en-US" sz="2800" b="1" dirty="0">
                <a:solidFill>
                  <a:schemeClr val="bg1"/>
                </a:solidFill>
                <a:latin typeface="Segoe UI" panose="020B0502040204020203" pitchFamily="34" charset="0"/>
              </a:rPr>
              <a:t>Contract delayed</a:t>
            </a:r>
          </a:p>
        </p:txBody>
      </p:sp>
      <p:sp>
        <p:nvSpPr>
          <p:cNvPr id="2" name="TextBox 1">
            <a:extLst>
              <a:ext uri="{FF2B5EF4-FFF2-40B4-BE49-F238E27FC236}">
                <a16:creationId xmlns:a16="http://schemas.microsoft.com/office/drawing/2014/main" id="{254FC64E-BA8F-0302-5C46-98916551CB79}"/>
              </a:ext>
            </a:extLst>
          </p:cNvPr>
          <p:cNvSpPr txBox="1"/>
          <p:nvPr/>
        </p:nvSpPr>
        <p:spPr>
          <a:xfrm>
            <a:off x="350729" y="521475"/>
            <a:ext cx="5580821" cy="1773231"/>
          </a:xfrm>
          <a:prstGeom prst="rect">
            <a:avLst/>
          </a:prstGeom>
          <a:noFill/>
        </p:spPr>
        <p:txBody>
          <a:bodyPr wrap="square" rtlCol="0" anchor="ctr" anchorCtr="0">
            <a:noAutofit/>
          </a:bodyPr>
          <a:lstStyle/>
          <a:p>
            <a:pPr algn="ctr"/>
            <a:r>
              <a:rPr lang="en-GB" sz="9600" b="1" dirty="0">
                <a:solidFill>
                  <a:schemeClr val="bg1"/>
                </a:solidFill>
                <a:latin typeface="Segoe UI" panose="020B0502040204020203" pitchFamily="34" charset="0"/>
              </a:rPr>
              <a:t>Oxygen</a:t>
            </a:r>
            <a:endParaRPr lang="en-US" sz="13200" b="1" dirty="0">
              <a:solidFill>
                <a:schemeClr val="bg1"/>
              </a:solidFill>
              <a:latin typeface="Segoe UI" panose="020B0502040204020203" pitchFamily="34" charset="0"/>
            </a:endParaRPr>
          </a:p>
        </p:txBody>
      </p:sp>
      <p:sp>
        <p:nvSpPr>
          <p:cNvPr id="3" name="TextBox 2">
            <a:extLst>
              <a:ext uri="{FF2B5EF4-FFF2-40B4-BE49-F238E27FC236}">
                <a16:creationId xmlns:a16="http://schemas.microsoft.com/office/drawing/2014/main" id="{2942336C-F4B6-5FA8-000C-B4DCB85330B7}"/>
              </a:ext>
            </a:extLst>
          </p:cNvPr>
          <p:cNvSpPr txBox="1"/>
          <p:nvPr/>
        </p:nvSpPr>
        <p:spPr>
          <a:xfrm>
            <a:off x="827314" y="2346595"/>
            <a:ext cx="2363789" cy="461665"/>
          </a:xfrm>
          <a:prstGeom prst="rect">
            <a:avLst/>
          </a:prstGeom>
          <a:noFill/>
        </p:spPr>
        <p:txBody>
          <a:bodyPr wrap="none" rtlCol="0">
            <a:spAutoFit/>
          </a:bodyPr>
          <a:lstStyle/>
          <a:p>
            <a:r>
              <a:rPr lang="en-US" sz="2400" b="1" dirty="0">
                <a:solidFill>
                  <a:schemeClr val="bg1"/>
                </a:solidFill>
                <a:latin typeface="Segoe UI" panose="020B0502040204020203" pitchFamily="34" charset="0"/>
              </a:rPr>
              <a:t>It keeps it alive</a:t>
            </a:r>
          </a:p>
        </p:txBody>
      </p:sp>
      <p:sp>
        <p:nvSpPr>
          <p:cNvPr id="5" name="TextBox 4">
            <a:extLst>
              <a:ext uri="{FF2B5EF4-FFF2-40B4-BE49-F238E27FC236}">
                <a16:creationId xmlns:a16="http://schemas.microsoft.com/office/drawing/2014/main" id="{53B25782-A702-F34B-CF13-78F22B7FB662}"/>
              </a:ext>
            </a:extLst>
          </p:cNvPr>
          <p:cNvSpPr txBox="1"/>
          <p:nvPr/>
        </p:nvSpPr>
        <p:spPr>
          <a:xfrm>
            <a:off x="827314" y="2902163"/>
            <a:ext cx="2215863" cy="461665"/>
          </a:xfrm>
          <a:prstGeom prst="rect">
            <a:avLst/>
          </a:prstGeom>
          <a:noFill/>
        </p:spPr>
        <p:txBody>
          <a:bodyPr wrap="none" rtlCol="0">
            <a:spAutoFit/>
          </a:bodyPr>
          <a:lstStyle/>
          <a:p>
            <a:r>
              <a:rPr lang="en-US" sz="2400" b="1" dirty="0">
                <a:solidFill>
                  <a:schemeClr val="bg1"/>
                </a:solidFill>
                <a:latin typeface="Segoe UI" panose="020B0502040204020203" pitchFamily="34" charset="0"/>
              </a:rPr>
              <a:t>It pays people</a:t>
            </a:r>
          </a:p>
        </p:txBody>
      </p:sp>
      <p:sp>
        <p:nvSpPr>
          <p:cNvPr id="8" name="TextBox 7">
            <a:extLst>
              <a:ext uri="{FF2B5EF4-FFF2-40B4-BE49-F238E27FC236}">
                <a16:creationId xmlns:a16="http://schemas.microsoft.com/office/drawing/2014/main" id="{F601520E-AC3E-0D78-CEFB-A8D657534702}"/>
              </a:ext>
            </a:extLst>
          </p:cNvPr>
          <p:cNvSpPr txBox="1"/>
          <p:nvPr/>
        </p:nvSpPr>
        <p:spPr>
          <a:xfrm>
            <a:off x="827314" y="3457731"/>
            <a:ext cx="2509020" cy="461665"/>
          </a:xfrm>
          <a:prstGeom prst="rect">
            <a:avLst/>
          </a:prstGeom>
          <a:noFill/>
        </p:spPr>
        <p:txBody>
          <a:bodyPr wrap="none" rtlCol="0">
            <a:spAutoFit/>
          </a:bodyPr>
          <a:lstStyle/>
          <a:p>
            <a:r>
              <a:rPr lang="en-US" sz="2400" b="1" dirty="0">
                <a:solidFill>
                  <a:schemeClr val="bg1"/>
                </a:solidFill>
                <a:latin typeface="Segoe UI" panose="020B0502040204020203" pitchFamily="34" charset="0"/>
              </a:rPr>
              <a:t>It absorb shocks</a:t>
            </a:r>
          </a:p>
        </p:txBody>
      </p:sp>
      <p:sp>
        <p:nvSpPr>
          <p:cNvPr id="9" name="TextBox 8">
            <a:extLst>
              <a:ext uri="{FF2B5EF4-FFF2-40B4-BE49-F238E27FC236}">
                <a16:creationId xmlns:a16="http://schemas.microsoft.com/office/drawing/2014/main" id="{2E91B084-09F0-17BF-6428-A94EED97C885}"/>
              </a:ext>
            </a:extLst>
          </p:cNvPr>
          <p:cNvSpPr txBox="1"/>
          <p:nvPr/>
        </p:nvSpPr>
        <p:spPr>
          <a:xfrm>
            <a:off x="827314" y="4013299"/>
            <a:ext cx="1906291" cy="461665"/>
          </a:xfrm>
          <a:prstGeom prst="rect">
            <a:avLst/>
          </a:prstGeom>
          <a:noFill/>
        </p:spPr>
        <p:txBody>
          <a:bodyPr wrap="none" rtlCol="0">
            <a:spAutoFit/>
          </a:bodyPr>
          <a:lstStyle/>
          <a:p>
            <a:r>
              <a:rPr lang="en-US" sz="2400" b="1" dirty="0">
                <a:solidFill>
                  <a:schemeClr val="bg1"/>
                </a:solidFill>
                <a:latin typeface="Segoe UI" panose="020B0502040204020203" pitchFamily="34" charset="0"/>
              </a:rPr>
              <a:t>It buys time</a:t>
            </a:r>
          </a:p>
        </p:txBody>
      </p:sp>
    </p:spTree>
    <p:extLst>
      <p:ext uri="{BB962C8B-B14F-4D97-AF65-F5344CB8AC3E}">
        <p14:creationId xmlns:p14="http://schemas.microsoft.com/office/powerpoint/2010/main" val="132910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2440"/>
        </a:solidFill>
        <a:effectLst/>
      </p:bgPr>
    </p:bg>
    <p:spTree>
      <p:nvGrpSpPr>
        <p:cNvPr id="1" name="">
          <a:extLst>
            <a:ext uri="{FF2B5EF4-FFF2-40B4-BE49-F238E27FC236}">
              <a16:creationId xmlns:a16="http://schemas.microsoft.com/office/drawing/2014/main" id="{918A8303-0644-F17F-5192-C95594BB736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A82FF12-5C4B-2DB1-F14A-6D133AF97715}"/>
              </a:ext>
            </a:extLst>
          </p:cNvPr>
          <p:cNvSpPr/>
          <p:nvPr/>
        </p:nvSpPr>
        <p:spPr>
          <a:xfrm>
            <a:off x="0" y="0"/>
            <a:ext cx="9144000" cy="5143500"/>
          </a:xfrm>
          <a:prstGeom prst="rect">
            <a:avLst/>
          </a:prstGeom>
          <a:solidFill>
            <a:srgbClr val="1324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B4065F-D7B1-AB05-8B96-FB57C687939E}"/>
              </a:ext>
            </a:extLst>
          </p:cNvPr>
          <p:cNvPicPr>
            <a:picLocks noChangeAspect="1"/>
          </p:cNvPicPr>
          <p:nvPr/>
        </p:nvPicPr>
        <p:blipFill>
          <a:blip r:embed="rId3"/>
          <a:stretch>
            <a:fillRect/>
          </a:stretch>
        </p:blipFill>
        <p:spPr>
          <a:xfrm>
            <a:off x="2079711" y="1703140"/>
            <a:ext cx="4984578" cy="2423751"/>
          </a:xfrm>
          <a:prstGeom prst="rect">
            <a:avLst/>
          </a:prstGeom>
        </p:spPr>
      </p:pic>
      <p:sp>
        <p:nvSpPr>
          <p:cNvPr id="4" name="TextBox 3">
            <a:extLst>
              <a:ext uri="{FF2B5EF4-FFF2-40B4-BE49-F238E27FC236}">
                <a16:creationId xmlns:a16="http://schemas.microsoft.com/office/drawing/2014/main" id="{48B259D3-BBF5-F6FB-D9C5-F3DD64D624C1}"/>
              </a:ext>
            </a:extLst>
          </p:cNvPr>
          <p:cNvSpPr txBox="1"/>
          <p:nvPr/>
        </p:nvSpPr>
        <p:spPr>
          <a:xfrm>
            <a:off x="1058776" y="754999"/>
            <a:ext cx="7026447" cy="553998"/>
          </a:xfrm>
          <a:prstGeom prst="rect">
            <a:avLst/>
          </a:prstGeom>
          <a:noFill/>
        </p:spPr>
        <p:txBody>
          <a:bodyPr wrap="square" rtlCol="0">
            <a:spAutoFit/>
          </a:bodyPr>
          <a:lstStyle/>
          <a:p>
            <a:pPr algn="ctr"/>
            <a:r>
              <a:rPr lang="en-GB" sz="3000" b="1" dirty="0">
                <a:solidFill>
                  <a:schemeClr val="bg1"/>
                </a:solidFill>
                <a:latin typeface="Segoe UI" panose="020B0502040204020203" pitchFamily="34" charset="0"/>
              </a:rPr>
              <a:t>Knowing is not the same as acting</a:t>
            </a:r>
            <a:endParaRPr lang="en-US" sz="3000" b="1" dirty="0">
              <a:solidFill>
                <a:schemeClr val="bg1"/>
              </a:solidFill>
              <a:latin typeface="Segoe UI" panose="020B0502040204020203" pitchFamily="34" charset="0"/>
            </a:endParaRPr>
          </a:p>
        </p:txBody>
      </p:sp>
    </p:spTree>
    <p:extLst>
      <p:ext uri="{BB962C8B-B14F-4D97-AF65-F5344CB8AC3E}">
        <p14:creationId xmlns:p14="http://schemas.microsoft.com/office/powerpoint/2010/main" val="1250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8cc37ca-6546-448c-8369-0f1026a3306b}" enabled="0" method="" siteId="{d8cc37ca-6546-448c-8369-0f1026a3306b}" removed="1"/>
</clbl:labelList>
</file>

<file path=docProps/app.xml><?xml version="1.0" encoding="utf-8"?>
<Properties xmlns="http://schemas.openxmlformats.org/officeDocument/2006/extended-properties" xmlns:vt="http://schemas.openxmlformats.org/officeDocument/2006/docPropsVTypes">
  <TotalTime>7553</TotalTime>
  <Words>1340</Words>
  <Application>Microsoft Office PowerPoint</Application>
  <PresentationFormat>On-screen Show (16:9)</PresentationFormat>
  <Paragraphs>133</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Segoe UI Semibold</vt:lpstr>
      <vt:lpstr>Calibri</vt:lpstr>
      <vt:lpstr>Aptos</vt:lpstr>
      <vt:lpstr>Segoe UI</vt:lpstr>
      <vt:lpstr>Office Theme</vt:lpstr>
      <vt:lpstr>GEANT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Yuliia Meshcheryna</dc:creator>
  <cp:lastModifiedBy>Yuliia Meshcheryna</cp:lastModifiedBy>
  <cp:revision>42</cp:revision>
  <dcterms:created xsi:type="dcterms:W3CDTF">2026-05-09T18:07:39Z</dcterms:created>
  <dcterms:modified xsi:type="dcterms:W3CDTF">2026-06-03T16:37:58Z</dcterms:modified>
</cp:coreProperties>
</file>