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7" r:id="rId2"/>
    <p:sldId id="259" r:id="rId3"/>
    <p:sldId id="261" r:id="rId4"/>
    <p:sldId id="265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B2ED1-3291-4BCA-8F69-153EEECF74EA}" v="5" dt="2026-06-01T13:26:21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andra Pillay" userId="0f714c42-fc62-4c7d-9d1a-fb6c502e8e6d" providerId="ADAL" clId="{35C389F3-A377-4ED3-AC4F-5F898E46F459}"/>
    <pc:docChg chg="custSel modSld">
      <pc:chgData name="Kasandra Pillay" userId="0f714c42-fc62-4c7d-9d1a-fb6c502e8e6d" providerId="ADAL" clId="{35C389F3-A377-4ED3-AC4F-5F898E46F459}" dt="2026-06-01T13:26:22.841" v="46" actId="27636"/>
      <pc:docMkLst>
        <pc:docMk/>
      </pc:docMkLst>
      <pc:sldChg chg="modSp mod">
        <pc:chgData name="Kasandra Pillay" userId="0f714c42-fc62-4c7d-9d1a-fb6c502e8e6d" providerId="ADAL" clId="{35C389F3-A377-4ED3-AC4F-5F898E46F459}" dt="2026-06-01T13:26:22.841" v="46" actId="27636"/>
        <pc:sldMkLst>
          <pc:docMk/>
          <pc:sldMk cId="685793347" sldId="261"/>
        </pc:sldMkLst>
        <pc:spChg chg="mod">
          <ac:chgData name="Kasandra Pillay" userId="0f714c42-fc62-4c7d-9d1a-fb6c502e8e6d" providerId="ADAL" clId="{35C389F3-A377-4ED3-AC4F-5F898E46F459}" dt="2026-06-01T13:26:22.841" v="46" actId="27636"/>
          <ac:spMkLst>
            <pc:docMk/>
            <pc:sldMk cId="685793347" sldId="261"/>
            <ac:spMk id="3" creationId="{208EB362-BF0D-9DC3-FBCB-1376F741FA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DEA72-B529-48DA-938E-D39EA97721B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7A90-2207-4478-B74E-17523EBB5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97A90-2207-4478-B74E-17523EBB53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Community Data Transfer Nodes</a:t>
            </a:r>
            <a:br>
              <a:rPr lang="en-US" sz="3600" b="1" dirty="0"/>
            </a:br>
            <a:r>
              <a:rPr lang="en-US" sz="3600" b="1" dirty="0"/>
              <a:t>An invitation to collaborate – Let’s move data faster!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Dr Kasandra Pillay</a:t>
            </a:r>
          </a:p>
          <a:p>
            <a:r>
              <a:rPr lang="en-US" dirty="0"/>
              <a:t>South African National Research Network (SANReN), CSIR</a:t>
            </a:r>
          </a:p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6E9FE8-FF8A-10E1-7661-9E93B4989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1" y="3172560"/>
            <a:ext cx="3211098" cy="14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/>
              <a:t>The Challenge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US" dirty="0"/>
              <a:t>Researchers need fast, reliable global data sharing</a:t>
            </a:r>
          </a:p>
          <a:p>
            <a:r>
              <a:rPr lang="en-US" dirty="0"/>
              <a:t>Large research datasets are difficult to move efficiently</a:t>
            </a:r>
          </a:p>
          <a:p>
            <a:r>
              <a:rPr lang="en-US" dirty="0"/>
              <a:t>Many African institutions face:</a:t>
            </a:r>
          </a:p>
          <a:p>
            <a:pPr lvl="1"/>
            <a:r>
              <a:rPr lang="en-US" dirty="0"/>
              <a:t>Financial constraints</a:t>
            </a:r>
          </a:p>
          <a:p>
            <a:pPr lvl="1"/>
            <a:r>
              <a:rPr lang="en-US" dirty="0"/>
              <a:t>Limited technical resources</a:t>
            </a:r>
          </a:p>
          <a:p>
            <a:pPr lvl="1"/>
            <a:r>
              <a:rPr lang="en-US" dirty="0"/>
              <a:t>Security and compliance challenges</a:t>
            </a:r>
          </a:p>
          <a:p>
            <a:r>
              <a:rPr lang="en-US" dirty="0"/>
              <a:t>Slow data movement delays research progress</a:t>
            </a:r>
          </a:p>
          <a:p>
            <a:r>
              <a:rPr lang="en-US" b="1" dirty="0"/>
              <a:t>Key Issue:</a:t>
            </a:r>
            <a:r>
              <a:rPr lang="en-US" dirty="0"/>
              <a:t> Many institutions cannot deploy and manage specialized high-speed transfer infrastructure independently.</a:t>
            </a:r>
          </a:p>
          <a:p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114473-1EE5-1CD2-B42F-E14728B3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" y="966831"/>
            <a:ext cx="1293039" cy="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5A3DF-D12C-4FC9-A3B7-F0F96698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59C76-3175-220D-2765-897EEFD1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752" y="579133"/>
            <a:ext cx="10515600" cy="1325563"/>
          </a:xfrm>
        </p:spPr>
        <p:txBody>
          <a:bodyPr/>
          <a:lstStyle/>
          <a:p>
            <a:r>
              <a:rPr lang="en-US" dirty="0" err="1"/>
              <a:t>SANReN’s</a:t>
            </a:r>
            <a:r>
              <a:rPr lang="en-US" dirty="0"/>
              <a:t>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EB362-BF0D-9DC3-FBCB-1376F741F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51" y="248382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100Gbps Community Data Transfer Nodes (DTNs)</a:t>
            </a:r>
          </a:p>
          <a:p>
            <a:r>
              <a:rPr lang="en-US" dirty="0"/>
              <a:t>Funded by SANReN for the R&amp;E community</a:t>
            </a:r>
          </a:p>
          <a:p>
            <a:r>
              <a:rPr lang="en-US" dirty="0"/>
              <a:t>Located on 100G NREN backbone (unrestricted connectivity)</a:t>
            </a:r>
          </a:p>
          <a:p>
            <a:r>
              <a:rPr lang="en-US" dirty="0"/>
              <a:t>Deployed nationally across South Africa</a:t>
            </a:r>
          </a:p>
          <a:p>
            <a:r>
              <a:rPr lang="en-US" dirty="0"/>
              <a:t>Optimized specifically for large-scale data movement</a:t>
            </a:r>
          </a:p>
          <a:p>
            <a:r>
              <a:rPr lang="en-US" dirty="0"/>
              <a:t>Built using the Science DMZ architecture </a:t>
            </a:r>
            <a:r>
              <a:rPr lang="en-US" sz="1200" dirty="0"/>
              <a:t>(fasterdata.com)</a:t>
            </a:r>
          </a:p>
          <a:p>
            <a:r>
              <a:rPr lang="en-US" dirty="0"/>
              <a:t>Avoids campus bottlenecks (bandwidth limiters, FWs, 1G UTP campus network, shared/slow servers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Managed endpoints with tuned performance and security</a:t>
            </a:r>
          </a:p>
          <a:p>
            <a:r>
              <a:rPr lang="en-US" dirty="0"/>
              <a:t>Used as intermittent storage for research transfers</a:t>
            </a:r>
          </a:p>
          <a:p>
            <a:r>
              <a:rPr lang="en-US" dirty="0"/>
              <a:t>Combined </a:t>
            </a:r>
            <a:r>
              <a:rPr lang="en-US" dirty="0" err="1"/>
              <a:t>perfSONAR</a:t>
            </a:r>
            <a:r>
              <a:rPr lang="en-US" dirty="0"/>
              <a:t> functionality for network testing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9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585EA8-8DB3-E3E2-E995-ECF5A4684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2072E-30CF-E427-851E-37D1F4A2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97" y="6374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R&amp;E community Data Transfer Nodes deployed on the SANReN network</a:t>
            </a:r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79F7CF1-B82B-3181-97BC-63C65CDFE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90" y="2073093"/>
            <a:ext cx="7853087" cy="480218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51FC3-F8D5-9B51-35AF-380E41CE26FB}"/>
              </a:ext>
            </a:extLst>
          </p:cNvPr>
          <p:cNvSpPr txBox="1"/>
          <p:nvPr/>
        </p:nvSpPr>
        <p:spPr>
          <a:xfrm>
            <a:off x="0" y="2600561"/>
            <a:ext cx="382474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b="1" dirty="0"/>
              <a:t>Types of research communities assisted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Astronomy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Genomics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Goal:</a:t>
            </a:r>
            <a:r>
              <a:rPr lang="en-US" sz="2200" dirty="0"/>
              <a:t> Enable South African researchers to collaborate globally without data bottlenecks using shared national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9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CC760-B97A-89B1-51CC-A10C5F3E2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9EBD12-1AA1-4B99-6226-A3C14E8A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204" y="666682"/>
            <a:ext cx="10515600" cy="1325563"/>
          </a:xfrm>
        </p:spPr>
        <p:txBody>
          <a:bodyPr/>
          <a:lstStyle/>
          <a:p>
            <a:r>
              <a:rPr lang="en-US" dirty="0"/>
              <a:t>Why Community DTNs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2143E-E926-D00D-1439-2D8C545F1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5519" y="21415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Shared Infrastructure Model benefits</a:t>
            </a:r>
          </a:p>
          <a:p>
            <a:r>
              <a:rPr lang="en-US" dirty="0"/>
              <a:t>Shared hardware and software costs</a:t>
            </a:r>
          </a:p>
          <a:p>
            <a:r>
              <a:rPr lang="en-US" dirty="0"/>
              <a:t>Better utilization of high-performance infrastructure</a:t>
            </a:r>
          </a:p>
          <a:p>
            <a:r>
              <a:rPr lang="en-US" dirty="0"/>
              <a:t>Reduced setup and optimization effort</a:t>
            </a:r>
          </a:p>
          <a:p>
            <a:r>
              <a:rPr lang="en-US" dirty="0"/>
              <a:t>Benchmarking capabilities for researchers</a:t>
            </a:r>
          </a:p>
          <a:p>
            <a:r>
              <a:rPr lang="en-US" dirty="0"/>
              <a:t>Flexible storage expansion for projects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Operational Advantages</a:t>
            </a:r>
          </a:p>
          <a:p>
            <a:r>
              <a:rPr lang="en-US" dirty="0"/>
              <a:t>Centrally managed and secured</a:t>
            </a:r>
          </a:p>
          <a:p>
            <a:r>
              <a:rPr lang="en-US" dirty="0"/>
              <a:t>Faster deployment for researchers</a:t>
            </a:r>
          </a:p>
          <a:p>
            <a:r>
              <a:rPr lang="en-US" dirty="0"/>
              <a:t>Optimized for local and international transfers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2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63A7F-5453-CC15-E137-6BFFC4524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EB974-8740-66CA-EB44-2413818A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922" y="598585"/>
            <a:ext cx="10515600" cy="1325563"/>
          </a:xfrm>
        </p:spPr>
        <p:txBody>
          <a:bodyPr/>
          <a:lstStyle/>
          <a:p>
            <a:r>
              <a:rPr lang="en-US" dirty="0"/>
              <a:t>Impact Beyond South Africa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7E557-E8A3-7CDF-A4BE-923C736E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8514" y="22147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Model for Other NRENs and RRENs</a:t>
            </a:r>
          </a:p>
          <a:p>
            <a:r>
              <a:rPr lang="en-US" dirty="0"/>
              <a:t>Many institutions globally face similar barriers</a:t>
            </a:r>
          </a:p>
          <a:p>
            <a:r>
              <a:rPr lang="en-US" dirty="0"/>
              <a:t>Community DTNs can support:</a:t>
            </a:r>
          </a:p>
          <a:p>
            <a:pPr lvl="1"/>
            <a:r>
              <a:rPr lang="en-US" dirty="0"/>
              <a:t>Universities</a:t>
            </a:r>
          </a:p>
          <a:p>
            <a:pPr lvl="1"/>
            <a:r>
              <a:rPr lang="en-US" dirty="0"/>
              <a:t>Research institutions</a:t>
            </a:r>
          </a:p>
          <a:p>
            <a:pPr lvl="1"/>
            <a:r>
              <a:rPr lang="en-US" dirty="0"/>
              <a:t>Regional research networks</a:t>
            </a:r>
          </a:p>
          <a:p>
            <a:pPr lvl="1"/>
            <a:r>
              <a:rPr lang="en-US" dirty="0"/>
              <a:t>International collaborations</a:t>
            </a:r>
          </a:p>
          <a:p>
            <a:r>
              <a:rPr lang="en-US" b="1" dirty="0"/>
              <a:t>Outcome:</a:t>
            </a:r>
            <a:r>
              <a:rPr lang="en-US" dirty="0"/>
              <a:t> Faster and more reliable research data movement worldwide.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3B4649-79D2-5346-C49E-BF0778C4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6AD33-6E4A-5D1C-7C3F-AE1C21E4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920" y="579126"/>
            <a:ext cx="10515600" cy="1325563"/>
          </a:xfrm>
        </p:spPr>
        <p:txBody>
          <a:bodyPr/>
          <a:lstStyle/>
          <a:p>
            <a:r>
              <a:rPr lang="en-US" dirty="0"/>
              <a:t>Call to Action for NRENs or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77911-1268-AB1B-1AD1-557FED060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319" y="2438468"/>
            <a:ext cx="10515600" cy="4351338"/>
          </a:xfrm>
        </p:spPr>
        <p:txBody>
          <a:bodyPr/>
          <a:lstStyle/>
          <a:p>
            <a:r>
              <a:rPr lang="en-US" dirty="0"/>
              <a:t>Implement community DTNs in your country or region</a:t>
            </a:r>
          </a:p>
          <a:p>
            <a:r>
              <a:rPr lang="en-US" dirty="0"/>
              <a:t>Share infrastructure and expertise</a:t>
            </a:r>
          </a:p>
          <a:p>
            <a:r>
              <a:rPr lang="en-US" dirty="0"/>
              <a:t>Enable faster and more secure research collaboration</a:t>
            </a:r>
          </a:p>
          <a:p>
            <a:r>
              <a:rPr lang="en-US" dirty="0"/>
              <a:t>Build a stronger global research ecosystem together</a:t>
            </a:r>
          </a:p>
          <a:p>
            <a:pPr marL="0" indent="0">
              <a:buNone/>
            </a:pPr>
            <a:r>
              <a:rPr lang="en-US" dirty="0"/>
              <a:t>“If researchers know their community’s optimized DTN, research can move faster globally.”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0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CFD8A-E2A3-0D88-DFA6-05C20DD26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1" y="3172560"/>
            <a:ext cx="3211098" cy="1466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851C5-1509-800D-1989-AE8A2173DDB9}"/>
              </a:ext>
            </a:extLst>
          </p:cNvPr>
          <p:cNvSpPr txBox="1"/>
          <p:nvPr/>
        </p:nvSpPr>
        <p:spPr>
          <a:xfrm>
            <a:off x="7680960" y="4361688"/>
            <a:ext cx="337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</a:t>
            </a:r>
          </a:p>
          <a:p>
            <a:r>
              <a:rPr lang="en-US" dirty="0"/>
              <a:t>ESnet </a:t>
            </a:r>
            <a:r>
              <a:rPr lang="en-US" dirty="0" err="1"/>
              <a:t>Fasterdata</a:t>
            </a:r>
            <a:r>
              <a:rPr lang="en-US" dirty="0"/>
              <a:t> Knowledge Base https://fasterdata.es.net/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1342</TotalTime>
  <Words>359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Gotham Bold</vt:lpstr>
      <vt:lpstr>Option 1</vt:lpstr>
      <vt:lpstr>Community Data Transfer Nodes An invitation to collaborate – Let’s move data faster!</vt:lpstr>
      <vt:lpstr>The Challenge</vt:lpstr>
      <vt:lpstr>SANReN’s Solution</vt:lpstr>
      <vt:lpstr>R&amp;E community Data Transfer Nodes deployed on the SANReN network</vt:lpstr>
      <vt:lpstr>Why Community DTNs Work</vt:lpstr>
      <vt:lpstr>Impact Beyond South Africa</vt:lpstr>
      <vt:lpstr>Call to Action for NRENs or teams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Kasandra Pillay</cp:lastModifiedBy>
  <cp:revision>12</cp:revision>
  <dcterms:created xsi:type="dcterms:W3CDTF">2026-02-11T16:08:42Z</dcterms:created>
  <dcterms:modified xsi:type="dcterms:W3CDTF">2026-06-01T13:26:51Z</dcterms:modified>
</cp:coreProperties>
</file>