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17"/>
  </p:notesMasterIdLst>
  <p:sldIdLst>
    <p:sldId id="305" r:id="rId6"/>
    <p:sldId id="316" r:id="rId7"/>
    <p:sldId id="322" r:id="rId8"/>
    <p:sldId id="318" r:id="rId9"/>
    <p:sldId id="323" r:id="rId10"/>
    <p:sldId id="326" r:id="rId11"/>
    <p:sldId id="325" r:id="rId12"/>
    <p:sldId id="311" r:id="rId13"/>
    <p:sldId id="324" r:id="rId14"/>
    <p:sldId id="313" r:id="rId15"/>
    <p:sldId id="304" r:id="rId16"/>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1E3EF"/>
    <a:srgbClr val="F0E888"/>
    <a:srgbClr val="9DCFF5"/>
    <a:srgbClr val="1C305D"/>
    <a:srgbClr val="037C3F"/>
    <a:srgbClr val="20649A"/>
    <a:srgbClr val="42AF8E"/>
    <a:srgbClr val="8DB8D9"/>
    <a:srgbClr val="B7C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2" autoAdjust="0"/>
    <p:restoredTop sz="64646"/>
  </p:normalViewPr>
  <p:slideViewPr>
    <p:cSldViewPr snapToGrid="0">
      <p:cViewPr varScale="1">
        <p:scale>
          <a:sx n="107" d="100"/>
          <a:sy n="107" d="100"/>
        </p:scale>
        <p:origin x="1992" y="168"/>
      </p:cViewPr>
      <p:guideLst>
        <p:guide orient="horz" pos="1620"/>
        <p:guide pos="2880"/>
      </p:guideLst>
    </p:cSldViewPr>
  </p:slideViewPr>
  <p:outlineViewPr>
    <p:cViewPr>
      <p:scale>
        <a:sx n="33" d="100"/>
        <a:sy n="33" d="100"/>
      </p:scale>
      <p:origin x="0" y="-728"/>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1D8A83-A817-41E3-A602-3B517E18334E}" type="datetimeFigureOut">
              <a:rPr lang="en-GB" smtClean="0"/>
              <a:t>03/06/2026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C110B-1C27-4A5B-8007-E6BF4BB6C5F7}" type="slidenum">
              <a:rPr lang="en-GB" smtClean="0"/>
              <a:t>‹#›</a:t>
            </a:fld>
            <a:endParaRPr lang="en-GB"/>
          </a:p>
        </p:txBody>
      </p:sp>
    </p:spTree>
    <p:extLst>
      <p:ext uri="{BB962C8B-B14F-4D97-AF65-F5344CB8AC3E}">
        <p14:creationId xmlns:p14="http://schemas.microsoft.com/office/powerpoint/2010/main" val="403172686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mn-lt"/>
                <a:ea typeface="+mn-ea"/>
                <a:cs typeface="+mn-cs"/>
              </a:rPr>
              <a:t>Good afternoon everyone.</a:t>
            </a:r>
          </a:p>
          <a:p>
            <a:r>
              <a:rPr lang="en-US" sz="900" b="0" i="0" kern="1200" dirty="0">
                <a:solidFill>
                  <a:schemeClr val="tx1"/>
                </a:solidFill>
                <a:effectLst/>
                <a:latin typeface="+mn-lt"/>
                <a:ea typeface="+mn-ea"/>
                <a:cs typeface="+mn-cs"/>
              </a:rPr>
              <a:t>Today I’d like to talk about a possible path towards a Quantum GÉANT Network, we have all the tools to build one.</a:t>
            </a:r>
          </a:p>
          <a:p>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1</a:t>
            </a:fld>
            <a:endParaRPr lang="en-GB"/>
          </a:p>
        </p:txBody>
      </p:sp>
    </p:spTree>
    <p:extLst>
      <p:ext uri="{BB962C8B-B14F-4D97-AF65-F5344CB8AC3E}">
        <p14:creationId xmlns:p14="http://schemas.microsoft.com/office/powerpoint/2010/main" val="364404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is what QIA does.</a:t>
            </a:r>
          </a:p>
          <a:p>
            <a:r>
              <a:rPr lang="en-US" dirty="0"/>
              <a:t>The idea is to be able to generate entangled qubit pairs between 2 distant nodes.</a:t>
            </a:r>
          </a:p>
          <a:p>
            <a:r>
              <a:rPr lang="en-US" dirty="0"/>
              <a:t>Entanglement is a very precious resource. If we have multiple pairs of entangled qubits, then it doesn’t matter whether the underlying network was secure – we can obtain ITS security in any case. Besides, entanglement allows us to teleport qubits and even create a hyper quantum computer connecting multiple distant quantum computers.</a:t>
            </a:r>
          </a:p>
          <a:p>
            <a:r>
              <a:rPr lang="en-US" dirty="0"/>
              <a:t>But that is a bright future. And my point is that we should start now!</a:t>
            </a:r>
          </a:p>
        </p:txBody>
      </p:sp>
      <p:sp>
        <p:nvSpPr>
          <p:cNvPr id="4" name="Slide Number Placeholder 3"/>
          <p:cNvSpPr>
            <a:spLocks noGrp="1"/>
          </p:cNvSpPr>
          <p:nvPr>
            <p:ph type="sldNum" sz="quarter" idx="5"/>
          </p:nvPr>
        </p:nvSpPr>
        <p:spPr/>
        <p:txBody>
          <a:bodyPr/>
          <a:lstStyle/>
          <a:p>
            <a:fld id="{9CBC110B-1C27-4A5B-8007-E6BF4BB6C5F7}" type="slidenum">
              <a:rPr lang="en-GB" smtClean="0"/>
              <a:t>10</a:t>
            </a:fld>
            <a:endParaRPr lang="en-GB"/>
          </a:p>
        </p:txBody>
      </p:sp>
    </p:spTree>
    <p:extLst>
      <p:ext uri="{BB962C8B-B14F-4D97-AF65-F5344CB8AC3E}">
        <p14:creationId xmlns:p14="http://schemas.microsoft.com/office/powerpoint/2010/main" val="686821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11</a:t>
            </a:fld>
            <a:endParaRPr lang="en-GB"/>
          </a:p>
        </p:txBody>
      </p:sp>
    </p:spTree>
    <p:extLst>
      <p:ext uri="{BB962C8B-B14F-4D97-AF65-F5344CB8AC3E}">
        <p14:creationId xmlns:p14="http://schemas.microsoft.com/office/powerpoint/2010/main" val="421605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mn-lt"/>
                <a:ea typeface="+mn-ea"/>
                <a:cs typeface="+mn-cs"/>
              </a:rPr>
              <a:t>Quantum computers create a serious challenge for how we protect data transmission. In response, we often hear about post-quantum cryptography (new encryption algorithms), or PQC. PQC is important and useful, but it is still based on computational assumptions — in other words, on the belief that some mathematical problems remain hard to solve event by QC. However, I’m not staking my neck on that “PQC will never be broken” </a:t>
            </a:r>
          </a:p>
          <a:p>
            <a:pPr marL="0" indent="0">
              <a:buNone/>
            </a:pPr>
            <a:endParaRPr lang="en-US" dirty="0"/>
          </a:p>
          <a:p>
            <a:pPr marL="0" indent="0">
              <a:buNone/>
            </a:pPr>
            <a:r>
              <a:rPr lang="en-US" sz="900" b="0" i="0" u="none" strike="noStrike" kern="1200" dirty="0">
                <a:solidFill>
                  <a:schemeClr val="tx1"/>
                </a:solidFill>
                <a:effectLst/>
                <a:latin typeface="+mn-lt"/>
                <a:ea typeface="+mn-ea"/>
                <a:cs typeface="+mn-cs"/>
              </a:rPr>
              <a:t>Quantum key distribution, or QKD, offers something different. It offers information-theoretic security, with no assumptions beyond quantum mechanics, and it comes with strong security proofs. That makes it very attractive if we are thinking long-term about highly sensitive communications. We focus on it.</a:t>
            </a:r>
          </a:p>
          <a:p>
            <a:pPr marL="0" indent="0">
              <a:buNone/>
            </a:pPr>
            <a:endParaRPr lang="en-US" sz="900" b="0" i="0" u="none" strike="noStrike" kern="1200" dirty="0">
              <a:solidFill>
                <a:schemeClr val="tx1"/>
              </a:solidFill>
              <a:effectLst/>
              <a:latin typeface="+mn-lt"/>
              <a:ea typeface="+mn-ea"/>
              <a:cs typeface="+mn-cs"/>
            </a:endParaRPr>
          </a:p>
          <a:p>
            <a:pPr marL="0" indent="0">
              <a:buNone/>
            </a:pPr>
            <a:r>
              <a:rPr lang="en-US" sz="900" b="0" i="0" u="none" strike="noStrike" kern="1200" dirty="0">
                <a:solidFill>
                  <a:schemeClr val="tx1"/>
                </a:solidFill>
                <a:effectLst/>
                <a:latin typeface="+mn-lt"/>
                <a:ea typeface="+mn-ea"/>
                <a:cs typeface="+mn-cs"/>
              </a:rPr>
              <a:t>But there is a catch: QKD requires new infrastructure</a:t>
            </a:r>
            <a:endParaRPr lang="en-US" dirty="0"/>
          </a:p>
          <a:p>
            <a:pPr marL="0" indent="0">
              <a:buNone/>
            </a:pPr>
            <a:endParaRPr lang="ru-RU" dirty="0"/>
          </a:p>
          <a:p>
            <a:r>
              <a:rPr lang="en-US" sz="900" b="0" i="0" u="none" strike="noStrike" kern="1200" dirty="0">
                <a:solidFill>
                  <a:schemeClr val="tx1"/>
                </a:solidFill>
                <a:effectLst/>
                <a:latin typeface="+mn-lt"/>
                <a:ea typeface="+mn-ea"/>
                <a:cs typeface="+mn-cs"/>
              </a:rPr>
              <a:t>The National Institute of Standards and Technology (NIST) and the European Union recommend transitioning to quantum-secure cryptography between 2030 and 2035. While Post-Quantum Cryptography (PQC) does not require specialized quantum hardware, it has to withstand the test of time, and it provides only security against quantum computational attacks. Quantum Key Distribution (QKD) offers an alternative approach. Although it requires new network infrastructure, QKD can provide perfect forward secrecy and even information-theoretic security (ITS) </a:t>
            </a:r>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2</a:t>
            </a:fld>
            <a:endParaRPr lang="en-GB"/>
          </a:p>
        </p:txBody>
      </p:sp>
    </p:spTree>
    <p:extLst>
      <p:ext uri="{BB962C8B-B14F-4D97-AF65-F5344CB8AC3E}">
        <p14:creationId xmlns:p14="http://schemas.microsoft.com/office/powerpoint/2010/main" val="47857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mn-lt"/>
                <a:ea typeface="+mn-ea"/>
                <a:cs typeface="+mn-cs"/>
              </a:rPr>
              <a:t>And this leads to the next key point: QKD is fundamentally a point-to-point technology. It has distance limitations and bitrate limitations, so isolated links are not enough. If we want to use QKD in practice at scale, we need QKD networks.</a:t>
            </a: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mn-lt"/>
                <a:ea typeface="+mn-ea"/>
                <a:cs typeface="+mn-cs"/>
              </a:rPr>
              <a:t>This is already recognized across Europe. There are major initiatives and funding calls — for example </a:t>
            </a:r>
            <a:r>
              <a:rPr lang="en-US" sz="900" b="0" i="0" u="none" strike="noStrike" kern="1200" dirty="0" err="1">
                <a:solidFill>
                  <a:schemeClr val="tx1"/>
                </a:solidFill>
                <a:effectLst/>
                <a:latin typeface="+mn-lt"/>
                <a:ea typeface="+mn-ea"/>
                <a:cs typeface="+mn-cs"/>
              </a:rPr>
              <a:t>EuroQCI</a:t>
            </a:r>
            <a:r>
              <a:rPr lang="en-US" sz="900" b="0" i="0" u="none" strike="noStrike" kern="1200" dirty="0">
                <a:solidFill>
                  <a:schemeClr val="tx1"/>
                </a:solidFill>
                <a:effectLst/>
                <a:latin typeface="+mn-lt"/>
                <a:ea typeface="+mn-ea"/>
                <a:cs typeface="+mn-cs"/>
              </a:rPr>
              <a:t>, CEF, and IPCEI — and private companies are also </a:t>
            </a:r>
            <a:r>
              <a:rPr lang="en-US" sz="900" b="0" i="0" u="none" strike="noStrike" kern="1200">
                <a:solidFill>
                  <a:schemeClr val="tx1"/>
                </a:solidFill>
                <a:effectLst/>
                <a:latin typeface="+mn-lt"/>
                <a:ea typeface="+mn-ea"/>
                <a:cs typeface="+mn-cs"/>
              </a:rPr>
              <a:t>investing heavily. </a:t>
            </a:r>
            <a:r>
              <a:rPr lang="en-US" sz="900" b="0" i="0" u="none" strike="noStrike" kern="1200" dirty="0">
                <a:solidFill>
                  <a:schemeClr val="tx1"/>
                </a:solidFill>
                <a:effectLst/>
                <a:latin typeface="+mn-lt"/>
                <a:ea typeface="+mn-ea"/>
                <a:cs typeface="+mn-cs"/>
              </a:rPr>
              <a:t>So the momentum is real.</a:t>
            </a:r>
            <a:endParaRPr lang="en-US" dirty="0"/>
          </a:p>
          <a:p>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3</a:t>
            </a:fld>
            <a:endParaRPr lang="en-GB"/>
          </a:p>
        </p:txBody>
      </p:sp>
    </p:spTree>
    <p:extLst>
      <p:ext uri="{BB962C8B-B14F-4D97-AF65-F5344CB8AC3E}">
        <p14:creationId xmlns:p14="http://schemas.microsoft.com/office/powerpoint/2010/main" val="6271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mn-lt"/>
                <a:ea typeface="+mn-ea"/>
                <a:cs typeface="+mn-cs"/>
              </a:rPr>
              <a:t>However, one of the messages of this talk is that QKD may not be going in quite the right direction.</a:t>
            </a: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Difficult to inter-connect HW from different vendors. Different authorities controlling nodes. New standards do not address ITS security. New ETSI standard draft assumes that keys are distributed to all “trusted nodes”. “Trusted nodes” may not be so trusted, e.g., because of dishonest administration or exposing QKD equipment to side-channel attacks.</a:t>
            </a:r>
          </a:p>
        </p:txBody>
      </p:sp>
      <p:sp>
        <p:nvSpPr>
          <p:cNvPr id="4" name="Slide Number Placeholder 3"/>
          <p:cNvSpPr>
            <a:spLocks noGrp="1"/>
          </p:cNvSpPr>
          <p:nvPr>
            <p:ph type="sldNum" sz="quarter" idx="5"/>
          </p:nvPr>
        </p:nvSpPr>
        <p:spPr/>
        <p:txBody>
          <a:bodyPr/>
          <a:lstStyle/>
          <a:p>
            <a:fld id="{9CBC110B-1C27-4A5B-8007-E6BF4BB6C5F7}" type="slidenum">
              <a:rPr lang="en-GB" smtClean="0"/>
              <a:t>4</a:t>
            </a:fld>
            <a:endParaRPr lang="en-GB"/>
          </a:p>
        </p:txBody>
      </p:sp>
    </p:spTree>
    <p:extLst>
      <p:ext uri="{BB962C8B-B14F-4D97-AF65-F5344CB8AC3E}">
        <p14:creationId xmlns:p14="http://schemas.microsoft.com/office/powerpoint/2010/main" val="3094934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dirty="0">
                <a:solidFill>
                  <a:schemeClr val="tx1"/>
                </a:solidFill>
                <a:effectLst/>
                <a:latin typeface="+mn-lt"/>
                <a:ea typeface="+mn-ea"/>
                <a:cs typeface="+mn-cs"/>
              </a:rPr>
              <a:t>GÉANT is a natural place to do a secure academic QKD network.</a:t>
            </a:r>
          </a:p>
          <a:p>
            <a:r>
              <a:rPr lang="en-US" sz="900" b="0" i="0" u="none" strike="noStrike" kern="1200" dirty="0">
                <a:solidFill>
                  <a:schemeClr val="tx1"/>
                </a:solidFill>
                <a:effectLst/>
                <a:latin typeface="+mn-lt"/>
                <a:ea typeface="+mn-ea"/>
                <a:cs typeface="+mn-cs"/>
              </a:rPr>
              <a:t>Many NRENs already have QKD experience, and some optical </a:t>
            </a:r>
            <a:r>
              <a:rPr lang="en-US" sz="900" b="0" i="0" u="none" strike="noStrike" kern="1200" dirty="0" err="1">
                <a:solidFill>
                  <a:schemeClr val="tx1"/>
                </a:solidFill>
                <a:effectLst/>
                <a:latin typeface="+mn-lt"/>
                <a:ea typeface="+mn-ea"/>
                <a:cs typeface="+mn-cs"/>
              </a:rPr>
              <a:t>fibres</a:t>
            </a:r>
            <a:r>
              <a:rPr lang="en-US" sz="900" b="0" i="0" u="none" strike="noStrike" kern="1200" dirty="0">
                <a:solidFill>
                  <a:schemeClr val="tx1"/>
                </a:solidFill>
                <a:effectLst/>
                <a:latin typeface="+mn-lt"/>
                <a:ea typeface="+mn-ea"/>
                <a:cs typeface="+mn-cs"/>
              </a:rPr>
              <a:t> are already suitable for QKD. So there is a foundation we can build on.</a:t>
            </a:r>
            <a:endParaRPr lang="en-US" dirty="0"/>
          </a:p>
          <a:p>
            <a:r>
              <a:rPr lang="en-US" dirty="0"/>
              <a:t>This is partial (</a:t>
            </a:r>
            <a:r>
              <a:rPr lang="en-US" dirty="0" err="1"/>
              <a:t>scappred</a:t>
            </a:r>
            <a:r>
              <a:rPr lang="en-US" dirty="0"/>
              <a:t>) GEANT topology. Just an example how the QKD topology may look </a:t>
            </a:r>
          </a:p>
          <a:p>
            <a:r>
              <a:rPr lang="en-US" dirty="0"/>
              <a:t>like in the future.</a:t>
            </a:r>
          </a:p>
          <a:p>
            <a:r>
              <a:rPr lang="en-US" sz="900" b="0" i="0" kern="1200" dirty="0">
                <a:solidFill>
                  <a:schemeClr val="tx1"/>
                </a:solidFill>
                <a:effectLst/>
                <a:latin typeface="+mn-lt"/>
                <a:ea typeface="+mn-ea"/>
                <a:cs typeface="+mn-cs"/>
              </a:rPr>
              <a:t>But what kind of security do we actually want from a GÉANT QKD network?</a:t>
            </a:r>
          </a:p>
          <a:p>
            <a:r>
              <a:rPr lang="en-US" sz="900" b="0" i="0" kern="1200" dirty="0">
                <a:solidFill>
                  <a:schemeClr val="tx1"/>
                </a:solidFill>
                <a:effectLst/>
                <a:latin typeface="+mn-lt"/>
                <a:ea typeface="+mn-ea"/>
                <a:cs typeface="+mn-cs"/>
              </a:rPr>
              <a:t>The goal is end-to-end information-theoretic security — even in the presence of malicious nodes TNC26-lightning.pptx. That is an important shift in thinking. We are not just asking whether two neighboring sites can exchange a quantum-generated key. We are asking whether users across the network can obtain end-to-end secure keys, even if not every intermediate node is fully trusted.</a:t>
            </a:r>
          </a:p>
          <a:p>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5</a:t>
            </a:fld>
            <a:endParaRPr lang="en-GB"/>
          </a:p>
        </p:txBody>
      </p:sp>
    </p:spTree>
    <p:extLst>
      <p:ext uri="{BB962C8B-B14F-4D97-AF65-F5344CB8AC3E}">
        <p14:creationId xmlns:p14="http://schemas.microsoft.com/office/powerpoint/2010/main" val="2028075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900" b="0" i="0" u="none" strike="noStrike" kern="1200" dirty="0">
                    <a:solidFill>
                      <a:schemeClr val="tx1"/>
                    </a:solidFill>
                    <a:effectLst/>
                    <a:latin typeface="+mn-lt"/>
                    <a:ea typeface="+mn-ea"/>
                    <a:cs typeface="+mn-cs"/>
                  </a:rPr>
                  <a:t>Here the slide gives a very interesting theoretical result: for an </a:t>
                </a:r>
                <a14:m>
                  <m:oMath xmlns:m="http://schemas.openxmlformats.org/officeDocument/2006/math">
                    <m:d>
                      <m:dPr>
                        <m:ctrlPr>
                          <a:rPr lang="en-US" sz="900" i="1" kern="1200">
                            <a:solidFill>
                              <a:schemeClr val="tx1"/>
                            </a:solidFill>
                            <a:latin typeface="Cambria Math" panose="02040503050406030204" pitchFamily="18" charset="0"/>
                            <a:ea typeface="+mn-ea"/>
                            <a:cs typeface="+mn-cs"/>
                          </a:rPr>
                        </m:ctrlPr>
                      </m:dPr>
                      <m:e>
                        <m:r>
                          <a:rPr lang="en-US" sz="900" i="1" kern="1200">
                            <a:solidFill>
                              <a:schemeClr val="tx1"/>
                            </a:solidFill>
                            <a:latin typeface="Cambria Math" panose="02040503050406030204" pitchFamily="18" charset="0"/>
                            <a:ea typeface="+mn-ea"/>
                            <a:cs typeface="+mn-cs"/>
                          </a:rPr>
                          <m:t>𝑚</m:t>
                        </m:r>
                        <m:r>
                          <a:rPr lang="en-US" sz="900" i="0" kern="1200">
                            <a:solidFill>
                              <a:schemeClr val="tx1"/>
                            </a:solidFill>
                            <a:latin typeface="Cambria Math" panose="02040503050406030204" pitchFamily="18" charset="0"/>
                            <a:ea typeface="+mn-ea"/>
                            <a:cs typeface="+mn-cs"/>
                          </a:rPr>
                          <m:t>+1</m:t>
                        </m:r>
                      </m:e>
                    </m:d>
                  </m:oMath>
                </a14:m>
                <a:r>
                  <a:rPr lang="en-US" sz="900" b="0" i="0" u="none" strike="noStrike" kern="1200" dirty="0">
                    <a:solidFill>
                      <a:schemeClr val="tx1"/>
                    </a:solidFill>
                    <a:effectLst/>
                    <a:latin typeface="+mn-lt"/>
                    <a:ea typeface="+mn-ea"/>
                    <a:cs typeface="+mn-cs"/>
                  </a:rPr>
                  <a:t>-connected network, where an adversary controls no more than </a:t>
                </a:r>
                <a14:m>
                  <m:oMath xmlns:m="http://schemas.openxmlformats.org/officeDocument/2006/math">
                    <m:r>
                      <a:rPr lang="en-US" sz="900" i="1" kern="1200">
                        <a:solidFill>
                          <a:schemeClr val="tx1"/>
                        </a:solidFill>
                        <a:latin typeface="Cambria Math" panose="02040503050406030204" pitchFamily="18" charset="0"/>
                        <a:ea typeface="+mn-ea"/>
                        <a:cs typeface="+mn-cs"/>
                      </a:rPr>
                      <m:t>𝑚</m:t>
                    </m:r>
                  </m:oMath>
                </a14:m>
                <a:r>
                  <a:rPr lang="en-US" sz="900" b="0" i="0" u="none" strike="noStrike" kern="1200" dirty="0">
                    <a:solidFill>
                      <a:schemeClr val="tx1"/>
                    </a:solidFill>
                    <a:effectLst/>
                    <a:latin typeface="+mn-lt"/>
                    <a:ea typeface="+mn-ea"/>
                    <a:cs typeface="+mn-cs"/>
                  </a:rPr>
                  <a:t> nodes, it is possible to establish information-theoretically secure end-to-end keys using direct QKD links </a:t>
                </a:r>
                <a:r>
                  <a:rPr lang="en-US" dirty="0"/>
                  <a:t>TNC26-lightning.pptx</a:t>
                </a:r>
                <a:r>
                  <a:rPr lang="en-US" sz="900" b="0" i="0" u="none" strike="noStrike" kern="1200" dirty="0">
                    <a:solidFill>
                      <a:schemeClr val="tx1"/>
                    </a:solidFill>
                    <a:effectLst/>
                    <a:latin typeface="+mn-lt"/>
                    <a:ea typeface="+mn-ea"/>
                    <a:cs typeface="+mn-cs"/>
                  </a:rPr>
                  <a:t>. In practical terms, this means network topology matters. If we design the network with enough independent connectivity, we can tolerate some compromised nodes and still preserve strong end-to-end security. We also address </a:t>
                </a:r>
                <a:endParaRPr lang="en-US" dirty="0"/>
              </a:p>
            </p:txBody>
          </p:sp>
        </mc:Choice>
        <mc:Fallback xmlns="">
          <p:sp>
            <p:nvSpPr>
              <p:cNvPr id="3" name="Notes Placeholder 2"/>
              <p:cNvSpPr>
                <a:spLocks noGrp="1"/>
              </p:cNvSpPr>
              <p:nvPr>
                <p:ph type="body" idx="1"/>
              </p:nvPr>
            </p:nvSpPr>
            <p:spPr/>
            <p:txBody>
              <a:bodyPr/>
              <a:lstStyle/>
              <a:p>
                <a:r>
                  <a:rPr lang="en-US" sz="900" b="0" i="0" u="none" strike="noStrike" kern="1200" dirty="0">
                    <a:solidFill>
                      <a:schemeClr val="tx1"/>
                    </a:solidFill>
                    <a:effectLst/>
                    <a:latin typeface="+mn-lt"/>
                    <a:ea typeface="+mn-ea"/>
                    <a:cs typeface="+mn-cs"/>
                  </a:rPr>
                  <a:t>Here the slide gives a very interesting theoretical result: for an </a:t>
                </a:r>
                <a:r>
                  <a:rPr lang="en-US" sz="900" i="0" kern="1200">
                    <a:solidFill>
                      <a:schemeClr val="tx1"/>
                    </a:solidFill>
                    <a:latin typeface="+mn-lt"/>
                    <a:ea typeface="+mn-ea"/>
                    <a:cs typeface="+mn-cs"/>
                  </a:rPr>
                  <a:t>(𝑚+1)</a:t>
                </a:r>
                <a:r>
                  <a:rPr lang="en-US" sz="900" b="0" i="0" u="none" strike="noStrike" kern="1200" dirty="0">
                    <a:solidFill>
                      <a:schemeClr val="tx1"/>
                    </a:solidFill>
                    <a:effectLst/>
                    <a:latin typeface="+mn-lt"/>
                    <a:ea typeface="+mn-ea"/>
                    <a:cs typeface="+mn-cs"/>
                  </a:rPr>
                  <a:t>-connected network, where an adversary controls no more than </a:t>
                </a:r>
                <a:r>
                  <a:rPr lang="en-US" sz="900" i="0" kern="1200">
                    <a:solidFill>
                      <a:schemeClr val="tx1"/>
                    </a:solidFill>
                    <a:latin typeface="+mn-lt"/>
                    <a:ea typeface="+mn-ea"/>
                    <a:cs typeface="+mn-cs"/>
                  </a:rPr>
                  <a:t>𝑚</a:t>
                </a:r>
                <a:r>
                  <a:rPr lang="en-US" sz="900" b="0" i="0" u="none" strike="noStrike" kern="1200" dirty="0">
                    <a:solidFill>
                      <a:schemeClr val="tx1"/>
                    </a:solidFill>
                    <a:effectLst/>
                    <a:latin typeface="+mn-lt"/>
                    <a:ea typeface="+mn-ea"/>
                    <a:cs typeface="+mn-cs"/>
                  </a:rPr>
                  <a:t> nodes, it is possible to establish information-theoretically secure end-to-end keys using direct QKD links </a:t>
                </a:r>
                <a:r>
                  <a:rPr lang="en-US" dirty="0"/>
                  <a:t>TNC26-lightning.pptx</a:t>
                </a:r>
                <a:r>
                  <a:rPr lang="en-US" sz="900" b="0" i="0" u="none" strike="noStrike" kern="1200" dirty="0">
                    <a:solidFill>
                      <a:schemeClr val="tx1"/>
                    </a:solidFill>
                    <a:effectLst/>
                    <a:latin typeface="+mn-lt"/>
                    <a:ea typeface="+mn-ea"/>
                    <a:cs typeface="+mn-cs"/>
                  </a:rPr>
                  <a:t>. In practical terms, this means network topology matters. If we design the network with enough independent connectivity, we can tolerate some compromised nodes and still preserve strong end-to-end security. We also address </a:t>
                </a:r>
                <a:endParaRPr lang="en-US" dirty="0"/>
              </a:p>
            </p:txBody>
          </p:sp>
        </mc:Fallback>
      </mc:AlternateContent>
      <p:sp>
        <p:nvSpPr>
          <p:cNvPr id="4" name="Slide Number Placeholder 3"/>
          <p:cNvSpPr>
            <a:spLocks noGrp="1"/>
          </p:cNvSpPr>
          <p:nvPr>
            <p:ph type="sldNum" sz="quarter" idx="5"/>
          </p:nvPr>
        </p:nvSpPr>
        <p:spPr/>
        <p:txBody>
          <a:bodyPr/>
          <a:lstStyle/>
          <a:p>
            <a:fld id="{9CBC110B-1C27-4A5B-8007-E6BF4BB6C5F7}" type="slidenum">
              <a:rPr lang="en-GB" smtClean="0"/>
              <a:t>6</a:t>
            </a:fld>
            <a:endParaRPr lang="en-GB"/>
          </a:p>
        </p:txBody>
      </p:sp>
    </p:spTree>
    <p:extLst>
      <p:ext uri="{BB962C8B-B14F-4D97-AF65-F5344CB8AC3E}">
        <p14:creationId xmlns:p14="http://schemas.microsoft.com/office/powerpoint/2010/main" val="2974535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mn-lt"/>
                <a:ea typeface="+mn-ea"/>
                <a:cs typeface="+mn-cs"/>
              </a:rPr>
              <a:t>The vision is not “pure or nothing.” We do not need to wait for a perfect final network. We can build it gradually. It combines information-theoretic methods where possible with computational protections in other places. Then </a:t>
            </a:r>
            <a:r>
              <a:rPr lang="en-US" sz="900" b="0" i="0" kern="1200" dirty="0">
                <a:solidFill>
                  <a:schemeClr val="tx1"/>
                </a:solidFill>
                <a:effectLst/>
                <a:latin typeface="+mn-lt"/>
                <a:ea typeface="+mn-ea"/>
                <a:cs typeface="+mn-cs"/>
              </a:rPr>
              <a:t>improve security as the network matures.</a:t>
            </a:r>
          </a:p>
          <a:p>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7</a:t>
            </a:fld>
            <a:endParaRPr lang="en-GB"/>
          </a:p>
        </p:txBody>
      </p:sp>
    </p:spTree>
    <p:extLst>
      <p:ext uri="{BB962C8B-B14F-4D97-AF65-F5344CB8AC3E}">
        <p14:creationId xmlns:p14="http://schemas.microsoft.com/office/powerpoint/2010/main" val="183798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building gradually, we should look also to satellite communication because there are terrestrial QKD limitations (e.g., the states separated by the Baltic sea). Ground stations – very expensive + operational costs + where to place them.</a:t>
            </a:r>
          </a:p>
          <a:p>
            <a:r>
              <a:rPr lang="en-US" sz="900" b="0" i="0" u="none" strike="noStrike" kern="1200" dirty="0">
                <a:solidFill>
                  <a:schemeClr val="tx1"/>
                </a:solidFill>
                <a:effectLst/>
                <a:latin typeface="+mn-lt"/>
                <a:ea typeface="+mn-ea"/>
                <a:cs typeface="+mn-cs"/>
              </a:rPr>
              <a:t>Eagle-1 satellite will be launched this year. Thus, GEANT NRENs may consider to buy ground stations.  But they are very expensive, have high operational costs, and raise practical questions such as where they should be placed. So if we think about integrating terrestrial and satellite quantum networking, infrastructure planning becomes a major strategic question.</a:t>
            </a:r>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8</a:t>
            </a:fld>
            <a:endParaRPr lang="en-GB"/>
          </a:p>
        </p:txBody>
      </p:sp>
    </p:spTree>
    <p:extLst>
      <p:ext uri="{BB962C8B-B14F-4D97-AF65-F5344CB8AC3E}">
        <p14:creationId xmlns:p14="http://schemas.microsoft.com/office/powerpoint/2010/main" val="1051508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87049-09B8-ED76-88A6-E502D1F3A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D7C90-EC2E-9B4A-2CF4-496FEE4A6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9CF62-6537-274E-7F63-D9080A971162}"/>
              </a:ext>
            </a:extLst>
          </p:cNvPr>
          <p:cNvSpPr>
            <a:spLocks noGrp="1"/>
          </p:cNvSpPr>
          <p:nvPr>
            <p:ph type="body" idx="1"/>
          </p:nvPr>
        </p:nvSpPr>
        <p:spPr/>
        <p:txBody>
          <a:bodyPr/>
          <a:lstStyle/>
          <a:p>
            <a:r>
              <a:rPr lang="en-US" dirty="0"/>
              <a:t>We have all the knowledge and tools to build QKD internet (only money and time needed),  </a:t>
            </a:r>
            <a:r>
              <a:rPr lang="en-US" sz="900" b="0" i="0" u="none" strike="noStrike" kern="1200" dirty="0">
                <a:solidFill>
                  <a:schemeClr val="tx1"/>
                </a:solidFill>
                <a:effectLst/>
                <a:latin typeface="+mn-lt"/>
                <a:ea typeface="+mn-ea"/>
                <a:cs typeface="+mn-cs"/>
              </a:rPr>
              <a:t>There is an even bigger vision beyond QKD. A future with travelling qubits – the real quantum internet.</a:t>
            </a:r>
            <a:r>
              <a:rPr lang="en-US" dirty="0"/>
              <a:t> We cannot copy qubits but we can teleport.</a:t>
            </a:r>
          </a:p>
        </p:txBody>
      </p:sp>
      <p:sp>
        <p:nvSpPr>
          <p:cNvPr id="4" name="Slide Number Placeholder 3">
            <a:extLst>
              <a:ext uri="{FF2B5EF4-FFF2-40B4-BE49-F238E27FC236}">
                <a16:creationId xmlns:a16="http://schemas.microsoft.com/office/drawing/2014/main" id="{B7F265FA-1E1E-1B5A-1EFD-3823C7921955}"/>
              </a:ext>
            </a:extLst>
          </p:cNvPr>
          <p:cNvSpPr>
            <a:spLocks noGrp="1"/>
          </p:cNvSpPr>
          <p:nvPr>
            <p:ph type="sldNum" sz="quarter" idx="5"/>
          </p:nvPr>
        </p:nvSpPr>
        <p:spPr/>
        <p:txBody>
          <a:bodyPr/>
          <a:lstStyle/>
          <a:p>
            <a:fld id="{9CBC110B-1C27-4A5B-8007-E6BF4BB6C5F7}" type="slidenum">
              <a:rPr lang="en-GB" smtClean="0"/>
              <a:t>9</a:t>
            </a:fld>
            <a:endParaRPr lang="en-GB"/>
          </a:p>
        </p:txBody>
      </p:sp>
    </p:spTree>
    <p:extLst>
      <p:ext uri="{BB962C8B-B14F-4D97-AF65-F5344CB8AC3E}">
        <p14:creationId xmlns:p14="http://schemas.microsoft.com/office/powerpoint/2010/main" val="3448717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CD915A-38F9-76AB-8D4A-B5098C4F7ADA}"/>
              </a:ext>
            </a:extLst>
          </p:cNvPr>
          <p:cNvSpPr/>
          <p:nvPr userDrawn="1"/>
        </p:nvSpPr>
        <p:spPr>
          <a:xfrm>
            <a:off x="0" y="0"/>
            <a:ext cx="9144000" cy="5143500"/>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pattern with different designs&#10;&#10;Description automatically generated with medium confidence">
            <a:extLst>
              <a:ext uri="{FF2B5EF4-FFF2-40B4-BE49-F238E27FC236}">
                <a16:creationId xmlns:a16="http://schemas.microsoft.com/office/drawing/2014/main" id="{54D45984-3213-35B0-C278-58BBA5EB60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3012" y="672802"/>
            <a:ext cx="5450987" cy="3507308"/>
          </a:xfrm>
          <a:prstGeom prst="rect">
            <a:avLst/>
          </a:prstGeom>
        </p:spPr>
      </p:pic>
      <p:sp>
        <p:nvSpPr>
          <p:cNvPr id="17" name="Text Placeholder 4"/>
          <p:cNvSpPr>
            <a:spLocks noGrp="1"/>
          </p:cNvSpPr>
          <p:nvPr>
            <p:ph type="body" sz="quarter" idx="11" hasCustomPrompt="1"/>
          </p:nvPr>
        </p:nvSpPr>
        <p:spPr>
          <a:xfrm>
            <a:off x="460601" y="2664196"/>
            <a:ext cx="3272155" cy="237388"/>
          </a:xfrm>
        </p:spPr>
        <p:txBody>
          <a:bodyPr>
            <a:noAutofit/>
          </a:bodyPr>
          <a:lstStyle>
            <a:lvl1pPr marL="0" indent="0">
              <a:buNone/>
              <a:defRPr sz="1600" b="1" baseline="0">
                <a:solidFill>
                  <a:srgbClr val="037C3F"/>
                </a:solidFill>
                <a:latin typeface="+mn-lt"/>
              </a:defRPr>
            </a:lvl1pPr>
          </a:lstStyle>
          <a:p>
            <a:pPr lvl="0"/>
            <a:r>
              <a:rPr lang="en-US" dirty="0"/>
              <a:t>Presenter</a:t>
            </a:r>
          </a:p>
        </p:txBody>
      </p:sp>
      <p:sp>
        <p:nvSpPr>
          <p:cNvPr id="19" name="Text Placeholder 10"/>
          <p:cNvSpPr>
            <a:spLocks noGrp="1"/>
          </p:cNvSpPr>
          <p:nvPr>
            <p:ph type="body" sz="quarter" idx="17" hasCustomPrompt="1"/>
          </p:nvPr>
        </p:nvSpPr>
        <p:spPr>
          <a:xfrm>
            <a:off x="460602" y="1696763"/>
            <a:ext cx="4336866" cy="381445"/>
          </a:xfrm>
        </p:spPr>
        <p:txBody>
          <a:bodyPr wrap="square" anchor="ctr">
            <a:noAutofit/>
          </a:bodyPr>
          <a:lstStyle>
            <a:lvl1pPr marL="0" indent="0">
              <a:lnSpc>
                <a:spcPct val="150000"/>
              </a:lnSpc>
              <a:buNone/>
              <a:defRPr sz="1800" b="0">
                <a:solidFill>
                  <a:srgbClr val="1C305D"/>
                </a:solidFill>
                <a:latin typeface="+mn-lt"/>
              </a:defRPr>
            </a:lvl1pPr>
          </a:lstStyle>
          <a:p>
            <a:pPr lvl="0"/>
            <a:r>
              <a:rPr lang="en-US" dirty="0"/>
              <a:t>Subtitle</a:t>
            </a:r>
          </a:p>
        </p:txBody>
      </p:sp>
      <p:sp>
        <p:nvSpPr>
          <p:cNvPr id="20" name="Text Placeholder 10"/>
          <p:cNvSpPr>
            <a:spLocks noGrp="1"/>
          </p:cNvSpPr>
          <p:nvPr>
            <p:ph type="body" sz="quarter" idx="14" hasCustomPrompt="1"/>
          </p:nvPr>
        </p:nvSpPr>
        <p:spPr>
          <a:xfrm>
            <a:off x="466907" y="591750"/>
            <a:ext cx="4330561" cy="1006505"/>
          </a:xfrm>
        </p:spPr>
        <p:txBody>
          <a:bodyPr wrap="square">
            <a:noAutofit/>
          </a:bodyPr>
          <a:lstStyle>
            <a:lvl1pPr marL="0" indent="0">
              <a:lnSpc>
                <a:spcPts val="3700"/>
              </a:lnSpc>
              <a:spcBef>
                <a:spcPts val="0"/>
              </a:spcBef>
              <a:buNone/>
              <a:defRPr sz="3600" b="1">
                <a:solidFill>
                  <a:srgbClr val="1C305D"/>
                </a:solidFill>
                <a:latin typeface="+mn-lt"/>
              </a:defRPr>
            </a:lvl1pPr>
          </a:lstStyle>
          <a:p>
            <a:pPr lvl="0"/>
            <a:r>
              <a:rPr lang="en-US" dirty="0"/>
              <a:t>Title</a:t>
            </a:r>
          </a:p>
        </p:txBody>
      </p:sp>
      <p:sp>
        <p:nvSpPr>
          <p:cNvPr id="25" name="Text Placeholder 6"/>
          <p:cNvSpPr>
            <a:spLocks noGrp="1"/>
          </p:cNvSpPr>
          <p:nvPr>
            <p:ph type="body" sz="quarter" idx="12" hasCustomPrompt="1"/>
          </p:nvPr>
        </p:nvSpPr>
        <p:spPr>
          <a:xfrm>
            <a:off x="460601" y="2967104"/>
            <a:ext cx="3272155" cy="229228"/>
          </a:xfrm>
        </p:spPr>
        <p:txBody>
          <a:bodyPr>
            <a:noAutofit/>
          </a:bodyPr>
          <a:lstStyle>
            <a:lvl1pPr marL="0" indent="0">
              <a:lnSpc>
                <a:spcPts val="1200"/>
              </a:lnSpc>
              <a:spcBef>
                <a:spcPts val="0"/>
              </a:spcBef>
              <a:buNone/>
              <a:defRPr sz="1400" b="1">
                <a:solidFill>
                  <a:srgbClr val="1C305D"/>
                </a:solidFill>
                <a:latin typeface="+mn-lt"/>
              </a:defRPr>
            </a:lvl1pPr>
          </a:lstStyle>
          <a:p>
            <a:pPr lvl="0"/>
            <a:r>
              <a:rPr lang="en-US" dirty="0"/>
              <a:t>Location</a:t>
            </a:r>
            <a:endParaRPr lang="en-GB" dirty="0"/>
          </a:p>
        </p:txBody>
      </p:sp>
      <p:sp>
        <p:nvSpPr>
          <p:cNvPr id="26" name="Text Placeholder 6"/>
          <p:cNvSpPr>
            <a:spLocks noGrp="1"/>
          </p:cNvSpPr>
          <p:nvPr>
            <p:ph type="body" sz="quarter" idx="18" hasCustomPrompt="1"/>
          </p:nvPr>
        </p:nvSpPr>
        <p:spPr>
          <a:xfrm>
            <a:off x="460601" y="3180171"/>
            <a:ext cx="3272155" cy="237387"/>
          </a:xfrm>
        </p:spPr>
        <p:txBody>
          <a:bodyPr>
            <a:noAutofit/>
          </a:bodyPr>
          <a:lstStyle>
            <a:lvl1pPr marL="0" indent="0">
              <a:lnSpc>
                <a:spcPts val="1200"/>
              </a:lnSpc>
              <a:spcBef>
                <a:spcPts val="0"/>
              </a:spcBef>
              <a:buNone/>
              <a:defRPr sz="1400">
                <a:solidFill>
                  <a:srgbClr val="1C305D"/>
                </a:solidFill>
                <a:latin typeface="+mn-lt"/>
              </a:defRPr>
            </a:lvl1pPr>
          </a:lstStyle>
          <a:p>
            <a:pPr lvl="0"/>
            <a:r>
              <a:rPr lang="en-US" dirty="0"/>
              <a:t>Date</a:t>
            </a:r>
            <a:endParaRPr lang="en-GB" dirty="0"/>
          </a:p>
        </p:txBody>
      </p:sp>
      <p:sp>
        <p:nvSpPr>
          <p:cNvPr id="27" name="Rectangle 26">
            <a:extLst>
              <a:ext uri="{FF2B5EF4-FFF2-40B4-BE49-F238E27FC236}">
                <a16:creationId xmlns:a16="http://schemas.microsoft.com/office/drawing/2014/main" id="{EED89356-A99C-0128-C97C-A9C0DE1A1246}"/>
              </a:ext>
            </a:extLst>
          </p:cNvPr>
          <p:cNvSpPr/>
          <p:nvPr userDrawn="1"/>
        </p:nvSpPr>
        <p:spPr>
          <a:xfrm>
            <a:off x="0" y="4176990"/>
            <a:ext cx="9143999" cy="96651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black background with white text&#10;&#10;Description automatically generated">
            <a:extLst>
              <a:ext uri="{FF2B5EF4-FFF2-40B4-BE49-F238E27FC236}">
                <a16:creationId xmlns:a16="http://schemas.microsoft.com/office/drawing/2014/main" id="{AA81CC32-1404-B236-829C-9767BE5F7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053" y="4556393"/>
            <a:ext cx="969200" cy="206456"/>
          </a:xfrm>
          <a:prstGeom prst="rect">
            <a:avLst/>
          </a:prstGeom>
        </p:spPr>
      </p:pic>
      <p:pic>
        <p:nvPicPr>
          <p:cNvPr id="36" name="Picture 35" descr="A black and white logo&#10;&#10;Description automatically generated">
            <a:extLst>
              <a:ext uri="{FF2B5EF4-FFF2-40B4-BE49-F238E27FC236}">
                <a16:creationId xmlns:a16="http://schemas.microsoft.com/office/drawing/2014/main" id="{8F569FCD-16F8-FB2A-B150-0AD701006D72}"/>
              </a:ext>
            </a:extLst>
          </p:cNvPr>
          <p:cNvPicPr>
            <a:picLocks noChangeAspect="1"/>
          </p:cNvPicPr>
          <p:nvPr userDrawn="1"/>
        </p:nvPicPr>
        <p:blipFill>
          <a:blip r:embed="rId4">
            <a:extLst>
              <a:ext uri="{28A0092B-C50C-407E-A947-70E740481C1C}">
                <a14:useLocalDpi xmlns:a14="http://schemas.microsoft.com/office/drawing/2010/main" val="0"/>
              </a:ext>
            </a:extLst>
          </a:blip>
          <a:srcRect b="47445"/>
          <a:stretch/>
        </p:blipFill>
        <p:spPr>
          <a:xfrm>
            <a:off x="460601" y="4471738"/>
            <a:ext cx="1082250" cy="343022"/>
          </a:xfrm>
          <a:prstGeom prst="rect">
            <a:avLst/>
          </a:prstGeom>
        </p:spPr>
      </p:pic>
    </p:spTree>
    <p:extLst>
      <p:ext uri="{BB962C8B-B14F-4D97-AF65-F5344CB8AC3E}">
        <p14:creationId xmlns:p14="http://schemas.microsoft.com/office/powerpoint/2010/main" val="41644224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201" y="964417"/>
            <a:ext cx="8439238" cy="3357062"/>
          </a:xfrm>
        </p:spPr>
        <p:txBody>
          <a:bodyPr/>
          <a:lstStyle>
            <a:lvl1pPr>
              <a:defRPr sz="1800">
                <a:solidFill>
                  <a:srgbClr val="1C2C4F"/>
                </a:solidFill>
                <a:latin typeface="+mn-lt"/>
                <a:cs typeface="Arial" panose="020B0604020202020204" pitchFamily="34" charset="0"/>
              </a:defRPr>
            </a:lvl1pPr>
            <a:lvl2pPr>
              <a:defRPr sz="1600">
                <a:solidFill>
                  <a:srgbClr val="1C2C4F"/>
                </a:solidFill>
                <a:latin typeface="+mn-lt"/>
                <a:cs typeface="Arial" panose="020B0604020202020204" pitchFamily="34" charset="0"/>
              </a:defRPr>
            </a:lvl2pPr>
            <a:lvl3pPr>
              <a:defRPr sz="1400">
                <a:solidFill>
                  <a:srgbClr val="1C2C4F"/>
                </a:solidFill>
                <a:latin typeface="+mn-lt"/>
                <a:cs typeface="Arial" panose="020B0604020202020204" pitchFamily="34" charset="0"/>
              </a:defRPr>
            </a:lvl3pPr>
            <a:lvl4pPr>
              <a:defRPr>
                <a:solidFill>
                  <a:srgbClr val="1C2C4F"/>
                </a:solidFill>
                <a:latin typeface="+mn-lt"/>
                <a:cs typeface="Arial" panose="020B0604020202020204" pitchFamily="34" charset="0"/>
              </a:defRPr>
            </a:lvl4pPr>
            <a:lvl5pPr>
              <a:defRPr>
                <a:solidFill>
                  <a:srgbClr val="1C2C4F"/>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6732039" y="4730188"/>
            <a:ext cx="2057400" cy="274637"/>
          </a:xfrm>
          <a:prstGeom prst="rect">
            <a:avLst/>
          </a:prstGeom>
        </p:spPr>
        <p:txBody>
          <a:bodyPr vert="horz" lIns="91440" tIns="45720" rIns="91440" bIns="45720" rtlCol="0" anchor="ctr"/>
          <a:lstStyle>
            <a:lvl1pPr algn="r">
              <a:defRPr sz="1000" i="0">
                <a:solidFill>
                  <a:srgbClr val="B4E9E2"/>
                </a:solidFill>
              </a:defRPr>
            </a:lvl1pPr>
          </a:lstStyle>
          <a:p>
            <a:fld id="{9E7CA0F2-EE66-4F60-8C00-E0BE38E7AEC5}" type="slidenum">
              <a:rPr lang="en-GB" smtClean="0"/>
              <a:pPr/>
              <a:t>‹#›</a:t>
            </a:fld>
            <a:endParaRPr lang="en-GB" dirty="0"/>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lvl1pPr>
              <a:defRPr>
                <a:latin typeface="+mn-lt"/>
              </a:defRPr>
            </a:lvl1pPr>
          </a:lstStyle>
          <a:p>
            <a:r>
              <a:rPr lang="en-GB" dirty="0"/>
              <a:t>Click to edit Master title style</a:t>
            </a:r>
            <a:endParaRPr lang="en-US" dirty="0"/>
          </a:p>
        </p:txBody>
      </p:sp>
    </p:spTree>
    <p:extLst>
      <p:ext uri="{BB962C8B-B14F-4D97-AF65-F5344CB8AC3E}">
        <p14:creationId xmlns:p14="http://schemas.microsoft.com/office/powerpoint/2010/main" val="263139938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6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78242A-115F-FAAB-3C19-C8B609AB6C4B}"/>
              </a:ext>
            </a:extLst>
          </p:cNvPr>
          <p:cNvSpPr/>
          <p:nvPr userDrawn="1"/>
        </p:nvSpPr>
        <p:spPr>
          <a:xfrm>
            <a:off x="0" y="4468536"/>
            <a:ext cx="9144000" cy="69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0407AF-12A6-62EC-ABC1-4EA3D4D52CB5}"/>
              </a:ext>
            </a:extLst>
          </p:cNvPr>
          <p:cNvSpPr/>
          <p:nvPr userDrawn="1"/>
        </p:nvSpPr>
        <p:spPr>
          <a:xfrm>
            <a:off x="0" y="4752968"/>
            <a:ext cx="9144000" cy="415027"/>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0201" y="964417"/>
            <a:ext cx="8439238" cy="3601320"/>
          </a:xfrm>
        </p:spPr>
        <p:txBody>
          <a:bodyPr/>
          <a:lstStyle>
            <a:lvl1pPr>
              <a:defRPr sz="1800">
                <a:solidFill>
                  <a:srgbClr val="1C305D"/>
                </a:solidFill>
                <a:latin typeface="+mn-lt"/>
                <a:cs typeface="Arial" panose="020B0604020202020204" pitchFamily="34" charset="0"/>
              </a:defRPr>
            </a:lvl1pPr>
            <a:lvl2pPr>
              <a:defRPr sz="1600">
                <a:solidFill>
                  <a:srgbClr val="1C305D"/>
                </a:solidFill>
                <a:latin typeface="+mn-lt"/>
                <a:cs typeface="Arial" panose="020B0604020202020204" pitchFamily="34" charset="0"/>
              </a:defRPr>
            </a:lvl2pPr>
            <a:lvl3pPr>
              <a:defRPr sz="1400">
                <a:solidFill>
                  <a:srgbClr val="1C305D"/>
                </a:solidFill>
                <a:latin typeface="+mn-lt"/>
                <a:cs typeface="Arial" panose="020B0604020202020204" pitchFamily="34" charset="0"/>
              </a:defRPr>
            </a:lvl3pPr>
            <a:lvl4pPr>
              <a:defRPr sz="1200">
                <a:solidFill>
                  <a:srgbClr val="1C305D"/>
                </a:solidFill>
                <a:latin typeface="+mn-lt"/>
                <a:cs typeface="Arial" panose="020B0604020202020204" pitchFamily="34" charset="0"/>
              </a:defRPr>
            </a:lvl4pPr>
            <a:lvl5pPr>
              <a:defRPr>
                <a:solidFill>
                  <a:srgbClr val="1C305D"/>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lvl1pPr>
              <a:defRPr>
                <a:solidFill>
                  <a:srgbClr val="037C3F"/>
                </a:solidFill>
                <a:latin typeface="+mn-lt"/>
              </a:defRPr>
            </a:lvl1pPr>
          </a:lstStyle>
          <a:p>
            <a:r>
              <a:rPr lang="en-GB" dirty="0"/>
              <a:t>Click to edit Master title style</a:t>
            </a:r>
            <a:endParaRPr lang="en-US" dirty="0"/>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6732039" y="4825515"/>
            <a:ext cx="2057400" cy="274637"/>
          </a:xfrm>
          <a:prstGeom prst="rect">
            <a:avLst/>
          </a:prstGeom>
        </p:spPr>
        <p:txBody>
          <a:bodyPr vert="horz" lIns="91440" tIns="45720" rIns="91440" bIns="45720" rtlCol="0" anchor="ctr"/>
          <a:lstStyle>
            <a:lvl1pPr algn="r">
              <a:defRPr sz="1000" i="0">
                <a:solidFill>
                  <a:srgbClr val="B4E9E2"/>
                </a:solidFill>
              </a:defRPr>
            </a:lvl1pPr>
          </a:lstStyle>
          <a:p>
            <a:fld id="{9E7CA0F2-EE66-4F60-8C00-E0BE38E7AEC5}" type="slidenum">
              <a:rPr lang="en-GB" smtClean="0"/>
              <a:pPr/>
              <a:t>‹#›</a:t>
            </a:fld>
            <a:endParaRPr lang="en-GB" dirty="0"/>
          </a:p>
        </p:txBody>
      </p:sp>
      <p:pic>
        <p:nvPicPr>
          <p:cNvPr id="10" name="Picture 9" descr="A black and white logo&#10;&#10;Description automatically generated">
            <a:extLst>
              <a:ext uri="{FF2B5EF4-FFF2-40B4-BE49-F238E27FC236}">
                <a16:creationId xmlns:a16="http://schemas.microsoft.com/office/drawing/2014/main" id="{6A479726-8A81-FDC6-43A3-60187EA6B485}"/>
              </a:ext>
            </a:extLst>
          </p:cNvPr>
          <p:cNvPicPr>
            <a:picLocks noChangeAspect="1"/>
          </p:cNvPicPr>
          <p:nvPr userDrawn="1"/>
        </p:nvPicPr>
        <p:blipFill>
          <a:blip r:embed="rId2">
            <a:extLst>
              <a:ext uri="{28A0092B-C50C-407E-A947-70E740481C1C}">
                <a14:useLocalDpi xmlns:a14="http://schemas.microsoft.com/office/drawing/2010/main" val="0"/>
              </a:ext>
            </a:extLst>
          </a:blip>
          <a:srcRect b="47445"/>
          <a:stretch/>
        </p:blipFill>
        <p:spPr>
          <a:xfrm>
            <a:off x="350201" y="4824412"/>
            <a:ext cx="819086" cy="259611"/>
          </a:xfrm>
          <a:prstGeom prst="rect">
            <a:avLst/>
          </a:prstGeom>
        </p:spPr>
      </p:pic>
    </p:spTree>
    <p:extLst>
      <p:ext uri="{BB962C8B-B14F-4D97-AF65-F5344CB8AC3E}">
        <p14:creationId xmlns:p14="http://schemas.microsoft.com/office/powerpoint/2010/main" val="4105126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5B780C-839C-6572-D60E-630924414E0D}"/>
              </a:ext>
            </a:extLst>
          </p:cNvPr>
          <p:cNvSpPr/>
          <p:nvPr userDrawn="1"/>
        </p:nvSpPr>
        <p:spPr>
          <a:xfrm>
            <a:off x="0" y="0"/>
            <a:ext cx="9143999" cy="5149763"/>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olorful pattern with different designs&#10;&#10;Description automatically generated with medium confidence">
            <a:extLst>
              <a:ext uri="{FF2B5EF4-FFF2-40B4-BE49-F238E27FC236}">
                <a16:creationId xmlns:a16="http://schemas.microsoft.com/office/drawing/2014/main" id="{BCAE078B-2440-A479-DCE2-4BA7FC0B1B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3012" y="672802"/>
            <a:ext cx="5450987" cy="3507308"/>
          </a:xfrm>
          <a:prstGeom prst="rect">
            <a:avLst/>
          </a:prstGeom>
        </p:spPr>
      </p:pic>
      <p:sp>
        <p:nvSpPr>
          <p:cNvPr id="5" name="Rectangle 4">
            <a:extLst>
              <a:ext uri="{FF2B5EF4-FFF2-40B4-BE49-F238E27FC236}">
                <a16:creationId xmlns:a16="http://schemas.microsoft.com/office/drawing/2014/main" id="{4D3FC31D-BADF-ABB1-084A-FE92AB0256BB}"/>
              </a:ext>
            </a:extLst>
          </p:cNvPr>
          <p:cNvSpPr/>
          <p:nvPr userDrawn="1"/>
        </p:nvSpPr>
        <p:spPr>
          <a:xfrm>
            <a:off x="-2" y="4176990"/>
            <a:ext cx="9144001" cy="96651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background with white text&#10;&#10;Description automatically generated">
            <a:extLst>
              <a:ext uri="{FF2B5EF4-FFF2-40B4-BE49-F238E27FC236}">
                <a16:creationId xmlns:a16="http://schemas.microsoft.com/office/drawing/2014/main" id="{BE680B11-5812-E3B8-498E-280E46B41C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5053" y="4556393"/>
            <a:ext cx="969200" cy="206456"/>
          </a:xfrm>
          <a:prstGeom prst="rect">
            <a:avLst/>
          </a:prstGeom>
        </p:spPr>
      </p:pic>
      <p:pic>
        <p:nvPicPr>
          <p:cNvPr id="4" name="Picture 3" descr="A black and white logo&#10;&#10;Description automatically generated">
            <a:extLst>
              <a:ext uri="{FF2B5EF4-FFF2-40B4-BE49-F238E27FC236}">
                <a16:creationId xmlns:a16="http://schemas.microsoft.com/office/drawing/2014/main" id="{763B2D0C-1F91-68C4-470B-3224F2896173}"/>
              </a:ext>
            </a:extLst>
          </p:cNvPr>
          <p:cNvPicPr>
            <a:picLocks noChangeAspect="1"/>
          </p:cNvPicPr>
          <p:nvPr userDrawn="1"/>
        </p:nvPicPr>
        <p:blipFill>
          <a:blip r:embed="rId4">
            <a:extLst>
              <a:ext uri="{28A0092B-C50C-407E-A947-70E740481C1C}">
                <a14:useLocalDpi xmlns:a14="http://schemas.microsoft.com/office/drawing/2010/main" val="0"/>
              </a:ext>
            </a:extLst>
          </a:blip>
          <a:srcRect b="47445"/>
          <a:stretch/>
        </p:blipFill>
        <p:spPr>
          <a:xfrm>
            <a:off x="460601" y="4471738"/>
            <a:ext cx="1082250" cy="343022"/>
          </a:xfrm>
          <a:prstGeom prst="rect">
            <a:avLst/>
          </a:prstGeom>
        </p:spPr>
      </p:pic>
    </p:spTree>
    <p:extLst>
      <p:ext uri="{BB962C8B-B14F-4D97-AF65-F5344CB8AC3E}">
        <p14:creationId xmlns:p14="http://schemas.microsoft.com/office/powerpoint/2010/main" val="211851604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CE6C16-BE54-BB91-34B0-F8CE4FB37063}"/>
              </a:ext>
            </a:extLst>
          </p:cNvPr>
          <p:cNvSpPr/>
          <p:nvPr userDrawn="1"/>
        </p:nvSpPr>
        <p:spPr>
          <a:xfrm>
            <a:off x="0" y="4503107"/>
            <a:ext cx="9144000" cy="646112"/>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50201" y="131562"/>
            <a:ext cx="8439238" cy="695826"/>
          </a:xfrm>
          <a:prstGeom prst="rect">
            <a:avLst/>
          </a:prstGeom>
        </p:spPr>
        <p:txBody>
          <a:bodyPr vert="horz" lIns="91440" tIns="45720" rIns="91440" bIns="45720" rtlCol="0" anchor="ctr">
            <a:normAutofit/>
          </a:bodyPr>
          <a:lstStyle/>
          <a:p>
            <a:r>
              <a:rPr lang="en-US" dirty="0"/>
              <a:t>Slide Title</a:t>
            </a:r>
            <a:endParaRPr lang="en-GB" dirty="0"/>
          </a:p>
        </p:txBody>
      </p:sp>
      <p:sp>
        <p:nvSpPr>
          <p:cNvPr id="3" name="Text Placeholder 2"/>
          <p:cNvSpPr>
            <a:spLocks noGrp="1"/>
          </p:cNvSpPr>
          <p:nvPr>
            <p:ph type="body" idx="1"/>
          </p:nvPr>
        </p:nvSpPr>
        <p:spPr>
          <a:xfrm>
            <a:off x="350201" y="964414"/>
            <a:ext cx="8439238" cy="3306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Slide Number Placeholder 4">
            <a:extLst>
              <a:ext uri="{FF2B5EF4-FFF2-40B4-BE49-F238E27FC236}">
                <a16:creationId xmlns:a16="http://schemas.microsoft.com/office/drawing/2014/main" id="{271CF10B-5905-E541-B922-641440E09CC2}"/>
              </a:ext>
            </a:extLst>
          </p:cNvPr>
          <p:cNvSpPr>
            <a:spLocks noGrp="1"/>
          </p:cNvSpPr>
          <p:nvPr>
            <p:ph type="sldNum" sz="quarter" idx="4"/>
          </p:nvPr>
        </p:nvSpPr>
        <p:spPr>
          <a:xfrm>
            <a:off x="7896385" y="4725555"/>
            <a:ext cx="893053" cy="274637"/>
          </a:xfrm>
          <a:prstGeom prst="rect">
            <a:avLst/>
          </a:prstGeom>
        </p:spPr>
        <p:txBody>
          <a:bodyPr vert="horz" lIns="91440" tIns="45720" rIns="91440" bIns="45720" rtlCol="0" anchor="ctr"/>
          <a:lstStyle>
            <a:lvl1pPr algn="r">
              <a:defRPr sz="1000" b="0" i="0">
                <a:solidFill>
                  <a:srgbClr val="B4E9E2"/>
                </a:solidFill>
              </a:defRPr>
            </a:lvl1pPr>
          </a:lstStyle>
          <a:p>
            <a:fld id="{9E7CA0F2-EE66-4F60-8C00-E0BE38E7AEC5}" type="slidenum">
              <a:rPr lang="en-GB" smtClean="0"/>
              <a:pPr/>
              <a:t>‹#›</a:t>
            </a:fld>
            <a:endParaRPr lang="en-GB" dirty="0"/>
          </a:p>
        </p:txBody>
      </p:sp>
      <p:pic>
        <p:nvPicPr>
          <p:cNvPr id="10" name="Picture 9" descr="A black and white logo&#10;&#10;Description automatically generated">
            <a:extLst>
              <a:ext uri="{FF2B5EF4-FFF2-40B4-BE49-F238E27FC236}">
                <a16:creationId xmlns:a16="http://schemas.microsoft.com/office/drawing/2014/main" id="{220E559A-74EA-36CC-6436-1E829EF2DD35}"/>
              </a:ext>
            </a:extLst>
          </p:cNvPr>
          <p:cNvPicPr>
            <a:picLocks noChangeAspect="1"/>
          </p:cNvPicPr>
          <p:nvPr userDrawn="1"/>
        </p:nvPicPr>
        <p:blipFill>
          <a:blip r:embed="rId6">
            <a:extLst>
              <a:ext uri="{28A0092B-C50C-407E-A947-70E740481C1C}">
                <a14:useLocalDpi xmlns:a14="http://schemas.microsoft.com/office/drawing/2010/main" val="0"/>
              </a:ext>
            </a:extLst>
          </a:blip>
          <a:srcRect b="47445"/>
          <a:stretch/>
        </p:blipFill>
        <p:spPr>
          <a:xfrm>
            <a:off x="350201" y="4696357"/>
            <a:ext cx="819086" cy="259611"/>
          </a:xfrm>
          <a:prstGeom prst="rect">
            <a:avLst/>
          </a:prstGeom>
        </p:spPr>
      </p:pic>
      <p:pic>
        <p:nvPicPr>
          <p:cNvPr id="12" name="Picture 11" descr="A colorful bird and a bird&#10;&#10;Description automatically generated with medium confidence">
            <a:extLst>
              <a:ext uri="{FF2B5EF4-FFF2-40B4-BE49-F238E27FC236}">
                <a16:creationId xmlns:a16="http://schemas.microsoft.com/office/drawing/2014/main" id="{2A339A96-933A-D718-9ECF-63B0F63F2AB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37145" y="4554915"/>
            <a:ext cx="3670126" cy="594848"/>
          </a:xfrm>
          <a:prstGeom prst="rect">
            <a:avLst/>
          </a:prstGeom>
        </p:spPr>
      </p:pic>
    </p:spTree>
    <p:extLst>
      <p:ext uri="{BB962C8B-B14F-4D97-AF65-F5344CB8AC3E}">
        <p14:creationId xmlns:p14="http://schemas.microsoft.com/office/powerpoint/2010/main" val="176233165"/>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63" r:id="rId3"/>
    <p:sldLayoutId id="2147483661" r:id="rId4"/>
  </p:sldLayoutIdLst>
  <p:hf hdr="0" ftr="0" dt="0"/>
  <p:txStyles>
    <p:titleStyle>
      <a:lvl1pPr algn="l" defTabSz="685800" rtl="0" eaLnBrk="1" latinLnBrk="0" hangingPunct="1">
        <a:lnSpc>
          <a:spcPct val="90000"/>
        </a:lnSpc>
        <a:spcBef>
          <a:spcPct val="0"/>
        </a:spcBef>
        <a:buNone/>
        <a:defRPr sz="2000" b="1" kern="1200">
          <a:solidFill>
            <a:srgbClr val="037C3F"/>
          </a:solidFill>
          <a:latin typeface="Arial" panose="020B0604020202020204" pitchFamily="34" charset="0"/>
          <a:ea typeface="Verdana" panose="020B0604030504040204" pitchFamily="34" charset="0"/>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1C305D"/>
          </a:solidFill>
          <a:latin typeface="+mn-lt"/>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1C305D"/>
          </a:solidFill>
          <a:latin typeface="+mn-lt"/>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rgbClr val="1C305D"/>
          </a:solidFill>
          <a:latin typeface="+mn-lt"/>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C305D"/>
          </a:solidFill>
          <a:latin typeface="+mn-lt"/>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C305D"/>
          </a:solidFill>
          <a:latin typeface="+mn-lt"/>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5627B2D-CE81-EFFA-B2CA-8A60AD1F5502}"/>
              </a:ext>
            </a:extLst>
          </p:cNvPr>
          <p:cNvSpPr>
            <a:spLocks noGrp="1"/>
          </p:cNvSpPr>
          <p:nvPr>
            <p:ph type="body" sz="quarter" idx="11"/>
          </p:nvPr>
        </p:nvSpPr>
        <p:spPr/>
        <p:txBody>
          <a:bodyPr/>
          <a:lstStyle/>
          <a:p>
            <a:r>
              <a:rPr lang="en-US" dirty="0"/>
              <a:t>Sergejs Kozlovičs</a:t>
            </a:r>
          </a:p>
        </p:txBody>
      </p:sp>
      <p:sp>
        <p:nvSpPr>
          <p:cNvPr id="8" name="Text Placeholder 7">
            <a:extLst>
              <a:ext uri="{FF2B5EF4-FFF2-40B4-BE49-F238E27FC236}">
                <a16:creationId xmlns:a16="http://schemas.microsoft.com/office/drawing/2014/main" id="{3FB4E49B-95DE-4134-2E99-8FC079023B26}"/>
              </a:ext>
            </a:extLst>
          </p:cNvPr>
          <p:cNvSpPr>
            <a:spLocks noGrp="1"/>
          </p:cNvSpPr>
          <p:nvPr>
            <p:ph type="body" sz="quarter" idx="17"/>
          </p:nvPr>
        </p:nvSpPr>
        <p:spPr/>
        <p:txBody>
          <a:bodyPr/>
          <a:lstStyle/>
          <a:p>
            <a:r>
              <a:rPr lang="en-US" dirty="0"/>
              <a:t>A Lightning Talk at Strike One</a:t>
            </a:r>
          </a:p>
        </p:txBody>
      </p:sp>
      <p:sp>
        <p:nvSpPr>
          <p:cNvPr id="7" name="Text Placeholder 6">
            <a:extLst>
              <a:ext uri="{FF2B5EF4-FFF2-40B4-BE49-F238E27FC236}">
                <a16:creationId xmlns:a16="http://schemas.microsoft.com/office/drawing/2014/main" id="{EEEF0C68-50D4-7D79-8F6D-909A326903CB}"/>
              </a:ext>
            </a:extLst>
          </p:cNvPr>
          <p:cNvSpPr>
            <a:spLocks noGrp="1"/>
          </p:cNvSpPr>
          <p:nvPr>
            <p:ph type="body" sz="quarter" idx="14"/>
          </p:nvPr>
        </p:nvSpPr>
        <p:spPr/>
        <p:txBody>
          <a:bodyPr/>
          <a:lstStyle/>
          <a:p>
            <a:r>
              <a:rPr lang="en-US" dirty="0"/>
              <a:t>Towards a Quantum GÉANT Network</a:t>
            </a:r>
          </a:p>
        </p:txBody>
      </p:sp>
      <p:sp>
        <p:nvSpPr>
          <p:cNvPr id="6" name="Text Placeholder 5">
            <a:extLst>
              <a:ext uri="{FF2B5EF4-FFF2-40B4-BE49-F238E27FC236}">
                <a16:creationId xmlns:a16="http://schemas.microsoft.com/office/drawing/2014/main" id="{13BC0655-5C96-7997-0418-B8F0E616D539}"/>
              </a:ext>
            </a:extLst>
          </p:cNvPr>
          <p:cNvSpPr>
            <a:spLocks noGrp="1"/>
          </p:cNvSpPr>
          <p:nvPr>
            <p:ph type="body" sz="quarter" idx="12"/>
          </p:nvPr>
        </p:nvSpPr>
        <p:spPr/>
        <p:txBody>
          <a:bodyPr/>
          <a:lstStyle/>
          <a:p>
            <a:r>
              <a:rPr lang="en-US" dirty="0"/>
              <a:t>Helsinki Music Hall</a:t>
            </a:r>
          </a:p>
        </p:txBody>
      </p:sp>
      <p:sp>
        <p:nvSpPr>
          <p:cNvPr id="9" name="Text Placeholder 8">
            <a:extLst>
              <a:ext uri="{FF2B5EF4-FFF2-40B4-BE49-F238E27FC236}">
                <a16:creationId xmlns:a16="http://schemas.microsoft.com/office/drawing/2014/main" id="{A1917DB0-4ADF-F23A-6EBE-AEA40E0031C9}"/>
              </a:ext>
            </a:extLst>
          </p:cNvPr>
          <p:cNvSpPr>
            <a:spLocks noGrp="1"/>
          </p:cNvSpPr>
          <p:nvPr>
            <p:ph type="body" sz="quarter" idx="18"/>
          </p:nvPr>
        </p:nvSpPr>
        <p:spPr/>
        <p:txBody>
          <a:bodyPr/>
          <a:lstStyle/>
          <a:p>
            <a:r>
              <a:rPr lang="en-US" dirty="0"/>
              <a:t>June 10, 2026</a:t>
            </a:r>
          </a:p>
        </p:txBody>
      </p:sp>
      <p:pic>
        <p:nvPicPr>
          <p:cNvPr id="10" name="Graphic 9">
            <a:extLst>
              <a:ext uri="{FF2B5EF4-FFF2-40B4-BE49-F238E27FC236}">
                <a16:creationId xmlns:a16="http://schemas.microsoft.com/office/drawing/2014/main" id="{E69DCB45-6561-5DA0-9E68-03FE9CC0F30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5259" y="3664391"/>
            <a:ext cx="2438400" cy="303134"/>
          </a:xfrm>
          <a:prstGeom prst="rect">
            <a:avLst/>
          </a:prstGeom>
        </p:spPr>
      </p:pic>
    </p:spTree>
    <p:extLst>
      <p:ext uri="{BB962C8B-B14F-4D97-AF65-F5344CB8AC3E}">
        <p14:creationId xmlns:p14="http://schemas.microsoft.com/office/powerpoint/2010/main" val="1753329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23AD30-50DB-C3F3-062B-285A7E3EA1C5}"/>
              </a:ext>
            </a:extLst>
          </p:cNvPr>
          <p:cNvSpPr>
            <a:spLocks noGrp="1"/>
          </p:cNvSpPr>
          <p:nvPr>
            <p:ph idx="1"/>
          </p:nvPr>
        </p:nvSpPr>
        <p:spPr/>
        <p:txBody>
          <a:bodyPr/>
          <a:lstStyle/>
          <a:p>
            <a:endParaRPr lang="en-US" dirty="0"/>
          </a:p>
        </p:txBody>
      </p:sp>
      <p:sp>
        <p:nvSpPr>
          <p:cNvPr id="3" name="Slide Number Placeholder 2">
            <a:extLst>
              <a:ext uri="{FF2B5EF4-FFF2-40B4-BE49-F238E27FC236}">
                <a16:creationId xmlns:a16="http://schemas.microsoft.com/office/drawing/2014/main" id="{BB019375-2582-02B7-9F26-19077CDAFF5C}"/>
              </a:ext>
            </a:extLst>
          </p:cNvPr>
          <p:cNvSpPr>
            <a:spLocks noGrp="1"/>
          </p:cNvSpPr>
          <p:nvPr>
            <p:ph type="sldNum" sz="quarter" idx="4"/>
          </p:nvPr>
        </p:nvSpPr>
        <p:spPr/>
        <p:txBody>
          <a:bodyPr/>
          <a:lstStyle/>
          <a:p>
            <a:fld id="{9E7CA0F2-EE66-4F60-8C00-E0BE38E7AEC5}" type="slidenum">
              <a:rPr lang="en-GB" smtClean="0"/>
              <a:pPr/>
              <a:t>10</a:t>
            </a:fld>
            <a:endParaRPr lang="en-GB" dirty="0"/>
          </a:p>
        </p:txBody>
      </p:sp>
      <p:pic>
        <p:nvPicPr>
          <p:cNvPr id="5" name="Picture 4" descr="Preview">
            <a:extLst>
              <a:ext uri="{FF2B5EF4-FFF2-40B4-BE49-F238E27FC236}">
                <a16:creationId xmlns:a16="http://schemas.microsoft.com/office/drawing/2014/main" id="{DB550465-4EBF-5403-8F8B-9D15810E414F}"/>
              </a:ext>
            </a:extLst>
          </p:cNvPr>
          <p:cNvPicPr>
            <a:picLocks noChangeAspect="1"/>
          </p:cNvPicPr>
          <p:nvPr/>
        </p:nvPicPr>
        <p:blipFill>
          <a:blip r:embed="rId3"/>
          <a:srcRect l="2626" b="14192"/>
          <a:stretch>
            <a:fillRect/>
          </a:stretch>
        </p:blipFill>
        <p:spPr>
          <a:xfrm>
            <a:off x="0" y="0"/>
            <a:ext cx="9144000" cy="4497355"/>
          </a:xfrm>
          <a:prstGeom prst="rect">
            <a:avLst/>
          </a:prstGeom>
        </p:spPr>
      </p:pic>
      <p:sp>
        <p:nvSpPr>
          <p:cNvPr id="4" name="Title 3">
            <a:extLst>
              <a:ext uri="{FF2B5EF4-FFF2-40B4-BE49-F238E27FC236}">
                <a16:creationId xmlns:a16="http://schemas.microsoft.com/office/drawing/2014/main" id="{8DD455FE-6DB9-791F-B1D8-32E6529BF97D}"/>
              </a:ext>
            </a:extLst>
          </p:cNvPr>
          <p:cNvSpPr>
            <a:spLocks noGrp="1"/>
          </p:cNvSpPr>
          <p:nvPr>
            <p:ph type="title"/>
          </p:nvPr>
        </p:nvSpPr>
        <p:spPr/>
        <p:txBody>
          <a:bodyPr/>
          <a:lstStyle/>
          <a:p>
            <a:r>
              <a:rPr lang="en-US" dirty="0">
                <a:solidFill>
                  <a:schemeClr val="accent6">
                    <a:lumMod val="60000"/>
                    <a:lumOff val="40000"/>
                  </a:schemeClr>
                </a:solidFill>
              </a:rPr>
              <a:t>Quantum teleportation</a:t>
            </a:r>
          </a:p>
        </p:txBody>
      </p:sp>
      <p:grpSp>
        <p:nvGrpSpPr>
          <p:cNvPr id="9" name="Group 8">
            <a:extLst>
              <a:ext uri="{FF2B5EF4-FFF2-40B4-BE49-F238E27FC236}">
                <a16:creationId xmlns:a16="http://schemas.microsoft.com/office/drawing/2014/main" id="{5B4D072A-A65E-C756-B7DF-145352BFA983}"/>
              </a:ext>
            </a:extLst>
          </p:cNvPr>
          <p:cNvGrpSpPr/>
          <p:nvPr/>
        </p:nvGrpSpPr>
        <p:grpSpPr>
          <a:xfrm>
            <a:off x="7331502" y="3284779"/>
            <a:ext cx="1634934" cy="1036700"/>
            <a:chOff x="7331502" y="3284779"/>
            <a:chExt cx="1634934" cy="1036700"/>
          </a:xfrm>
        </p:grpSpPr>
        <p:pic>
          <p:nvPicPr>
            <p:cNvPr id="7" name="Picture 6">
              <a:extLst>
                <a:ext uri="{FF2B5EF4-FFF2-40B4-BE49-F238E27FC236}">
                  <a16:creationId xmlns:a16="http://schemas.microsoft.com/office/drawing/2014/main" id="{2CECAF50-EFFA-160D-50C2-6A2770FC753B}"/>
                </a:ext>
              </a:extLst>
            </p:cNvPr>
            <p:cNvPicPr>
              <a:picLocks noChangeAspect="1"/>
            </p:cNvPicPr>
            <p:nvPr/>
          </p:nvPicPr>
          <p:blipFill>
            <a:blip r:embed="rId4"/>
            <a:stretch>
              <a:fillRect/>
            </a:stretch>
          </p:blipFill>
          <p:spPr>
            <a:xfrm>
              <a:off x="7331502" y="3584861"/>
              <a:ext cx="1634933" cy="736618"/>
            </a:xfrm>
            <a:prstGeom prst="rect">
              <a:avLst/>
            </a:prstGeom>
          </p:spPr>
        </p:pic>
        <p:sp>
          <p:nvSpPr>
            <p:cNvPr id="8" name="TextBox 7">
              <a:extLst>
                <a:ext uri="{FF2B5EF4-FFF2-40B4-BE49-F238E27FC236}">
                  <a16:creationId xmlns:a16="http://schemas.microsoft.com/office/drawing/2014/main" id="{DA1AACC2-B539-4B13-4366-A91DE7ACE611}"/>
                </a:ext>
              </a:extLst>
            </p:cNvPr>
            <p:cNvSpPr txBox="1"/>
            <p:nvPr/>
          </p:nvSpPr>
          <p:spPr>
            <a:xfrm>
              <a:off x="7331503" y="3284779"/>
              <a:ext cx="1634933" cy="300082"/>
            </a:xfrm>
            <a:prstGeom prst="rect">
              <a:avLst/>
            </a:prstGeom>
            <a:solidFill>
              <a:schemeClr val="bg1"/>
            </a:solidFill>
          </p:spPr>
          <p:txBody>
            <a:bodyPr wrap="square" rtlCol="0">
              <a:spAutoFit/>
            </a:bodyPr>
            <a:lstStyle/>
            <a:p>
              <a:r>
                <a:rPr lang="en-US" dirty="0"/>
                <a:t>Research by</a:t>
              </a:r>
            </a:p>
          </p:txBody>
        </p:sp>
      </p:grpSp>
    </p:spTree>
    <p:extLst>
      <p:ext uri="{BB962C8B-B14F-4D97-AF65-F5344CB8AC3E}">
        <p14:creationId xmlns:p14="http://schemas.microsoft.com/office/powerpoint/2010/main" val="2831863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45F73542-302F-E941-8625-6F10E4188B6E}"/>
              </a:ext>
            </a:extLst>
          </p:cNvPr>
          <p:cNvSpPr txBox="1">
            <a:spLocks/>
          </p:cNvSpPr>
          <p:nvPr/>
        </p:nvSpPr>
        <p:spPr>
          <a:xfrm>
            <a:off x="392390" y="793291"/>
            <a:ext cx="5981102" cy="765524"/>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000" b="1" dirty="0">
                <a:solidFill>
                  <a:srgbClr val="1C305D"/>
                </a:solidFill>
                <a:latin typeface="+mn-lt"/>
              </a:rPr>
              <a:t>Thank you!</a:t>
            </a:r>
          </a:p>
          <a:p>
            <a:r>
              <a:rPr lang="en-US" sz="4000" b="1" dirty="0">
                <a:solidFill>
                  <a:srgbClr val="1C305D"/>
                </a:solidFill>
                <a:latin typeface="+mn-lt"/>
              </a:rPr>
              <a:t>Kiitos!</a:t>
            </a:r>
          </a:p>
        </p:txBody>
      </p:sp>
      <p:sp>
        <p:nvSpPr>
          <p:cNvPr id="7" name="Text Placeholder 4">
            <a:extLst>
              <a:ext uri="{FF2B5EF4-FFF2-40B4-BE49-F238E27FC236}">
                <a16:creationId xmlns:a16="http://schemas.microsoft.com/office/drawing/2014/main" id="{DF5BAE8E-0358-9233-9689-1375818E8E29}"/>
              </a:ext>
            </a:extLst>
          </p:cNvPr>
          <p:cNvSpPr txBox="1">
            <a:spLocks/>
          </p:cNvSpPr>
          <p:nvPr/>
        </p:nvSpPr>
        <p:spPr>
          <a:xfrm>
            <a:off x="448092" y="2016878"/>
            <a:ext cx="3795964" cy="2631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400" b="0" kern="1200" baseline="0">
                <a:solidFill>
                  <a:srgbClr val="E3B40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18355E"/>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800" dirty="0" err="1">
                <a:solidFill>
                  <a:srgbClr val="1C305D"/>
                </a:solidFill>
                <a:latin typeface="+mn-lt"/>
              </a:rPr>
              <a:t>sergejs.kozlovics@lumii.lv</a:t>
            </a:r>
            <a:endParaRPr lang="en-GB" sz="1800" dirty="0">
              <a:solidFill>
                <a:srgbClr val="1C305D"/>
              </a:solidFill>
              <a:latin typeface="+mn-lt"/>
            </a:endParaRPr>
          </a:p>
        </p:txBody>
      </p:sp>
      <p:sp>
        <p:nvSpPr>
          <p:cNvPr id="3" name="TextBox 2">
            <a:extLst>
              <a:ext uri="{FF2B5EF4-FFF2-40B4-BE49-F238E27FC236}">
                <a16:creationId xmlns:a16="http://schemas.microsoft.com/office/drawing/2014/main" id="{AB1A58DB-29DA-155C-0FA4-C06323D25090}"/>
              </a:ext>
            </a:extLst>
          </p:cNvPr>
          <p:cNvSpPr txBox="1"/>
          <p:nvPr/>
        </p:nvSpPr>
        <p:spPr>
          <a:xfrm>
            <a:off x="392390" y="3756940"/>
            <a:ext cx="4572000" cy="300082"/>
          </a:xfrm>
          <a:prstGeom prst="rect">
            <a:avLst/>
          </a:prstGeom>
          <a:noFill/>
        </p:spPr>
        <p:txBody>
          <a:bodyPr wrap="square">
            <a:spAutoFit/>
          </a:bodyPr>
          <a:lstStyle/>
          <a:p>
            <a:r>
              <a:rPr lang="en-US" dirty="0"/>
              <a:t>Towards a Quantum GÉANT Network</a:t>
            </a:r>
          </a:p>
        </p:txBody>
      </p:sp>
      <p:pic>
        <p:nvPicPr>
          <p:cNvPr id="4" name="Picture 3" descr="Generated image: Quantum internet revolutionizing the world">
            <a:extLst>
              <a:ext uri="{FF2B5EF4-FFF2-40B4-BE49-F238E27FC236}">
                <a16:creationId xmlns:a16="http://schemas.microsoft.com/office/drawing/2014/main" id="{D5CF3786-3C22-AA15-F1F5-12CA3317E7FE}"/>
              </a:ext>
            </a:extLst>
          </p:cNvPr>
          <p:cNvPicPr>
            <a:picLocks noChangeAspect="1"/>
          </p:cNvPicPr>
          <p:nvPr/>
        </p:nvPicPr>
        <p:blipFill>
          <a:blip r:embed="rId3"/>
          <a:srcRect t="19204" b="73033"/>
          <a:stretch>
            <a:fillRect/>
          </a:stretch>
        </p:blipFill>
        <p:spPr>
          <a:xfrm>
            <a:off x="1794409" y="3012542"/>
            <a:ext cx="5798129" cy="300082"/>
          </a:xfrm>
          <a:prstGeom prst="rect">
            <a:avLst/>
          </a:prstGeom>
        </p:spPr>
      </p:pic>
      <p:pic>
        <p:nvPicPr>
          <p:cNvPr id="5" name="Picture 4">
            <a:extLst>
              <a:ext uri="{FF2B5EF4-FFF2-40B4-BE49-F238E27FC236}">
                <a16:creationId xmlns:a16="http://schemas.microsoft.com/office/drawing/2014/main" id="{FCD33E73-FA0B-546D-C07C-8B0EF272BEB1}"/>
              </a:ext>
            </a:extLst>
          </p:cNvPr>
          <p:cNvPicPr>
            <a:picLocks noChangeAspect="1"/>
          </p:cNvPicPr>
          <p:nvPr/>
        </p:nvPicPr>
        <p:blipFill>
          <a:blip r:embed="rId4"/>
          <a:stretch>
            <a:fillRect/>
          </a:stretch>
        </p:blipFill>
        <p:spPr>
          <a:xfrm>
            <a:off x="3800103" y="1621597"/>
            <a:ext cx="1786742" cy="1390945"/>
          </a:xfrm>
          <a:prstGeom prst="rect">
            <a:avLst/>
          </a:prstGeom>
        </p:spPr>
      </p:pic>
    </p:spTree>
    <p:extLst>
      <p:ext uri="{BB962C8B-B14F-4D97-AF65-F5344CB8AC3E}">
        <p14:creationId xmlns:p14="http://schemas.microsoft.com/office/powerpoint/2010/main" val="1659775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624792-F758-F0F3-E9D7-A581B9137219}"/>
              </a:ext>
            </a:extLst>
          </p:cNvPr>
          <p:cNvSpPr>
            <a:spLocks noGrp="1"/>
          </p:cNvSpPr>
          <p:nvPr>
            <p:ph idx="1"/>
          </p:nvPr>
        </p:nvSpPr>
        <p:spPr>
          <a:xfrm>
            <a:off x="6624734" y="964417"/>
            <a:ext cx="2276669" cy="3357062"/>
          </a:xfrm>
        </p:spPr>
        <p:txBody>
          <a:bodyPr>
            <a:normAutofit fontScale="92500"/>
          </a:bodyPr>
          <a:lstStyle/>
          <a:p>
            <a:pPr marL="0" indent="0">
              <a:buNone/>
            </a:pPr>
            <a:r>
              <a:rPr lang="en-US" sz="1500" b="1" dirty="0"/>
              <a:t>PQC</a:t>
            </a:r>
            <a:br>
              <a:rPr lang="en-US" sz="1500" dirty="0"/>
            </a:br>
            <a:r>
              <a:rPr lang="en-US" sz="1500" b="1" dirty="0"/>
              <a:t>Post-Quantum Crypto </a:t>
            </a:r>
          </a:p>
          <a:p>
            <a:pPr marL="0" indent="0">
              <a:buNone/>
            </a:pPr>
            <a:r>
              <a:rPr lang="en-US" sz="1500" dirty="0"/>
              <a:t>Good but based on computational assumptions</a:t>
            </a:r>
          </a:p>
          <a:p>
            <a:pPr marL="0" indent="0">
              <a:buNone/>
            </a:pPr>
            <a:endParaRPr lang="en-US" sz="1500" dirty="0"/>
          </a:p>
          <a:p>
            <a:pPr marL="0" indent="0">
              <a:buNone/>
            </a:pPr>
            <a:r>
              <a:rPr lang="en-US" sz="1500" b="1" dirty="0"/>
              <a:t>QKD</a:t>
            </a:r>
            <a:br>
              <a:rPr lang="en-US" sz="1500" b="1" dirty="0"/>
            </a:br>
            <a:r>
              <a:rPr lang="en-US" sz="1500" b="1" dirty="0"/>
              <a:t>Quantum Key Distribution </a:t>
            </a:r>
          </a:p>
          <a:p>
            <a:pPr marL="0" indent="0">
              <a:buNone/>
            </a:pPr>
            <a:r>
              <a:rPr lang="en-US" sz="1500" dirty="0"/>
              <a:t>Information-theoretical security (ITS)</a:t>
            </a:r>
          </a:p>
          <a:p>
            <a:pPr marL="0" indent="0">
              <a:buNone/>
            </a:pPr>
            <a:r>
              <a:rPr lang="en-US" sz="1500" dirty="0"/>
              <a:t>No assumptions except for Quantum Mechanics</a:t>
            </a:r>
          </a:p>
          <a:p>
            <a:pPr marL="0" indent="0">
              <a:buNone/>
            </a:pPr>
            <a:r>
              <a:rPr lang="en-US" sz="1500" dirty="0"/>
              <a:t>Security proofs exist</a:t>
            </a:r>
          </a:p>
          <a:p>
            <a:pPr marL="0" indent="0">
              <a:buNone/>
            </a:pPr>
            <a:r>
              <a:rPr lang="en-US" sz="1500" dirty="0"/>
              <a:t>New infrastructure needed!</a:t>
            </a:r>
          </a:p>
        </p:txBody>
      </p:sp>
      <p:sp>
        <p:nvSpPr>
          <p:cNvPr id="3" name="Slide Number Placeholder 2">
            <a:extLst>
              <a:ext uri="{FF2B5EF4-FFF2-40B4-BE49-F238E27FC236}">
                <a16:creationId xmlns:a16="http://schemas.microsoft.com/office/drawing/2014/main" id="{9B8C3F41-EA61-BF3D-D807-1366199701FC}"/>
              </a:ext>
            </a:extLst>
          </p:cNvPr>
          <p:cNvSpPr>
            <a:spLocks noGrp="1"/>
          </p:cNvSpPr>
          <p:nvPr>
            <p:ph type="sldNum" sz="quarter" idx="4"/>
          </p:nvPr>
        </p:nvSpPr>
        <p:spPr/>
        <p:txBody>
          <a:bodyPr/>
          <a:lstStyle/>
          <a:p>
            <a:fld id="{9E7CA0F2-EE66-4F60-8C00-E0BE38E7AEC5}" type="slidenum">
              <a:rPr lang="en-GB" smtClean="0"/>
              <a:pPr/>
              <a:t>2</a:t>
            </a:fld>
            <a:endParaRPr lang="en-GB" dirty="0"/>
          </a:p>
        </p:txBody>
      </p:sp>
      <p:sp>
        <p:nvSpPr>
          <p:cNvPr id="4" name="Title 3">
            <a:extLst>
              <a:ext uri="{FF2B5EF4-FFF2-40B4-BE49-F238E27FC236}">
                <a16:creationId xmlns:a16="http://schemas.microsoft.com/office/drawing/2014/main" id="{5724B294-3FE2-1DFC-B12C-13796AD9D198}"/>
              </a:ext>
            </a:extLst>
          </p:cNvPr>
          <p:cNvSpPr>
            <a:spLocks noGrp="1"/>
          </p:cNvSpPr>
          <p:nvPr>
            <p:ph type="title"/>
          </p:nvPr>
        </p:nvSpPr>
        <p:spPr/>
        <p:txBody>
          <a:bodyPr/>
          <a:lstStyle/>
          <a:p>
            <a:r>
              <a:rPr lang="en-US" dirty="0"/>
              <a:t>Quantum Computers and the Need to Protect our Data Transmission</a:t>
            </a:r>
          </a:p>
        </p:txBody>
      </p:sp>
      <p:pic>
        <p:nvPicPr>
          <p:cNvPr id="5" name="Picture 4" descr="Preview">
            <a:extLst>
              <a:ext uri="{FF2B5EF4-FFF2-40B4-BE49-F238E27FC236}">
                <a16:creationId xmlns:a16="http://schemas.microsoft.com/office/drawing/2014/main" id="{B6D0E621-A220-A44F-FA6C-68B36F3F0BFF}"/>
              </a:ext>
            </a:extLst>
          </p:cNvPr>
          <p:cNvPicPr>
            <a:picLocks noChangeAspect="1"/>
          </p:cNvPicPr>
          <p:nvPr/>
        </p:nvPicPr>
        <p:blipFill>
          <a:blip r:embed="rId3"/>
          <a:srcRect l="9361" b="12284"/>
          <a:stretch>
            <a:fillRect/>
          </a:stretch>
        </p:blipFill>
        <p:spPr>
          <a:xfrm>
            <a:off x="0" y="791042"/>
            <a:ext cx="6536096" cy="3530438"/>
          </a:xfrm>
          <a:prstGeom prst="rect">
            <a:avLst/>
          </a:prstGeom>
        </p:spPr>
      </p:pic>
    </p:spTree>
    <p:extLst>
      <p:ext uri="{BB962C8B-B14F-4D97-AF65-F5344CB8AC3E}">
        <p14:creationId xmlns:p14="http://schemas.microsoft.com/office/powerpoint/2010/main" val="335707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7B1B23-66E2-6A76-C02E-24E045BC6342}"/>
              </a:ext>
            </a:extLst>
          </p:cNvPr>
          <p:cNvSpPr>
            <a:spLocks noGrp="1"/>
          </p:cNvSpPr>
          <p:nvPr>
            <p:ph idx="1"/>
          </p:nvPr>
        </p:nvSpPr>
        <p:spPr>
          <a:xfrm>
            <a:off x="372815" y="3421578"/>
            <a:ext cx="3912198" cy="1038996"/>
          </a:xfrm>
        </p:spPr>
        <p:txBody>
          <a:bodyPr>
            <a:normAutofit/>
          </a:bodyPr>
          <a:lstStyle/>
          <a:p>
            <a:pPr marL="0" indent="0">
              <a:buNone/>
            </a:pPr>
            <a:r>
              <a:rPr lang="en-US" dirty="0"/>
              <a:t>QKD </a:t>
            </a:r>
            <a:r>
              <a:rPr lang="en-US" b="1" dirty="0"/>
              <a:t>networks</a:t>
            </a:r>
            <a:r>
              <a:rPr lang="en-US" dirty="0"/>
              <a:t> are needed!</a:t>
            </a:r>
          </a:p>
          <a:p>
            <a:pPr marL="0" indent="0">
              <a:buNone/>
            </a:pPr>
            <a:r>
              <a:rPr lang="en-US" dirty="0" err="1"/>
              <a:t>EuroQCI</a:t>
            </a:r>
            <a:r>
              <a:rPr lang="en-US" dirty="0"/>
              <a:t>, CEF, IPCEI… calls</a:t>
            </a:r>
          </a:p>
          <a:p>
            <a:pPr marL="0" indent="0">
              <a:buNone/>
            </a:pPr>
            <a:r>
              <a:rPr lang="en-US" dirty="0"/>
              <a:t>Private companies also invest a lot</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8E374140-CB44-8F13-D6D9-DA74D62EEAB7}"/>
              </a:ext>
            </a:extLst>
          </p:cNvPr>
          <p:cNvSpPr>
            <a:spLocks noGrp="1"/>
          </p:cNvSpPr>
          <p:nvPr>
            <p:ph type="sldNum" sz="quarter" idx="4"/>
          </p:nvPr>
        </p:nvSpPr>
        <p:spPr/>
        <p:txBody>
          <a:bodyPr/>
          <a:lstStyle/>
          <a:p>
            <a:fld id="{9E7CA0F2-EE66-4F60-8C00-E0BE38E7AEC5}" type="slidenum">
              <a:rPr lang="en-GB" sz="1800" smtClean="0"/>
              <a:pPr/>
              <a:t>3</a:t>
            </a:fld>
            <a:endParaRPr lang="en-GB" sz="1800" dirty="0"/>
          </a:p>
        </p:txBody>
      </p:sp>
      <p:sp>
        <p:nvSpPr>
          <p:cNvPr id="4" name="Title 3">
            <a:extLst>
              <a:ext uri="{FF2B5EF4-FFF2-40B4-BE49-F238E27FC236}">
                <a16:creationId xmlns:a16="http://schemas.microsoft.com/office/drawing/2014/main" id="{CD975A3E-8FDD-43B6-297D-D9649C7BECAA}"/>
              </a:ext>
            </a:extLst>
          </p:cNvPr>
          <p:cNvSpPr>
            <a:spLocks noGrp="1"/>
          </p:cNvSpPr>
          <p:nvPr>
            <p:ph type="title"/>
          </p:nvPr>
        </p:nvSpPr>
        <p:spPr/>
        <p:txBody>
          <a:bodyPr>
            <a:normAutofit/>
          </a:bodyPr>
          <a:lstStyle/>
          <a:p>
            <a:r>
              <a:rPr lang="en-US" sz="1800" dirty="0"/>
              <a:t>Quantum Key Distribution (QKD) Networks</a:t>
            </a:r>
            <a:endParaRPr lang="en-LV" sz="1800"/>
          </a:p>
        </p:txBody>
      </p:sp>
      <p:pic>
        <p:nvPicPr>
          <p:cNvPr id="5" name="Google Shape;296;p39">
            <a:extLst>
              <a:ext uri="{FF2B5EF4-FFF2-40B4-BE49-F238E27FC236}">
                <a16:creationId xmlns:a16="http://schemas.microsoft.com/office/drawing/2014/main" id="{0E2A3578-4E6B-B66D-E862-7BD0411FDBCD}"/>
              </a:ext>
            </a:extLst>
          </p:cNvPr>
          <p:cNvPicPr preferRelativeResize="0"/>
          <p:nvPr/>
        </p:nvPicPr>
        <p:blipFill>
          <a:blip r:embed="rId3">
            <a:alphaModFix/>
          </a:blip>
          <a:srcRect l="17424"/>
          <a:stretch>
            <a:fillRect/>
          </a:stretch>
        </p:blipFill>
        <p:spPr>
          <a:xfrm>
            <a:off x="4572000" y="827388"/>
            <a:ext cx="4572000" cy="3357062"/>
          </a:xfrm>
          <a:prstGeom prst="rect">
            <a:avLst/>
          </a:prstGeom>
          <a:noFill/>
          <a:ln>
            <a:noFill/>
          </a:ln>
        </p:spPr>
      </p:pic>
      <p:pic>
        <p:nvPicPr>
          <p:cNvPr id="7" name="Picture 6" descr="Preview">
            <a:extLst>
              <a:ext uri="{FF2B5EF4-FFF2-40B4-BE49-F238E27FC236}">
                <a16:creationId xmlns:a16="http://schemas.microsoft.com/office/drawing/2014/main" id="{B3A6E3B0-1190-FF79-EC7B-5ED3D0D41413}"/>
              </a:ext>
            </a:extLst>
          </p:cNvPr>
          <p:cNvPicPr>
            <a:picLocks noChangeAspect="1"/>
          </p:cNvPicPr>
          <p:nvPr/>
        </p:nvPicPr>
        <p:blipFill>
          <a:blip r:embed="rId4"/>
          <a:srcRect t="17512" b="4102"/>
          <a:stretch>
            <a:fillRect/>
          </a:stretch>
        </p:blipFill>
        <p:spPr>
          <a:xfrm>
            <a:off x="372815" y="1571241"/>
            <a:ext cx="3912198" cy="1711589"/>
          </a:xfrm>
          <a:prstGeom prst="rect">
            <a:avLst/>
          </a:prstGeom>
        </p:spPr>
      </p:pic>
      <p:sp>
        <p:nvSpPr>
          <p:cNvPr id="8" name="Content Placeholder 1">
            <a:extLst>
              <a:ext uri="{FF2B5EF4-FFF2-40B4-BE49-F238E27FC236}">
                <a16:creationId xmlns:a16="http://schemas.microsoft.com/office/drawing/2014/main" id="{179FFDBA-70FD-1E43-1814-CD123E79666A}"/>
              </a:ext>
            </a:extLst>
          </p:cNvPr>
          <p:cNvSpPr txBox="1">
            <a:spLocks/>
          </p:cNvSpPr>
          <p:nvPr/>
        </p:nvSpPr>
        <p:spPr>
          <a:xfrm>
            <a:off x="372815" y="827388"/>
            <a:ext cx="3782412" cy="60510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1C2C4F"/>
                </a:solidFill>
                <a:latin typeface="+mn-lt"/>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1C2C4F"/>
                </a:solidFill>
                <a:latin typeface="+mn-lt"/>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rgbClr val="1C2C4F"/>
                </a:solidFill>
                <a:latin typeface="+mn-lt"/>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mn-lt"/>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mn-lt"/>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t>QKD is a </a:t>
            </a:r>
            <a:r>
              <a:rPr lang="en-US" b="1" dirty="0"/>
              <a:t>point-to-point</a:t>
            </a:r>
            <a:r>
              <a:rPr lang="en-US" dirty="0"/>
              <a:t> technology!</a:t>
            </a:r>
          </a:p>
          <a:p>
            <a:pPr marL="0" indent="0">
              <a:buFont typeface="Arial" panose="020B0604020202020204" pitchFamily="34" charset="0"/>
              <a:buNone/>
            </a:pPr>
            <a:r>
              <a:rPr lang="en-US" dirty="0"/>
              <a:t>(with distance and bitrate limitations)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797889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B5B31E-CF8F-AD63-C66A-34DA628EB2D9}"/>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7C6BB63F-93B4-3A15-0A09-9AF3421871D7}"/>
              </a:ext>
            </a:extLst>
          </p:cNvPr>
          <p:cNvSpPr>
            <a:spLocks noGrp="1"/>
          </p:cNvSpPr>
          <p:nvPr>
            <p:ph type="sldNum" sz="quarter" idx="4"/>
          </p:nvPr>
        </p:nvSpPr>
        <p:spPr/>
        <p:txBody>
          <a:bodyPr/>
          <a:lstStyle/>
          <a:p>
            <a:fld id="{9E7CA0F2-EE66-4F60-8C00-E0BE38E7AEC5}" type="slidenum">
              <a:rPr lang="en-GB" smtClean="0"/>
              <a:pPr/>
              <a:t>4</a:t>
            </a:fld>
            <a:endParaRPr lang="en-GB" dirty="0"/>
          </a:p>
        </p:txBody>
      </p:sp>
      <p:pic>
        <p:nvPicPr>
          <p:cNvPr id="5" name="Picture 4" descr="zoomed">
            <a:extLst>
              <a:ext uri="{FF2B5EF4-FFF2-40B4-BE49-F238E27FC236}">
                <a16:creationId xmlns:a16="http://schemas.microsoft.com/office/drawing/2014/main" id="{49F4D676-9A1C-3589-C4BF-436B6F6E6FD0}"/>
              </a:ext>
            </a:extLst>
          </p:cNvPr>
          <p:cNvPicPr>
            <a:picLocks noChangeAspect="1"/>
          </p:cNvPicPr>
          <p:nvPr/>
        </p:nvPicPr>
        <p:blipFill>
          <a:blip r:embed="rId3"/>
          <a:srcRect l="4128" t="3736" r="793" b="12860"/>
          <a:stretch>
            <a:fillRect/>
          </a:stretch>
        </p:blipFill>
        <p:spPr>
          <a:xfrm>
            <a:off x="-38022" y="1"/>
            <a:ext cx="9182022" cy="4506686"/>
          </a:xfrm>
          <a:prstGeom prst="rect">
            <a:avLst/>
          </a:prstGeom>
        </p:spPr>
      </p:pic>
      <p:sp>
        <p:nvSpPr>
          <p:cNvPr id="4" name="Title 3">
            <a:extLst>
              <a:ext uri="{FF2B5EF4-FFF2-40B4-BE49-F238E27FC236}">
                <a16:creationId xmlns:a16="http://schemas.microsoft.com/office/drawing/2014/main" id="{568A866E-5D3E-EC05-036C-29D00075B575}"/>
              </a:ext>
            </a:extLst>
          </p:cNvPr>
          <p:cNvSpPr>
            <a:spLocks noGrp="1"/>
          </p:cNvSpPr>
          <p:nvPr>
            <p:ph type="title"/>
          </p:nvPr>
        </p:nvSpPr>
        <p:spPr>
          <a:xfrm>
            <a:off x="2407296" y="126195"/>
            <a:ext cx="4133463" cy="695826"/>
          </a:xfrm>
          <a:noFill/>
        </p:spPr>
        <p:txBody>
          <a:bodyPr/>
          <a:lstStyle/>
          <a:p>
            <a:r>
              <a:rPr lang="en-US" dirty="0"/>
              <a:t>QKD is not going the right direction</a:t>
            </a:r>
          </a:p>
        </p:txBody>
      </p:sp>
    </p:spTree>
    <p:extLst>
      <p:ext uri="{BB962C8B-B14F-4D97-AF65-F5344CB8AC3E}">
        <p14:creationId xmlns:p14="http://schemas.microsoft.com/office/powerpoint/2010/main" val="3515583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FCE6C4-96F6-9211-9FF3-A37DDAF32383}"/>
              </a:ext>
            </a:extLst>
          </p:cNvPr>
          <p:cNvSpPr>
            <a:spLocks noGrp="1"/>
          </p:cNvSpPr>
          <p:nvPr>
            <p:ph idx="1"/>
          </p:nvPr>
        </p:nvSpPr>
        <p:spPr>
          <a:xfrm>
            <a:off x="350201" y="893219"/>
            <a:ext cx="3681422" cy="3357062"/>
          </a:xfrm>
        </p:spPr>
        <p:txBody>
          <a:bodyPr/>
          <a:lstStyle/>
          <a:p>
            <a:pPr marL="0" indent="0">
              <a:buNone/>
            </a:pPr>
            <a:r>
              <a:rPr lang="en-US" dirty="0"/>
              <a:t>Many NRENs already have QKD experience!</a:t>
            </a:r>
          </a:p>
          <a:p>
            <a:pPr marL="0" indent="0">
              <a:buNone/>
            </a:pPr>
            <a:endParaRPr lang="en-US" dirty="0"/>
          </a:p>
          <a:p>
            <a:pPr marL="0" indent="0">
              <a:buNone/>
            </a:pPr>
            <a:r>
              <a:rPr lang="en-US" dirty="0"/>
              <a:t>Some optical fibers are already good for QKD.</a:t>
            </a:r>
          </a:p>
          <a:p>
            <a:pPr marL="0" indent="0">
              <a:buNone/>
            </a:pPr>
            <a:endParaRPr lang="en-US" dirty="0"/>
          </a:p>
          <a:p>
            <a:pPr marL="0" indent="0">
              <a:buNone/>
            </a:pPr>
            <a:r>
              <a:rPr lang="en-US" dirty="0"/>
              <a:t>We want ITS security even if </a:t>
            </a:r>
            <a:r>
              <a:rPr lang="en-US" i="1" dirty="0"/>
              <a:t>some</a:t>
            </a:r>
            <a:r>
              <a:rPr lang="en-US" dirty="0"/>
              <a:t> nodes are malicious.</a:t>
            </a:r>
          </a:p>
        </p:txBody>
      </p:sp>
      <p:sp>
        <p:nvSpPr>
          <p:cNvPr id="3" name="Slide Number Placeholder 2">
            <a:extLst>
              <a:ext uri="{FF2B5EF4-FFF2-40B4-BE49-F238E27FC236}">
                <a16:creationId xmlns:a16="http://schemas.microsoft.com/office/drawing/2014/main" id="{302EDAC8-970F-7886-9416-5B288FF0904A}"/>
              </a:ext>
            </a:extLst>
          </p:cNvPr>
          <p:cNvSpPr>
            <a:spLocks noGrp="1"/>
          </p:cNvSpPr>
          <p:nvPr>
            <p:ph type="sldNum" sz="quarter" idx="4"/>
          </p:nvPr>
        </p:nvSpPr>
        <p:spPr/>
        <p:txBody>
          <a:bodyPr/>
          <a:lstStyle/>
          <a:p>
            <a:fld id="{9E7CA0F2-EE66-4F60-8C00-E0BE38E7AEC5}" type="slidenum">
              <a:rPr lang="en-GB" smtClean="0"/>
              <a:pPr/>
              <a:t>5</a:t>
            </a:fld>
            <a:endParaRPr lang="en-GB" dirty="0"/>
          </a:p>
        </p:txBody>
      </p:sp>
      <p:sp>
        <p:nvSpPr>
          <p:cNvPr id="4" name="Title 3">
            <a:extLst>
              <a:ext uri="{FF2B5EF4-FFF2-40B4-BE49-F238E27FC236}">
                <a16:creationId xmlns:a16="http://schemas.microsoft.com/office/drawing/2014/main" id="{981EA1A5-B427-819C-FE96-508D1901E095}"/>
              </a:ext>
            </a:extLst>
          </p:cNvPr>
          <p:cNvSpPr>
            <a:spLocks noGrp="1"/>
          </p:cNvSpPr>
          <p:nvPr>
            <p:ph type="title"/>
          </p:nvPr>
        </p:nvSpPr>
        <p:spPr/>
        <p:txBody>
          <a:bodyPr/>
          <a:lstStyle/>
          <a:p>
            <a:r>
              <a:rPr lang="en-US" dirty="0"/>
              <a:t>GÉANT QKD</a:t>
            </a:r>
          </a:p>
        </p:txBody>
      </p:sp>
      <p:pic>
        <p:nvPicPr>
          <p:cNvPr id="6" name="Picture 5">
            <a:extLst>
              <a:ext uri="{FF2B5EF4-FFF2-40B4-BE49-F238E27FC236}">
                <a16:creationId xmlns:a16="http://schemas.microsoft.com/office/drawing/2014/main" id="{C2900E1F-609F-7A88-A05D-67315BE86B5C}"/>
              </a:ext>
            </a:extLst>
          </p:cNvPr>
          <p:cNvPicPr>
            <a:picLocks noChangeAspect="1"/>
          </p:cNvPicPr>
          <p:nvPr/>
        </p:nvPicPr>
        <p:blipFill>
          <a:blip r:embed="rId3"/>
          <a:stretch>
            <a:fillRect/>
          </a:stretch>
        </p:blipFill>
        <p:spPr>
          <a:xfrm>
            <a:off x="4294579" y="258398"/>
            <a:ext cx="4494860" cy="3991883"/>
          </a:xfrm>
          <a:prstGeom prst="rect">
            <a:avLst/>
          </a:prstGeom>
        </p:spPr>
      </p:pic>
    </p:spTree>
    <p:extLst>
      <p:ext uri="{BB962C8B-B14F-4D97-AF65-F5344CB8AC3E}">
        <p14:creationId xmlns:p14="http://schemas.microsoft.com/office/powerpoint/2010/main" val="2362525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EE36D4-4145-82EF-EB8F-354213C78874}"/>
              </a:ext>
            </a:extLst>
          </p:cNvPr>
          <p:cNvSpPr>
            <a:spLocks noGrp="1"/>
          </p:cNvSpPr>
          <p:nvPr>
            <p:ph idx="1"/>
          </p:nvPr>
        </p:nvSpPr>
        <p:spPr>
          <a:xfrm>
            <a:off x="344557" y="891531"/>
            <a:ext cx="3687065" cy="2538738"/>
          </a:xfrm>
        </p:spPr>
        <p:txBody>
          <a:bodyPr>
            <a:normAutofit/>
          </a:bodyPr>
          <a:lstStyle/>
          <a:p>
            <a:pPr marL="0" indent="0">
              <a:buNone/>
            </a:pPr>
            <a:r>
              <a:rPr lang="en-US" b="1" dirty="0"/>
              <a:t>Theorem.</a:t>
            </a:r>
            <a:r>
              <a:rPr lang="en-US" dirty="0"/>
              <a:t> For an</a:t>
            </a:r>
            <a:r>
              <a:rPr lang="en-US" i="1" dirty="0"/>
              <a:t> </a:t>
            </a:r>
            <a:r>
              <a:rPr lang="en-US" b="1" i="1" dirty="0"/>
              <a:t>(m+1)</a:t>
            </a:r>
            <a:r>
              <a:rPr lang="en-US" i="1" dirty="0"/>
              <a:t>-</a:t>
            </a:r>
            <a:r>
              <a:rPr lang="en-US" dirty="0"/>
              <a:t>connected network where each adversary controls no more than </a:t>
            </a:r>
            <a:r>
              <a:rPr lang="en-US" b="1" i="1" dirty="0"/>
              <a:t>m</a:t>
            </a:r>
            <a:r>
              <a:rPr lang="en-US" dirty="0"/>
              <a:t> nodes, it is possible to establish ITS secure end-to-end keys by using direct QKD links.</a:t>
            </a:r>
          </a:p>
          <a:p>
            <a:pPr marL="0" indent="0">
              <a:buNone/>
            </a:pPr>
            <a:r>
              <a:rPr lang="en-US" dirty="0"/>
              <a:t>We add </a:t>
            </a:r>
            <a:r>
              <a:rPr lang="en-US" i="1" dirty="0"/>
              <a:t>additional computational security </a:t>
            </a:r>
            <a:r>
              <a:rPr lang="en-US" dirty="0"/>
              <a:t>layer to deal with articulation points.</a:t>
            </a:r>
          </a:p>
        </p:txBody>
      </p:sp>
      <p:sp>
        <p:nvSpPr>
          <p:cNvPr id="3" name="Slide Number Placeholder 2">
            <a:extLst>
              <a:ext uri="{FF2B5EF4-FFF2-40B4-BE49-F238E27FC236}">
                <a16:creationId xmlns:a16="http://schemas.microsoft.com/office/drawing/2014/main" id="{20B7DEAA-4F3B-2A59-25DE-09E70A6F3A95}"/>
              </a:ext>
            </a:extLst>
          </p:cNvPr>
          <p:cNvSpPr>
            <a:spLocks noGrp="1"/>
          </p:cNvSpPr>
          <p:nvPr>
            <p:ph type="sldNum" sz="quarter" idx="4"/>
          </p:nvPr>
        </p:nvSpPr>
        <p:spPr/>
        <p:txBody>
          <a:bodyPr/>
          <a:lstStyle/>
          <a:p>
            <a:fld id="{9E7CA0F2-EE66-4F60-8C00-E0BE38E7AEC5}" type="slidenum">
              <a:rPr lang="en-GB" smtClean="0"/>
              <a:pPr/>
              <a:t>6</a:t>
            </a:fld>
            <a:endParaRPr lang="en-GB" dirty="0"/>
          </a:p>
        </p:txBody>
      </p:sp>
      <p:sp>
        <p:nvSpPr>
          <p:cNvPr id="4" name="Title 3">
            <a:extLst>
              <a:ext uri="{FF2B5EF4-FFF2-40B4-BE49-F238E27FC236}">
                <a16:creationId xmlns:a16="http://schemas.microsoft.com/office/drawing/2014/main" id="{B5ECDAC5-3559-6841-6D49-F0FA1D6B911E}"/>
              </a:ext>
            </a:extLst>
          </p:cNvPr>
          <p:cNvSpPr>
            <a:spLocks noGrp="1"/>
          </p:cNvSpPr>
          <p:nvPr>
            <p:ph type="title"/>
          </p:nvPr>
        </p:nvSpPr>
        <p:spPr/>
        <p:txBody>
          <a:bodyPr/>
          <a:lstStyle/>
          <a:p>
            <a:r>
              <a:rPr lang="en-US" dirty="0"/>
              <a:t>End-to-end ITS security</a:t>
            </a:r>
          </a:p>
        </p:txBody>
      </p:sp>
      <p:grpSp>
        <p:nvGrpSpPr>
          <p:cNvPr id="6" name="Group 5">
            <a:extLst>
              <a:ext uri="{FF2B5EF4-FFF2-40B4-BE49-F238E27FC236}">
                <a16:creationId xmlns:a16="http://schemas.microsoft.com/office/drawing/2014/main" id="{CE2933D3-5238-4BB1-A124-1FD7E0B98171}"/>
              </a:ext>
            </a:extLst>
          </p:cNvPr>
          <p:cNvGrpSpPr/>
          <p:nvPr/>
        </p:nvGrpSpPr>
        <p:grpSpPr>
          <a:xfrm>
            <a:off x="4569820" y="445591"/>
            <a:ext cx="3862876" cy="3430618"/>
            <a:chOff x="12792190" y="877181"/>
            <a:chExt cx="10728581" cy="9528048"/>
          </a:xfrm>
        </p:grpSpPr>
        <p:pic>
          <p:nvPicPr>
            <p:cNvPr id="7" name="Picture 6">
              <a:extLst>
                <a:ext uri="{FF2B5EF4-FFF2-40B4-BE49-F238E27FC236}">
                  <a16:creationId xmlns:a16="http://schemas.microsoft.com/office/drawing/2014/main" id="{FEDE63F1-1F02-BF05-992D-9FD391D0D07F}"/>
                </a:ext>
              </a:extLst>
            </p:cNvPr>
            <p:cNvPicPr>
              <a:picLocks noChangeAspect="1"/>
            </p:cNvPicPr>
            <p:nvPr/>
          </p:nvPicPr>
          <p:blipFill>
            <a:blip r:embed="rId3"/>
            <a:stretch>
              <a:fillRect/>
            </a:stretch>
          </p:blipFill>
          <p:spPr>
            <a:xfrm>
              <a:off x="12792190" y="877181"/>
              <a:ext cx="10728581" cy="9528048"/>
            </a:xfrm>
            <a:prstGeom prst="rect">
              <a:avLst/>
            </a:prstGeom>
          </p:spPr>
        </p:pic>
        <p:sp>
          <p:nvSpPr>
            <p:cNvPr id="8" name="Right Arrow 7">
              <a:extLst>
                <a:ext uri="{FF2B5EF4-FFF2-40B4-BE49-F238E27FC236}">
                  <a16:creationId xmlns:a16="http://schemas.microsoft.com/office/drawing/2014/main" id="{FC204A16-2CE6-6F99-70EC-32F1C8ED408D}"/>
                </a:ext>
              </a:extLst>
            </p:cNvPr>
            <p:cNvSpPr/>
            <p:nvPr/>
          </p:nvSpPr>
          <p:spPr>
            <a:xfrm rot="18261911">
              <a:off x="14222321" y="6365934"/>
              <a:ext cx="1955672" cy="667348"/>
            </a:xfrm>
            <a:prstGeom prst="rightArrow">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Graphik-Light"/>
                <a:ea typeface="Graphik-Light"/>
                <a:cs typeface="Graphik-Light"/>
                <a:sym typeface="Graphik Light"/>
              </a:endParaRPr>
            </a:p>
          </p:txBody>
        </p:sp>
        <p:sp>
          <p:nvSpPr>
            <p:cNvPr id="9" name="Right Arrow 8">
              <a:extLst>
                <a:ext uri="{FF2B5EF4-FFF2-40B4-BE49-F238E27FC236}">
                  <a16:creationId xmlns:a16="http://schemas.microsoft.com/office/drawing/2014/main" id="{1E7CE63B-6CDC-18F7-594E-0E8A572002D2}"/>
                </a:ext>
              </a:extLst>
            </p:cNvPr>
            <p:cNvSpPr/>
            <p:nvPr/>
          </p:nvSpPr>
          <p:spPr>
            <a:xfrm rot="17186585">
              <a:off x="14061059" y="7813116"/>
              <a:ext cx="781409" cy="667348"/>
            </a:xfrm>
            <a:prstGeom prst="rightArrow">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Light"/>
                <a:ea typeface="Graphik-Light"/>
                <a:cs typeface="Graphik-Light"/>
                <a:sym typeface="Graphik Light"/>
              </a:endParaRPr>
            </a:p>
          </p:txBody>
        </p:sp>
        <p:sp>
          <p:nvSpPr>
            <p:cNvPr id="10" name="Right Arrow 9">
              <a:extLst>
                <a:ext uri="{FF2B5EF4-FFF2-40B4-BE49-F238E27FC236}">
                  <a16:creationId xmlns:a16="http://schemas.microsoft.com/office/drawing/2014/main" id="{D3072BB1-7C9D-899E-F048-C75746FEFF82}"/>
                </a:ext>
              </a:extLst>
            </p:cNvPr>
            <p:cNvSpPr/>
            <p:nvPr/>
          </p:nvSpPr>
          <p:spPr>
            <a:xfrm rot="9311034">
              <a:off x="14657348" y="7763391"/>
              <a:ext cx="1656224" cy="667348"/>
            </a:xfrm>
            <a:prstGeom prst="rightArrow">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Graphik-Light"/>
                <a:ea typeface="Graphik-Light"/>
                <a:cs typeface="Graphik-Light"/>
                <a:sym typeface="Graphik Light"/>
              </a:endParaRPr>
            </a:p>
          </p:txBody>
        </p:sp>
        <p:sp>
          <p:nvSpPr>
            <p:cNvPr id="11" name="Right Arrow 10">
              <a:extLst>
                <a:ext uri="{FF2B5EF4-FFF2-40B4-BE49-F238E27FC236}">
                  <a16:creationId xmlns:a16="http://schemas.microsoft.com/office/drawing/2014/main" id="{06E0CEA4-B298-8F65-7C78-9A45FA84FB15}"/>
                </a:ext>
              </a:extLst>
            </p:cNvPr>
            <p:cNvSpPr/>
            <p:nvPr/>
          </p:nvSpPr>
          <p:spPr>
            <a:xfrm rot="8531933">
              <a:off x="16604204" y="7106735"/>
              <a:ext cx="691195" cy="414442"/>
            </a:xfrm>
            <a:prstGeom prst="rightArrow">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Graphik-Light"/>
                <a:ea typeface="Graphik-Light"/>
                <a:cs typeface="Graphik-Light"/>
                <a:sym typeface="Graphik Light"/>
              </a:endParaRPr>
            </a:p>
          </p:txBody>
        </p:sp>
        <p:sp>
          <p:nvSpPr>
            <p:cNvPr id="12" name="Right Arrow 11">
              <a:extLst>
                <a:ext uri="{FF2B5EF4-FFF2-40B4-BE49-F238E27FC236}">
                  <a16:creationId xmlns:a16="http://schemas.microsoft.com/office/drawing/2014/main" id="{2B24906C-23D5-276E-5701-D7E3B74CA908}"/>
                </a:ext>
              </a:extLst>
            </p:cNvPr>
            <p:cNvSpPr/>
            <p:nvPr/>
          </p:nvSpPr>
          <p:spPr>
            <a:xfrm rot="13396992">
              <a:off x="15818525" y="5957938"/>
              <a:ext cx="921249" cy="552117"/>
            </a:xfrm>
            <a:prstGeom prst="rightArrow">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Graphik-Light"/>
                <a:ea typeface="Graphik-Light"/>
                <a:cs typeface="Graphik-Light"/>
                <a:sym typeface="Graphik Light"/>
              </a:endParaRPr>
            </a:p>
          </p:txBody>
        </p:sp>
        <p:sp>
          <p:nvSpPr>
            <p:cNvPr id="13" name="Right Arrow 12">
              <a:extLst>
                <a:ext uri="{FF2B5EF4-FFF2-40B4-BE49-F238E27FC236}">
                  <a16:creationId xmlns:a16="http://schemas.microsoft.com/office/drawing/2014/main" id="{65FB8A3D-1A81-CFE3-E3FB-22A2776DE746}"/>
                </a:ext>
              </a:extLst>
            </p:cNvPr>
            <p:cNvSpPr/>
            <p:nvPr/>
          </p:nvSpPr>
          <p:spPr>
            <a:xfrm rot="13462229">
              <a:off x="16790313" y="6532183"/>
              <a:ext cx="601711" cy="420813"/>
            </a:xfrm>
            <a:prstGeom prst="rightArrow">
              <a:avLst/>
            </a:prstGeom>
            <a:solidFill>
              <a:schemeClr val="accent1">
                <a:satOff val="-9155"/>
                <a:lumOff val="-3267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Graphik-Light"/>
                <a:ea typeface="Graphik-Light"/>
                <a:cs typeface="Graphik-Light"/>
                <a:sym typeface="Graphik Light"/>
              </a:endParaRPr>
            </a:p>
          </p:txBody>
        </p:sp>
      </p:grpSp>
      <p:pic>
        <p:nvPicPr>
          <p:cNvPr id="5" name="Picture 4">
            <a:extLst>
              <a:ext uri="{FF2B5EF4-FFF2-40B4-BE49-F238E27FC236}">
                <a16:creationId xmlns:a16="http://schemas.microsoft.com/office/drawing/2014/main" id="{DB19824D-CE6B-1A9C-AC31-6CB99F682E96}"/>
              </a:ext>
            </a:extLst>
          </p:cNvPr>
          <p:cNvPicPr>
            <a:picLocks noChangeAspect="1"/>
          </p:cNvPicPr>
          <p:nvPr/>
        </p:nvPicPr>
        <p:blipFill>
          <a:blip r:embed="rId4"/>
          <a:stretch>
            <a:fillRect/>
          </a:stretch>
        </p:blipFill>
        <p:spPr>
          <a:xfrm>
            <a:off x="344557" y="3529645"/>
            <a:ext cx="5982914" cy="966341"/>
          </a:xfrm>
          <a:prstGeom prst="rect">
            <a:avLst/>
          </a:prstGeom>
        </p:spPr>
      </p:pic>
    </p:spTree>
    <p:extLst>
      <p:ext uri="{BB962C8B-B14F-4D97-AF65-F5344CB8AC3E}">
        <p14:creationId xmlns:p14="http://schemas.microsoft.com/office/powerpoint/2010/main" val="2373458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64C329-917D-36FD-1C63-6D0ACCA55D2F}"/>
              </a:ext>
            </a:extLst>
          </p:cNvPr>
          <p:cNvSpPr>
            <a:spLocks noGrp="1"/>
          </p:cNvSpPr>
          <p:nvPr>
            <p:ph idx="1"/>
          </p:nvPr>
        </p:nvSpPr>
        <p:spPr>
          <a:xfrm>
            <a:off x="4763429" y="635273"/>
            <a:ext cx="3675534" cy="695826"/>
          </a:xfrm>
        </p:spPr>
        <p:txBody>
          <a:bodyPr/>
          <a:lstStyle/>
          <a:p>
            <a:pPr marL="0" indent="0">
              <a:buNone/>
            </a:pPr>
            <a:r>
              <a:rPr lang="en-US" dirty="0"/>
              <a:t>Missing links can be temporarily replaced by our Butterfly Protocol</a:t>
            </a:r>
          </a:p>
        </p:txBody>
      </p:sp>
      <p:sp>
        <p:nvSpPr>
          <p:cNvPr id="3" name="Slide Number Placeholder 2">
            <a:extLst>
              <a:ext uri="{FF2B5EF4-FFF2-40B4-BE49-F238E27FC236}">
                <a16:creationId xmlns:a16="http://schemas.microsoft.com/office/drawing/2014/main" id="{1BE8DCA3-225D-4230-F3AB-70A9B4674A6B}"/>
              </a:ext>
            </a:extLst>
          </p:cNvPr>
          <p:cNvSpPr>
            <a:spLocks noGrp="1"/>
          </p:cNvSpPr>
          <p:nvPr>
            <p:ph type="sldNum" sz="quarter" idx="4"/>
          </p:nvPr>
        </p:nvSpPr>
        <p:spPr/>
        <p:txBody>
          <a:bodyPr/>
          <a:lstStyle/>
          <a:p>
            <a:fld id="{9E7CA0F2-EE66-4F60-8C00-E0BE38E7AEC5}" type="slidenum">
              <a:rPr lang="en-GB" smtClean="0"/>
              <a:pPr/>
              <a:t>7</a:t>
            </a:fld>
            <a:endParaRPr lang="en-GB" dirty="0"/>
          </a:p>
        </p:txBody>
      </p:sp>
      <p:sp>
        <p:nvSpPr>
          <p:cNvPr id="4" name="Title 3">
            <a:extLst>
              <a:ext uri="{FF2B5EF4-FFF2-40B4-BE49-F238E27FC236}">
                <a16:creationId xmlns:a16="http://schemas.microsoft.com/office/drawing/2014/main" id="{349903C3-578A-8768-896E-2CB9E3A5DD24}"/>
              </a:ext>
            </a:extLst>
          </p:cNvPr>
          <p:cNvSpPr>
            <a:spLocks noGrp="1"/>
          </p:cNvSpPr>
          <p:nvPr>
            <p:ph type="title"/>
          </p:nvPr>
        </p:nvSpPr>
        <p:spPr/>
        <p:txBody>
          <a:bodyPr/>
          <a:lstStyle/>
          <a:p>
            <a:r>
              <a:rPr lang="en-US" dirty="0"/>
              <a:t>Building gradually</a:t>
            </a:r>
          </a:p>
        </p:txBody>
      </p:sp>
      <p:pic>
        <p:nvPicPr>
          <p:cNvPr id="5" name="Picture 4" descr="Generated image: Stylized European city network map">
            <a:extLst>
              <a:ext uri="{FF2B5EF4-FFF2-40B4-BE49-F238E27FC236}">
                <a16:creationId xmlns:a16="http://schemas.microsoft.com/office/drawing/2014/main" id="{94A52AA9-0436-7544-F58F-F2CA5CA25017}"/>
              </a:ext>
            </a:extLst>
          </p:cNvPr>
          <p:cNvPicPr>
            <a:picLocks noChangeAspect="1"/>
          </p:cNvPicPr>
          <p:nvPr/>
        </p:nvPicPr>
        <p:blipFill>
          <a:blip r:embed="rId3"/>
          <a:stretch>
            <a:fillRect/>
          </a:stretch>
        </p:blipFill>
        <p:spPr>
          <a:xfrm>
            <a:off x="425743" y="731331"/>
            <a:ext cx="3655540" cy="3238392"/>
          </a:xfrm>
          <a:prstGeom prst="rect">
            <a:avLst/>
          </a:prstGeom>
        </p:spPr>
      </p:pic>
      <p:pic>
        <p:nvPicPr>
          <p:cNvPr id="11" name="Picture 10">
            <a:extLst>
              <a:ext uri="{FF2B5EF4-FFF2-40B4-BE49-F238E27FC236}">
                <a16:creationId xmlns:a16="http://schemas.microsoft.com/office/drawing/2014/main" id="{B3C2A92B-14D1-1C88-A22B-0C1DC4FFB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2718" y="1374282"/>
            <a:ext cx="3247511" cy="1952491"/>
          </a:xfrm>
          <a:prstGeom prst="rect">
            <a:avLst/>
          </a:prstGeom>
        </p:spPr>
      </p:pic>
      <p:pic>
        <p:nvPicPr>
          <p:cNvPr id="12" name="Picture 11">
            <a:extLst>
              <a:ext uri="{FF2B5EF4-FFF2-40B4-BE49-F238E27FC236}">
                <a16:creationId xmlns:a16="http://schemas.microsoft.com/office/drawing/2014/main" id="{E645AED0-1B80-E866-A400-BC3C544A7C3D}"/>
              </a:ext>
            </a:extLst>
          </p:cNvPr>
          <p:cNvPicPr>
            <a:picLocks noChangeAspect="1"/>
          </p:cNvPicPr>
          <p:nvPr/>
        </p:nvPicPr>
        <p:blipFill>
          <a:blip r:embed="rId5"/>
          <a:stretch>
            <a:fillRect/>
          </a:stretch>
        </p:blipFill>
        <p:spPr>
          <a:xfrm>
            <a:off x="4058393" y="3356677"/>
            <a:ext cx="5085607" cy="1139357"/>
          </a:xfrm>
          <a:prstGeom prst="rect">
            <a:avLst/>
          </a:prstGeom>
        </p:spPr>
      </p:pic>
    </p:spTree>
    <p:extLst>
      <p:ext uri="{BB962C8B-B14F-4D97-AF65-F5344CB8AC3E}">
        <p14:creationId xmlns:p14="http://schemas.microsoft.com/office/powerpoint/2010/main" val="3098593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BE316-B625-A5AC-D52B-9F5AE73BB51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666151-DB7E-AA66-48F7-9E5603155230}"/>
              </a:ext>
            </a:extLst>
          </p:cNvPr>
          <p:cNvSpPr>
            <a:spLocks noGrp="1"/>
          </p:cNvSpPr>
          <p:nvPr>
            <p:ph type="sldNum" sz="quarter" idx="4"/>
          </p:nvPr>
        </p:nvSpPr>
        <p:spPr/>
        <p:txBody>
          <a:bodyPr/>
          <a:lstStyle/>
          <a:p>
            <a:fld id="{9E7CA0F2-EE66-4F60-8C00-E0BE38E7AEC5}" type="slidenum">
              <a:rPr lang="en-GB" smtClean="0"/>
              <a:pPr/>
              <a:t>8</a:t>
            </a:fld>
            <a:endParaRPr lang="en-GB" dirty="0"/>
          </a:p>
        </p:txBody>
      </p:sp>
      <p:sp>
        <p:nvSpPr>
          <p:cNvPr id="5" name="Title 4">
            <a:extLst>
              <a:ext uri="{FF2B5EF4-FFF2-40B4-BE49-F238E27FC236}">
                <a16:creationId xmlns:a16="http://schemas.microsoft.com/office/drawing/2014/main" id="{04898739-3BA3-B879-D564-4B93DD02499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8272A2F-A38F-99D3-30B5-F104F8D6A3A2}"/>
              </a:ext>
            </a:extLst>
          </p:cNvPr>
          <p:cNvSpPr>
            <a:spLocks noGrp="1"/>
          </p:cNvSpPr>
          <p:nvPr>
            <p:ph idx="1"/>
          </p:nvPr>
        </p:nvSpPr>
        <p:spPr/>
        <p:txBody>
          <a:bodyPr/>
          <a:lstStyle/>
          <a:p>
            <a:endParaRPr lang="en-US"/>
          </a:p>
        </p:txBody>
      </p:sp>
      <p:pic>
        <p:nvPicPr>
          <p:cNvPr id="7" name="Picture 6" descr="Eagle-1 infographic">
            <a:extLst>
              <a:ext uri="{FF2B5EF4-FFF2-40B4-BE49-F238E27FC236}">
                <a16:creationId xmlns:a16="http://schemas.microsoft.com/office/drawing/2014/main" id="{193C2B11-93AF-97A0-53FF-2941839AE11C}"/>
              </a:ext>
            </a:extLst>
          </p:cNvPr>
          <p:cNvPicPr>
            <a:picLocks noChangeAspect="1"/>
          </p:cNvPicPr>
          <p:nvPr/>
        </p:nvPicPr>
        <p:blipFill>
          <a:blip r:embed="rId3"/>
          <a:stretch>
            <a:fillRect/>
          </a:stretch>
        </p:blipFill>
        <p:spPr>
          <a:xfrm>
            <a:off x="8826" y="0"/>
            <a:ext cx="9135174" cy="5143500"/>
          </a:xfrm>
          <a:prstGeom prst="rect">
            <a:avLst/>
          </a:prstGeom>
        </p:spPr>
      </p:pic>
      <p:grpSp>
        <p:nvGrpSpPr>
          <p:cNvPr id="10" name="Group 9">
            <a:extLst>
              <a:ext uri="{FF2B5EF4-FFF2-40B4-BE49-F238E27FC236}">
                <a16:creationId xmlns:a16="http://schemas.microsoft.com/office/drawing/2014/main" id="{5DE38DF0-7FD0-43D8-72F2-5953E18B8280}"/>
              </a:ext>
            </a:extLst>
          </p:cNvPr>
          <p:cNvGrpSpPr/>
          <p:nvPr/>
        </p:nvGrpSpPr>
        <p:grpSpPr>
          <a:xfrm>
            <a:off x="350201" y="1454366"/>
            <a:ext cx="2253040" cy="1338828"/>
            <a:chOff x="350201" y="1538341"/>
            <a:chExt cx="2253040" cy="1338828"/>
          </a:xfrm>
        </p:grpSpPr>
        <p:sp>
          <p:nvSpPr>
            <p:cNvPr id="9" name="TextBox 8">
              <a:extLst>
                <a:ext uri="{FF2B5EF4-FFF2-40B4-BE49-F238E27FC236}">
                  <a16:creationId xmlns:a16="http://schemas.microsoft.com/office/drawing/2014/main" id="{8D9C1A12-3E4D-EB84-94DC-AD1215D0DD0E}"/>
                </a:ext>
              </a:extLst>
            </p:cNvPr>
            <p:cNvSpPr txBox="1"/>
            <p:nvPr/>
          </p:nvSpPr>
          <p:spPr>
            <a:xfrm>
              <a:off x="350201" y="1538341"/>
              <a:ext cx="2253040" cy="1338828"/>
            </a:xfrm>
            <a:prstGeom prst="rect">
              <a:avLst/>
            </a:prstGeom>
            <a:solidFill>
              <a:schemeClr val="bg1"/>
            </a:solidFill>
          </p:spPr>
          <p:txBody>
            <a:bodyPr wrap="square" rtlCol="0">
              <a:spAutoFit/>
            </a:bodyPr>
            <a:lstStyle/>
            <a:p>
              <a:endParaRPr lang="en-US" dirty="0"/>
            </a:p>
            <a:p>
              <a:endParaRPr lang="en-US" dirty="0"/>
            </a:p>
            <a:p>
              <a:r>
                <a:rPr lang="en-US" dirty="0"/>
                <a:t>Ground stations needed!</a:t>
              </a:r>
            </a:p>
            <a:p>
              <a:pPr marL="285750" indent="-285750">
                <a:buFont typeface="Arial" panose="020B0604020202020204" pitchFamily="34" charset="0"/>
                <a:buChar char="•"/>
              </a:pPr>
              <a:r>
                <a:rPr lang="en-US" dirty="0"/>
                <a:t>Very expensive</a:t>
              </a:r>
            </a:p>
            <a:p>
              <a:pPr marL="285750" indent="-285750">
                <a:buFont typeface="Arial" panose="020B0604020202020204" pitchFamily="34" charset="0"/>
                <a:buChar char="•"/>
              </a:pPr>
              <a:r>
                <a:rPr lang="en-US" dirty="0"/>
                <a:t>Hight operational costs</a:t>
              </a:r>
            </a:p>
            <a:p>
              <a:pPr marL="285750" indent="-285750">
                <a:buFont typeface="Arial" panose="020B0604020202020204" pitchFamily="34" charset="0"/>
                <a:buChar char="•"/>
              </a:pPr>
              <a:r>
                <a:rPr lang="en-US" dirty="0"/>
                <a:t>Where to place?</a:t>
              </a:r>
            </a:p>
          </p:txBody>
        </p:sp>
        <p:pic>
          <p:nvPicPr>
            <p:cNvPr id="8" name="Picture 7">
              <a:extLst>
                <a:ext uri="{FF2B5EF4-FFF2-40B4-BE49-F238E27FC236}">
                  <a16:creationId xmlns:a16="http://schemas.microsoft.com/office/drawing/2014/main" id="{93502A50-7FBD-B507-53D9-2EC3A1D53D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0201" y="1538341"/>
              <a:ext cx="778113" cy="515560"/>
            </a:xfrm>
            <a:prstGeom prst="rect">
              <a:avLst/>
            </a:prstGeom>
          </p:spPr>
        </p:pic>
      </p:grpSp>
    </p:spTree>
    <p:extLst>
      <p:ext uri="{BB962C8B-B14F-4D97-AF65-F5344CB8AC3E}">
        <p14:creationId xmlns:p14="http://schemas.microsoft.com/office/powerpoint/2010/main" val="3175111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676AC-DD09-48F6-F700-98C11D174D9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C5CA77-11A6-59B1-EE80-E30AA6FCBC8E}"/>
              </a:ext>
            </a:extLst>
          </p:cNvPr>
          <p:cNvSpPr>
            <a:spLocks noGrp="1"/>
          </p:cNvSpPr>
          <p:nvPr>
            <p:ph type="sldNum" sz="quarter" idx="4"/>
          </p:nvPr>
        </p:nvSpPr>
        <p:spPr/>
        <p:txBody>
          <a:bodyPr/>
          <a:lstStyle/>
          <a:p>
            <a:fld id="{9E7CA0F2-EE66-4F60-8C00-E0BE38E7AEC5}" type="slidenum">
              <a:rPr lang="en-GB" smtClean="0"/>
              <a:pPr/>
              <a:t>9</a:t>
            </a:fld>
            <a:endParaRPr lang="en-GB" dirty="0"/>
          </a:p>
        </p:txBody>
      </p:sp>
      <p:pic>
        <p:nvPicPr>
          <p:cNvPr id="14" name="Picture 13">
            <a:extLst>
              <a:ext uri="{FF2B5EF4-FFF2-40B4-BE49-F238E27FC236}">
                <a16:creationId xmlns:a16="http://schemas.microsoft.com/office/drawing/2014/main" id="{CD608E52-8E90-0B72-B2DA-3926004C880A}"/>
              </a:ext>
            </a:extLst>
          </p:cNvPr>
          <p:cNvPicPr>
            <a:picLocks noChangeAspect="1"/>
          </p:cNvPicPr>
          <p:nvPr/>
        </p:nvPicPr>
        <p:blipFill>
          <a:blip r:embed="rId3"/>
          <a:stretch>
            <a:fillRect/>
          </a:stretch>
        </p:blipFill>
        <p:spPr>
          <a:xfrm>
            <a:off x="350201" y="822021"/>
            <a:ext cx="3709390" cy="3294307"/>
          </a:xfrm>
          <a:prstGeom prst="rect">
            <a:avLst/>
          </a:prstGeom>
        </p:spPr>
      </p:pic>
      <p:sp>
        <p:nvSpPr>
          <p:cNvPr id="4" name="Title 3">
            <a:extLst>
              <a:ext uri="{FF2B5EF4-FFF2-40B4-BE49-F238E27FC236}">
                <a16:creationId xmlns:a16="http://schemas.microsoft.com/office/drawing/2014/main" id="{CF9E3C2D-4C0E-3A3A-B832-8BB89D1048F0}"/>
              </a:ext>
            </a:extLst>
          </p:cNvPr>
          <p:cNvSpPr>
            <a:spLocks noGrp="1"/>
          </p:cNvSpPr>
          <p:nvPr>
            <p:ph type="title"/>
          </p:nvPr>
        </p:nvSpPr>
        <p:spPr/>
        <p:txBody>
          <a:bodyPr/>
          <a:lstStyle/>
          <a:p>
            <a:r>
              <a:rPr lang="en-US" dirty="0"/>
              <a:t>GÉANT QKD </a:t>
            </a:r>
            <a:r>
              <a:rPr lang="en-US" b="0" dirty="0"/>
              <a:t>→ </a:t>
            </a:r>
            <a:r>
              <a:rPr lang="en-US" dirty="0"/>
              <a:t>GÉANT True Quantum Internet (“travelling qubits”)</a:t>
            </a:r>
          </a:p>
        </p:txBody>
      </p:sp>
      <p:pic>
        <p:nvPicPr>
          <p:cNvPr id="15" name="Picture 14" descr="Neon-lit global airport network map">
            <a:extLst>
              <a:ext uri="{FF2B5EF4-FFF2-40B4-BE49-F238E27FC236}">
                <a16:creationId xmlns:a16="http://schemas.microsoft.com/office/drawing/2014/main" id="{476DF383-6D6A-CF7C-467B-41A99307AEAC}"/>
              </a:ext>
            </a:extLst>
          </p:cNvPr>
          <p:cNvPicPr>
            <a:picLocks noChangeAspect="1"/>
          </p:cNvPicPr>
          <p:nvPr/>
        </p:nvPicPr>
        <p:blipFill>
          <a:blip r:embed="rId4"/>
          <a:stretch>
            <a:fillRect/>
          </a:stretch>
        </p:blipFill>
        <p:spPr>
          <a:xfrm>
            <a:off x="4979031" y="812965"/>
            <a:ext cx="3963017" cy="3527324"/>
          </a:xfrm>
          <a:prstGeom prst="rect">
            <a:avLst/>
          </a:prstGeom>
        </p:spPr>
      </p:pic>
      <p:sp>
        <p:nvSpPr>
          <p:cNvPr id="16" name="Right Arrow 15">
            <a:extLst>
              <a:ext uri="{FF2B5EF4-FFF2-40B4-BE49-F238E27FC236}">
                <a16:creationId xmlns:a16="http://schemas.microsoft.com/office/drawing/2014/main" id="{823C1963-2BB6-3AE8-DF0D-717624D6F423}"/>
              </a:ext>
            </a:extLst>
          </p:cNvPr>
          <p:cNvSpPr/>
          <p:nvPr/>
        </p:nvSpPr>
        <p:spPr>
          <a:xfrm>
            <a:off x="4059591" y="2469174"/>
            <a:ext cx="631162" cy="357153"/>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037435"/>
      </p:ext>
    </p:extLst>
  </p:cSld>
  <p:clrMapOvr>
    <a:masterClrMapping/>
  </p:clrMapOvr>
</p:sld>
</file>

<file path=ppt/theme/theme1.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0992E-CCCF-45DB-AB26-A4F50B75E4D6}" vid="{C2252C9B-28CB-4431-8278-C26B15A769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C14C35B6BD02428EFDFCF6B38DCCFF" ma:contentTypeVersion="3" ma:contentTypeDescription="Create a new document." ma:contentTypeScope="" ma:versionID="cb80918fe4a605eb18370ba55c5d957b">
  <xsd:schema xmlns:xsd="http://www.w3.org/2001/XMLSchema" xmlns:xs="http://www.w3.org/2001/XMLSchema" xmlns:p="http://schemas.microsoft.com/office/2006/metadata/properties" xmlns:ns1="http://schemas.microsoft.com/sharepoint/v3" xmlns:ns2="e7019c98-23ef-46f8-8434-cfd3a3bc7393" targetNamespace="http://schemas.microsoft.com/office/2006/metadata/properties" ma:root="true" ma:fieldsID="19d4d48c21c094bbdb8e7cf95f595ca6" ns1:_="" ns2:_="">
    <xsd:import namespace="http://schemas.microsoft.com/sharepoint/v3"/>
    <xsd:import namespace="e7019c98-23ef-46f8-8434-cfd3a3bc7393"/>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019c98-23ef-46f8-8434-cfd3a3bc7393"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e7019c98-23ef-46f8-8434-cfd3a3bc7393">GN4PROJ-13-16</_dlc_DocId>
    <_dlc_DocIdUrl xmlns="e7019c98-23ef-46f8-8434-cfd3a3bc7393">
      <Url>https://intranet.geant.org/help-and-support/_layouts/15/DocIdRedir.aspx?ID=GN4PROJ-13-16</Url>
      <Description>GN4PROJ-13-16</Description>
    </_dlc_DocIdUrl>
  </documentManagement>
</p:properties>
</file>

<file path=customXml/itemProps1.xml><?xml version="1.0" encoding="utf-8"?>
<ds:datastoreItem xmlns:ds="http://schemas.openxmlformats.org/officeDocument/2006/customXml" ds:itemID="{F2E35BE0-4019-4082-B1C6-2E4ACDDEA2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7019c98-23ef-46f8-8434-cfd3a3bc73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4E8D75-8AF6-4906-9862-16846F3CF792}">
  <ds:schemaRefs>
    <ds:schemaRef ds:uri="http://schemas.microsoft.com/sharepoint/events"/>
  </ds:schemaRefs>
</ds:datastoreItem>
</file>

<file path=customXml/itemProps3.xml><?xml version="1.0" encoding="utf-8"?>
<ds:datastoreItem xmlns:ds="http://schemas.openxmlformats.org/officeDocument/2006/customXml" ds:itemID="{22C07721-32FF-48B6-9D36-E09F4CC3A69A}">
  <ds:schemaRefs>
    <ds:schemaRef ds:uri="http://schemas.microsoft.com/sharepoint/v3/contenttype/forms"/>
  </ds:schemaRefs>
</ds:datastoreItem>
</file>

<file path=customXml/itemProps4.xml><?xml version="1.0" encoding="utf-8"?>
<ds:datastoreItem xmlns:ds="http://schemas.openxmlformats.org/officeDocument/2006/customXml" ds:itemID="{59AA3960-760A-4B61-8C8B-DBF90F37C8C8}">
  <ds:schemaRefs>
    <ds:schemaRef ds:uri="e7019c98-23ef-46f8-8434-cfd3a3bc7393"/>
    <ds:schemaRef ds:uri="http://purl.org/dc/term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Final GEANT Association template 16 9 widescreen</Template>
  <TotalTime>20964</TotalTime>
  <Words>1211</Words>
  <Application>Microsoft Macintosh PowerPoint</Application>
  <PresentationFormat>On-screen Show (16:9)</PresentationFormat>
  <Paragraphs>97</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Cambria Math</vt:lpstr>
      <vt:lpstr>Graphik-Light</vt:lpstr>
      <vt:lpstr>GEANT Association</vt:lpstr>
      <vt:lpstr>PowerPoint Presentation</vt:lpstr>
      <vt:lpstr>Quantum Computers and the Need to Protect our Data Transmission</vt:lpstr>
      <vt:lpstr>Quantum Key Distribution (QKD) Networks</vt:lpstr>
      <vt:lpstr>QKD is not going the right direction</vt:lpstr>
      <vt:lpstr>GÉANT QKD</vt:lpstr>
      <vt:lpstr>End-to-end ITS security</vt:lpstr>
      <vt:lpstr>Building gradually</vt:lpstr>
      <vt:lpstr>PowerPoint Presentation</vt:lpstr>
      <vt:lpstr>GÉANT QKD → GÉANT True Quantum Internet (“travelling qubits”)</vt:lpstr>
      <vt:lpstr>Quantum teleportation</vt:lpstr>
      <vt:lpstr>PowerPoint Presentation</vt:lpstr>
    </vt:vector>
  </TitlesOfParts>
  <Company>DANTE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Meyer</dc:creator>
  <cp:keywords/>
  <dc:description>change to funding information Nov 2015</dc:description>
  <cp:lastModifiedBy>Sergejs Kozlovičs</cp:lastModifiedBy>
  <cp:revision>212</cp:revision>
  <dcterms:created xsi:type="dcterms:W3CDTF">2015-04-29T14:13:57Z</dcterms:created>
  <dcterms:modified xsi:type="dcterms:W3CDTF">2026-06-03T13:37:20Z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0x010100EFC14C35B6BD02428EFDFCF6B38DCCFF</vt:lpwstr>
  </property>
  <property fmtid="{D5CDD505-2E9C-101B-9397-08002B2CF9AE}" pid="3" name="_dlc_DocIdItemGuid">
    <vt:lpwstr>44859268-e552-4f71-81b4-ca39bd175d99</vt:lpwstr>
  </property>
</Properties>
</file>