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5"/>
  </p:notesMasterIdLst>
  <p:sldIdLst>
    <p:sldId id="305" r:id="rId6"/>
    <p:sldId id="309" r:id="rId7"/>
    <p:sldId id="256" r:id="rId8"/>
    <p:sldId id="303" r:id="rId9"/>
    <p:sldId id="308" r:id="rId10"/>
    <p:sldId id="311" r:id="rId11"/>
    <p:sldId id="257" r:id="rId12"/>
    <p:sldId id="310" r:id="rId13"/>
    <p:sldId id="304" r:id="rId1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05D"/>
    <a:srgbClr val="037C3F"/>
    <a:srgbClr val="20649A"/>
    <a:srgbClr val="42AF8E"/>
    <a:srgbClr val="8DB8D9"/>
    <a:srgbClr val="9DCFF5"/>
    <a:srgbClr val="B7C6D2"/>
    <a:srgbClr val="D1E3EF"/>
    <a:srgbClr val="F0E888"/>
    <a:srgbClr val="FA9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4" autoAdjust="0"/>
    <p:restoredTop sz="84262"/>
  </p:normalViewPr>
  <p:slideViewPr>
    <p:cSldViewPr snapToGrid="0">
      <p:cViewPr varScale="1">
        <p:scale>
          <a:sx n="117" d="100"/>
          <a:sy n="117" d="100"/>
        </p:scale>
        <p:origin x="184" y="34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>
                <a:solidFill>
                  <a:srgbClr val="556473"/>
                </a:solidFill>
                <a:latin typeface="Aptos"/>
              </a:rPr>
              <a:t>Low-cost devices can black out GNSS across a wide area.</a:t>
            </a:r>
            <a:endParaRPr lang="en-US" sz="900" dirty="0">
              <a:solidFill>
                <a:srgbClr val="556473"/>
              </a:solidFill>
              <a:latin typeface="Apto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>
                <a:solidFill>
                  <a:srgbClr val="556473"/>
                </a:solidFill>
                <a:latin typeface="Aptos"/>
              </a:rPr>
              <a:t>Fake signals can manipulate position or time invisibly.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>
                <a:solidFill>
                  <a:srgbClr val="556473"/>
                </a:solidFill>
                <a:latin typeface="Aptos"/>
              </a:rPr>
              <a:t>Tunnels, mines, urban canyons and subsea environments can mean no signal.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dirty="0">
              <a:solidFill>
                <a:srgbClr val="556473"/>
              </a:solidFill>
              <a:latin typeface="Apto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559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>
                <a:solidFill>
                  <a:srgbClr val="667382"/>
                </a:solidFill>
                <a:latin typeface="Arial"/>
              </a:rPr>
              <a:t>Created for the Large Hadron Collider to synchronise thousands of devices across a 27 km ring.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>
                <a:solidFill>
                  <a:srgbClr val="667382"/>
                </a:solidFill>
                <a:latin typeface="Arial"/>
              </a:rPr>
              <a:t>IEEE 1588 Precision Time Protocol extension, with open hardware and software.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>
                <a:solidFill>
                  <a:srgbClr val="667382"/>
                </a:solidFill>
                <a:latin typeface="Arial"/>
              </a:rPr>
              <a:t>Sub-nanosecond synchronisation over hundreds of kilometres of optical fibre.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>
                <a:solidFill>
                  <a:srgbClr val="667382"/>
                </a:solidFill>
                <a:latin typeface="Arial"/>
              </a:rPr>
              <a:t>Identified by the European Commission as a key Alternative PNT enabler.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654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30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CD915A-38F9-76AB-8D4A-B5098C4F7ADA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1E3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olorful pattern with different designs&#10;&#10;Description automatically generated with medium confidence">
            <a:extLst>
              <a:ext uri="{FF2B5EF4-FFF2-40B4-BE49-F238E27FC236}">
                <a16:creationId xmlns:a16="http://schemas.microsoft.com/office/drawing/2014/main" id="{54D45984-3213-35B0-C278-58BBA5EB60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012" y="672802"/>
            <a:ext cx="5450987" cy="3507308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601" y="2664196"/>
            <a:ext cx="3272155" cy="237388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rgbClr val="037C3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0602" y="1696763"/>
            <a:ext cx="4336866" cy="381445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50000"/>
              </a:lnSpc>
              <a:buNone/>
              <a:defRPr sz="1800" b="0">
                <a:solidFill>
                  <a:srgbClr val="1C305D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6907" y="591750"/>
            <a:ext cx="4330561" cy="1006505"/>
          </a:xfrm>
        </p:spPr>
        <p:txBody>
          <a:bodyPr wrap="square">
            <a:noAutofit/>
          </a:bodyPr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600" b="1">
                <a:solidFill>
                  <a:srgbClr val="1C305D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0601" y="2967104"/>
            <a:ext cx="3272155" cy="229228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400" b="1">
                <a:solidFill>
                  <a:srgbClr val="1C305D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Location</a:t>
            </a:r>
            <a:endParaRPr lang="en-GB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60601" y="3180171"/>
            <a:ext cx="3272155" cy="237387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400">
                <a:solidFill>
                  <a:srgbClr val="1C305D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D89356-A99C-0128-C97C-A9C0DE1A1246}"/>
              </a:ext>
            </a:extLst>
          </p:cNvPr>
          <p:cNvSpPr/>
          <p:nvPr userDrawn="1"/>
        </p:nvSpPr>
        <p:spPr>
          <a:xfrm>
            <a:off x="0" y="4176990"/>
            <a:ext cx="9143999" cy="966510"/>
          </a:xfrm>
          <a:prstGeom prst="rect">
            <a:avLst/>
          </a:prstGeom>
          <a:solidFill>
            <a:srgbClr val="2064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3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A81CC32-1404-B236-829C-9767BE5F7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53" y="4556393"/>
            <a:ext cx="969200" cy="206456"/>
          </a:xfrm>
          <a:prstGeom prst="rect">
            <a:avLst/>
          </a:prstGeom>
        </p:spPr>
      </p:pic>
      <p:pic>
        <p:nvPicPr>
          <p:cNvPr id="36" name="Picture 35" descr="A black and white logo&#10;&#10;Description automatically generated">
            <a:extLst>
              <a:ext uri="{FF2B5EF4-FFF2-40B4-BE49-F238E27FC236}">
                <a16:creationId xmlns:a16="http://schemas.microsoft.com/office/drawing/2014/main" id="{8F569FCD-16F8-FB2A-B150-0AD701006D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45"/>
          <a:stretch/>
        </p:blipFill>
        <p:spPr>
          <a:xfrm>
            <a:off x="460601" y="4471738"/>
            <a:ext cx="1082250" cy="34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3357062"/>
          </a:xfrm>
        </p:spPr>
        <p:txBody>
          <a:bodyPr/>
          <a:lstStyle>
            <a:lvl1pPr>
              <a:defRPr sz="1800">
                <a:solidFill>
                  <a:srgbClr val="1C2C4F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00">
                <a:solidFill>
                  <a:srgbClr val="1C2C4F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1400">
                <a:solidFill>
                  <a:srgbClr val="1C2C4F"/>
                </a:solidFill>
                <a:latin typeface="+mn-lt"/>
                <a:cs typeface="Arial" panose="020B0604020202020204" pitchFamily="34" charset="0"/>
              </a:defRPr>
            </a:lvl3pPr>
            <a:lvl4pPr>
              <a:defRPr>
                <a:solidFill>
                  <a:srgbClr val="1C2C4F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rgbClr val="1C2C4F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73018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60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78242A-115F-FAAB-3C19-C8B609AB6C4B}"/>
              </a:ext>
            </a:extLst>
          </p:cNvPr>
          <p:cNvSpPr/>
          <p:nvPr userDrawn="1"/>
        </p:nvSpPr>
        <p:spPr>
          <a:xfrm>
            <a:off x="0" y="4468536"/>
            <a:ext cx="9144000" cy="695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0407AF-12A6-62EC-ABC1-4EA3D4D52CB5}"/>
              </a:ext>
            </a:extLst>
          </p:cNvPr>
          <p:cNvSpPr/>
          <p:nvPr userDrawn="1"/>
        </p:nvSpPr>
        <p:spPr>
          <a:xfrm>
            <a:off x="0" y="4752968"/>
            <a:ext cx="9144000" cy="415027"/>
          </a:xfrm>
          <a:prstGeom prst="rect">
            <a:avLst/>
          </a:prstGeom>
          <a:solidFill>
            <a:srgbClr val="2064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3601320"/>
          </a:xfrm>
        </p:spPr>
        <p:txBody>
          <a:bodyPr/>
          <a:lstStyle>
            <a:lvl1pPr>
              <a:defRPr sz="1800">
                <a:solidFill>
                  <a:srgbClr val="1C305D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00">
                <a:solidFill>
                  <a:srgbClr val="1C305D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1400">
                <a:solidFill>
                  <a:srgbClr val="1C305D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200">
                <a:solidFill>
                  <a:srgbClr val="1C305D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rgbClr val="1C305D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37C3F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82551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6A479726-8A81-FDC6-43A3-60187EA6B4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45"/>
          <a:stretch/>
        </p:blipFill>
        <p:spPr>
          <a:xfrm>
            <a:off x="350201" y="4824412"/>
            <a:ext cx="819086" cy="2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2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5B780C-839C-6572-D60E-630924414E0D}"/>
              </a:ext>
            </a:extLst>
          </p:cNvPr>
          <p:cNvSpPr/>
          <p:nvPr userDrawn="1"/>
        </p:nvSpPr>
        <p:spPr>
          <a:xfrm>
            <a:off x="0" y="0"/>
            <a:ext cx="9143999" cy="5149763"/>
          </a:xfrm>
          <a:prstGeom prst="rect">
            <a:avLst/>
          </a:prstGeom>
          <a:solidFill>
            <a:srgbClr val="D1E3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olorful pattern with different designs&#10;&#10;Description automatically generated with medium confidence">
            <a:extLst>
              <a:ext uri="{FF2B5EF4-FFF2-40B4-BE49-F238E27FC236}">
                <a16:creationId xmlns:a16="http://schemas.microsoft.com/office/drawing/2014/main" id="{BCAE078B-2440-A479-DCE2-4BA7FC0B1B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012" y="672802"/>
            <a:ext cx="5450987" cy="35073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3FC31D-BADF-ABB1-084A-FE92AB0256BB}"/>
              </a:ext>
            </a:extLst>
          </p:cNvPr>
          <p:cNvSpPr/>
          <p:nvPr userDrawn="1"/>
        </p:nvSpPr>
        <p:spPr>
          <a:xfrm>
            <a:off x="-2" y="4176990"/>
            <a:ext cx="9144001" cy="966510"/>
          </a:xfrm>
          <a:prstGeom prst="rect">
            <a:avLst/>
          </a:prstGeom>
          <a:solidFill>
            <a:srgbClr val="2064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E680B11-5812-E3B8-498E-280E46B41C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53" y="4556393"/>
            <a:ext cx="969200" cy="206456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763B2D0C-1F91-68C4-470B-3224F28961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45"/>
          <a:stretch/>
        </p:blipFill>
        <p:spPr>
          <a:xfrm>
            <a:off x="460601" y="4471738"/>
            <a:ext cx="1082250" cy="34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16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02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20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ACE6C16-BE54-BB91-34B0-F8CE4FB37063}"/>
              </a:ext>
            </a:extLst>
          </p:cNvPr>
          <p:cNvSpPr/>
          <p:nvPr userDrawn="1"/>
        </p:nvSpPr>
        <p:spPr>
          <a:xfrm>
            <a:off x="0" y="4503107"/>
            <a:ext cx="9144000" cy="646112"/>
          </a:xfrm>
          <a:prstGeom prst="rect">
            <a:avLst/>
          </a:prstGeom>
          <a:solidFill>
            <a:srgbClr val="2064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201" y="964414"/>
            <a:ext cx="8439238" cy="3306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271CF10B-5905-E541-B922-641440E09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96385" y="4725555"/>
            <a:ext cx="89305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220E559A-74EA-36CC-6436-1E829EF2DD3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45"/>
          <a:stretch/>
        </p:blipFill>
        <p:spPr>
          <a:xfrm>
            <a:off x="350201" y="4696357"/>
            <a:ext cx="819086" cy="259611"/>
          </a:xfrm>
          <a:prstGeom prst="rect">
            <a:avLst/>
          </a:prstGeom>
        </p:spPr>
      </p:pic>
      <p:pic>
        <p:nvPicPr>
          <p:cNvPr id="12" name="Picture 11" descr="A colorful bird and a bird&#10;&#10;Description automatically generated with medium confidence">
            <a:extLst>
              <a:ext uri="{FF2B5EF4-FFF2-40B4-BE49-F238E27FC236}">
                <a16:creationId xmlns:a16="http://schemas.microsoft.com/office/drawing/2014/main" id="{2A339A96-933A-D718-9ECF-63B0F63F2AB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145" y="4554915"/>
            <a:ext cx="3670126" cy="5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63" r:id="rId3"/>
    <p:sldLayoutId id="2147483661" r:id="rId4"/>
    <p:sldLayoutId id="2147483664" r:id="rId5"/>
    <p:sldLayoutId id="2147483665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037C3F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rgbClr val="1C305D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rgbClr val="1C305D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rgbClr val="1C305D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C305D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C305D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627B2D-CE81-EFFA-B2CA-8A60AD1F55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Domenico Vicinanza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B4E49B-95DE-4134-2E99-8FC079023B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0602" y="1334531"/>
            <a:ext cx="4336866" cy="743678"/>
          </a:xfrm>
        </p:spPr>
        <p:txBody>
          <a:bodyPr/>
          <a:lstStyle/>
          <a:p>
            <a:r>
              <a:rPr lang="en-US" dirty="0"/>
              <a:t>GÉANT and Europe’s path to resilient Position Navigation and Time (PNT)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EEF0C68-50D4-7D79-8F6D-909A326903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000" dirty="0"/>
              <a:t>On borrowed second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BC0655-5C96-7997-0418-B8F0E616D5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Lightning Talk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1917DB0-4ADF-F23A-6EBE-AEA40E0031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0602" y="3238208"/>
            <a:ext cx="3163748" cy="229228"/>
          </a:xfrm>
        </p:spPr>
        <p:txBody>
          <a:bodyPr/>
          <a:lstStyle/>
          <a:p>
            <a:r>
              <a:rPr lang="en-GB" sz="1200" dirty="0"/>
              <a:t>10 June 2026</a:t>
            </a:r>
          </a:p>
        </p:txBody>
      </p:sp>
    </p:spTree>
    <p:extLst>
      <p:ext uri="{BB962C8B-B14F-4D97-AF65-F5344CB8AC3E}">
        <p14:creationId xmlns:p14="http://schemas.microsoft.com/office/powerpoint/2010/main" val="1753329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03CDB6-322A-3201-2502-869ABFC8A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8CA5A7-2507-85BA-F278-ECE2CE32E5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5470D0-8661-849E-EB2C-2A5117487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2123EA-D197-B527-8F5C-77B0940FB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1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143999" cy="5143500"/>
          </a:xfrm>
          <a:prstGeom prst="rect">
            <a:avLst/>
          </a:prstGeom>
          <a:solidFill>
            <a:srgbClr val="E8F6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 dirty="0"/>
          </a:p>
        </p:txBody>
      </p:sp>
      <p:pic>
        <p:nvPicPr>
          <p:cNvPr id="3" name="Picture 2" descr="image(1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448705"/>
            <a:ext cx="9143999" cy="6947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7190" y="219456"/>
            <a:ext cx="5074920" cy="377190"/>
          </a:xfrm>
          <a:prstGeom prst="rect">
            <a:avLst/>
          </a:prstGeom>
          <a:noFill/>
        </p:spPr>
        <p:txBody>
          <a:bodyPr wrap="square">
            <a:normAutofit fontScale="92500" lnSpcReduction="20000"/>
          </a:bodyPr>
          <a:lstStyle/>
          <a:p>
            <a:pPr algn="l"/>
            <a:r>
              <a:rPr sz="2400" b="1">
                <a:solidFill>
                  <a:srgbClr val="0C3A65"/>
                </a:solidFill>
                <a:latin typeface="Aptos Display"/>
              </a:rPr>
              <a:t>Why GNSS alone is not enough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7764" y="617220"/>
            <a:ext cx="5212080" cy="219456"/>
          </a:xfrm>
          <a:prstGeom prst="rect">
            <a:avLst/>
          </a:prstGeom>
          <a:noFill/>
        </p:spPr>
        <p:txBody>
          <a:bodyPr wrap="square">
            <a:normAutofit fontScale="92500" lnSpcReduction="20000"/>
          </a:bodyPr>
          <a:lstStyle/>
          <a:p>
            <a:pPr algn="l"/>
            <a:r>
              <a:rPr sz="1100" dirty="0">
                <a:solidFill>
                  <a:srgbClr val="556473"/>
                </a:solidFill>
                <a:latin typeface="Aptos Display"/>
              </a:rPr>
              <a:t>Four vulnerabilities make satellite navigation and timing a resilience issue.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240780" y="2503170"/>
            <a:ext cx="925830" cy="1248156"/>
          </a:xfrm>
          <a:prstGeom prst="roundRect">
            <a:avLst/>
          </a:prstGeom>
          <a:solidFill>
            <a:srgbClr val="17314E"/>
          </a:solidFill>
          <a:ln>
            <a:solidFill>
              <a:srgbClr val="14141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10" name="Rounded Rectangle 9"/>
          <p:cNvSpPr/>
          <p:nvPr/>
        </p:nvSpPr>
        <p:spPr>
          <a:xfrm>
            <a:off x="6323076" y="2592324"/>
            <a:ext cx="761238" cy="1062990"/>
          </a:xfrm>
          <a:prstGeom prst="roundRect">
            <a:avLst/>
          </a:prstGeom>
          <a:solidFill>
            <a:srgbClr val="F5FA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11" name="Isosceles Triangle 10"/>
          <p:cNvSpPr/>
          <p:nvPr/>
        </p:nvSpPr>
        <p:spPr>
          <a:xfrm>
            <a:off x="6528816" y="2866643"/>
            <a:ext cx="356616" cy="315468"/>
          </a:xfrm>
          <a:prstGeom prst="triangle">
            <a:avLst/>
          </a:prstGeom>
          <a:solidFill>
            <a:srgbClr val="FCA429"/>
          </a:solidFill>
          <a:ln w="19050">
            <a:solidFill>
              <a:srgbClr val="C737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12" name="TextBox 11"/>
          <p:cNvSpPr txBox="1"/>
          <p:nvPr/>
        </p:nvSpPr>
        <p:spPr>
          <a:xfrm>
            <a:off x="6528816" y="2894076"/>
            <a:ext cx="363474" cy="493776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/>
            <a:r>
              <a:rPr sz="1200" b="1">
                <a:solidFill>
                  <a:srgbClr val="0C3A65"/>
                </a:solidFill>
                <a:latin typeface="Aptos Display"/>
              </a:rPr>
              <a:t>!</a:t>
            </a:r>
          </a:p>
        </p:txBody>
      </p:sp>
      <p:cxnSp>
        <p:nvCxnSpPr>
          <p:cNvPr id="13" name="Connector 12"/>
          <p:cNvCxnSpPr/>
          <p:nvPr/>
        </p:nvCxnSpPr>
        <p:spPr>
          <a:xfrm>
            <a:off x="6528816" y="706374"/>
            <a:ext cx="109728" cy="1796796"/>
          </a:xfrm>
          <a:prstGeom prst="line">
            <a:avLst/>
          </a:prstGeom>
          <a:ln w="19050">
            <a:solidFill>
              <a:srgbClr val="00499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>
            <a:off x="6878574" y="706374"/>
            <a:ext cx="13716" cy="1796796"/>
          </a:xfrm>
          <a:prstGeom prst="line">
            <a:avLst/>
          </a:prstGeom>
          <a:ln w="19050">
            <a:solidFill>
              <a:srgbClr val="00499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5973318" y="246888"/>
            <a:ext cx="1474470" cy="603504"/>
          </a:xfrm>
          <a:prstGeom prst="roundRect">
            <a:avLst/>
          </a:prstGeom>
          <a:solidFill>
            <a:srgbClr val="FFFFFF"/>
          </a:solidFill>
          <a:ln w="15240">
            <a:solidFill>
              <a:srgbClr val="00499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b="1" dirty="0">
                <a:solidFill>
                  <a:srgbClr val="004996"/>
                </a:solidFill>
                <a:latin typeface="Aptos Display"/>
              </a:rPr>
              <a:t>GPS/GNSS</a:t>
            </a:r>
          </a:p>
          <a:p>
            <a:pPr algn="ctr"/>
            <a:r>
              <a:rPr sz="1000" dirty="0">
                <a:solidFill>
                  <a:srgbClr val="556473"/>
                </a:solidFill>
                <a:latin typeface="Aptos"/>
              </a:rPr>
              <a:t>single external dependency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77190" y="1083564"/>
            <a:ext cx="2846070" cy="720090"/>
          </a:xfrm>
          <a:prstGeom prst="roundRect">
            <a:avLst/>
          </a:prstGeom>
          <a:solidFill>
            <a:srgbClr val="FFFFFF"/>
          </a:solidFill>
          <a:ln w="16510">
            <a:solidFill>
              <a:srgbClr val="9CBE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17" name="Rounded Rectangle 16"/>
          <p:cNvSpPr/>
          <p:nvPr/>
        </p:nvSpPr>
        <p:spPr>
          <a:xfrm>
            <a:off x="445770" y="1165860"/>
            <a:ext cx="75438" cy="555498"/>
          </a:xfrm>
          <a:prstGeom prst="roundRect">
            <a:avLst/>
          </a:prstGeom>
          <a:solidFill>
            <a:srgbClr val="0049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18" name="Oval 17"/>
          <p:cNvSpPr/>
          <p:nvPr/>
        </p:nvSpPr>
        <p:spPr>
          <a:xfrm>
            <a:off x="610362" y="1255014"/>
            <a:ext cx="315468" cy="315468"/>
          </a:xfrm>
          <a:prstGeom prst="ellipse">
            <a:avLst/>
          </a:prstGeom>
          <a:solidFill>
            <a:srgbClr val="EEF7FF"/>
          </a:solidFill>
          <a:ln w="17780">
            <a:solidFill>
              <a:srgbClr val="00499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200" b="1">
                <a:solidFill>
                  <a:srgbClr val="004996"/>
                </a:solidFill>
                <a:latin typeface="Aptos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8700" y="1220725"/>
            <a:ext cx="105862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C3A65"/>
                </a:solidFill>
                <a:latin typeface="Aptos Display"/>
              </a:rPr>
              <a:t>Jamming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28700" y="1474470"/>
            <a:ext cx="2091690" cy="2743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endParaRPr sz="1200" dirty="0">
              <a:solidFill>
                <a:srgbClr val="556473"/>
              </a:solidFill>
              <a:latin typeface="Apto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394710" y="1083564"/>
            <a:ext cx="2846070" cy="720090"/>
          </a:xfrm>
          <a:prstGeom prst="roundRect">
            <a:avLst/>
          </a:prstGeom>
          <a:solidFill>
            <a:srgbClr val="FFFFFF"/>
          </a:solidFill>
          <a:ln w="16510">
            <a:solidFill>
              <a:srgbClr val="9CBE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22" name="Rounded Rectangle 21"/>
          <p:cNvSpPr/>
          <p:nvPr/>
        </p:nvSpPr>
        <p:spPr>
          <a:xfrm>
            <a:off x="3463290" y="1165860"/>
            <a:ext cx="75438" cy="555498"/>
          </a:xfrm>
          <a:prstGeom prst="roundRect">
            <a:avLst/>
          </a:prstGeom>
          <a:solidFill>
            <a:srgbClr val="006B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23" name="Oval 22"/>
          <p:cNvSpPr/>
          <p:nvPr/>
        </p:nvSpPr>
        <p:spPr>
          <a:xfrm>
            <a:off x="3627882" y="1255014"/>
            <a:ext cx="315468" cy="315468"/>
          </a:xfrm>
          <a:prstGeom prst="ellipse">
            <a:avLst/>
          </a:prstGeom>
          <a:solidFill>
            <a:srgbClr val="EEF7FF"/>
          </a:solidFill>
          <a:ln w="17780">
            <a:solidFill>
              <a:srgbClr val="006B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200" b="1">
                <a:solidFill>
                  <a:srgbClr val="006B44"/>
                </a:solidFill>
                <a:latin typeface="Aptos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46220" y="1220725"/>
            <a:ext cx="104868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C3A65"/>
                </a:solidFill>
                <a:latin typeface="Aptos Display"/>
              </a:rPr>
              <a:t>Spoofing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46220" y="1474470"/>
            <a:ext cx="2091690" cy="2743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endParaRPr sz="1200" dirty="0">
              <a:solidFill>
                <a:srgbClr val="556473"/>
              </a:solidFill>
              <a:latin typeface="Apto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77190" y="1961388"/>
            <a:ext cx="2846070" cy="720090"/>
          </a:xfrm>
          <a:prstGeom prst="roundRect">
            <a:avLst/>
          </a:prstGeom>
          <a:solidFill>
            <a:srgbClr val="FFFFFF"/>
          </a:solidFill>
          <a:ln w="16510">
            <a:solidFill>
              <a:srgbClr val="9CBE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27" name="Rounded Rectangle 26"/>
          <p:cNvSpPr/>
          <p:nvPr/>
        </p:nvSpPr>
        <p:spPr>
          <a:xfrm>
            <a:off x="445770" y="2043684"/>
            <a:ext cx="75438" cy="555498"/>
          </a:xfrm>
          <a:prstGeom prst="roundRect">
            <a:avLst/>
          </a:prstGeom>
          <a:solidFill>
            <a:srgbClr val="00499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28" name="Oval 27"/>
          <p:cNvSpPr/>
          <p:nvPr/>
        </p:nvSpPr>
        <p:spPr>
          <a:xfrm>
            <a:off x="610362" y="2132838"/>
            <a:ext cx="315468" cy="315468"/>
          </a:xfrm>
          <a:prstGeom prst="ellipse">
            <a:avLst/>
          </a:prstGeom>
          <a:solidFill>
            <a:srgbClr val="EEF7FF"/>
          </a:solidFill>
          <a:ln w="17780">
            <a:solidFill>
              <a:srgbClr val="00499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200" b="1">
                <a:solidFill>
                  <a:srgbClr val="004996"/>
                </a:solidFill>
                <a:latin typeface="Aptos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28700" y="2098549"/>
            <a:ext cx="161839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 dirty="0">
                <a:solidFill>
                  <a:srgbClr val="0C3A65"/>
                </a:solidFill>
                <a:latin typeface="Aptos Display"/>
              </a:rPr>
              <a:t>Physical limits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28700" y="2352293"/>
            <a:ext cx="2091690" cy="2743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endParaRPr sz="1200" dirty="0">
              <a:solidFill>
                <a:srgbClr val="556473"/>
              </a:solidFill>
              <a:latin typeface="Apto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394710" y="1961388"/>
            <a:ext cx="2846070" cy="720090"/>
          </a:xfrm>
          <a:prstGeom prst="roundRect">
            <a:avLst/>
          </a:prstGeom>
          <a:solidFill>
            <a:srgbClr val="FFFFFF"/>
          </a:solidFill>
          <a:ln w="16510">
            <a:solidFill>
              <a:srgbClr val="9CBED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32" name="Rounded Rectangle 31"/>
          <p:cNvSpPr/>
          <p:nvPr/>
        </p:nvSpPr>
        <p:spPr>
          <a:xfrm>
            <a:off x="3463290" y="2043684"/>
            <a:ext cx="75438" cy="555498"/>
          </a:xfrm>
          <a:prstGeom prst="roundRect">
            <a:avLst/>
          </a:prstGeom>
          <a:solidFill>
            <a:srgbClr val="006B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33" name="Oval 32"/>
          <p:cNvSpPr/>
          <p:nvPr/>
        </p:nvSpPr>
        <p:spPr>
          <a:xfrm>
            <a:off x="3627882" y="2132838"/>
            <a:ext cx="315468" cy="315468"/>
          </a:xfrm>
          <a:prstGeom prst="ellipse">
            <a:avLst/>
          </a:prstGeom>
          <a:solidFill>
            <a:srgbClr val="EEF7FF"/>
          </a:solidFill>
          <a:ln w="17780">
            <a:solidFill>
              <a:srgbClr val="006B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200" b="1">
                <a:solidFill>
                  <a:srgbClr val="006B44"/>
                </a:solidFill>
                <a:latin typeface="Aptos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046220" y="2098549"/>
            <a:ext cx="178734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>
                <a:solidFill>
                  <a:srgbClr val="0C3A65"/>
                </a:solidFill>
                <a:latin typeface="Aptos Display"/>
              </a:rPr>
              <a:t>Geopolitical risk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77190" y="2948940"/>
            <a:ext cx="5863590" cy="973836"/>
          </a:xfrm>
          <a:prstGeom prst="roundRect">
            <a:avLst/>
          </a:prstGeom>
          <a:solidFill>
            <a:srgbClr val="0C3A65"/>
          </a:solidFill>
          <a:ln>
            <a:solidFill>
              <a:srgbClr val="0C3A6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37" name="Rectangle 36"/>
          <p:cNvSpPr/>
          <p:nvPr/>
        </p:nvSpPr>
        <p:spPr>
          <a:xfrm>
            <a:off x="377190" y="2948940"/>
            <a:ext cx="82296" cy="973836"/>
          </a:xfrm>
          <a:prstGeom prst="rect">
            <a:avLst/>
          </a:prstGeom>
          <a:solidFill>
            <a:srgbClr val="FCA42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38" name="TextBox 37"/>
          <p:cNvSpPr txBox="1"/>
          <p:nvPr/>
        </p:nvSpPr>
        <p:spPr>
          <a:xfrm>
            <a:off x="582930" y="3065526"/>
            <a:ext cx="5452110" cy="745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>
                <a:solidFill>
                  <a:srgbClr val="FFFFFF"/>
                </a:solidFill>
                <a:latin typeface="Aptos Display"/>
              </a:rPr>
              <a:t>GNSS outages have disrupted aviation, shipping and financial settlement in recent years across Europe.</a:t>
            </a:r>
          </a:p>
          <a:p>
            <a:pPr>
              <a:spcBef>
                <a:spcPts val="525"/>
              </a:spcBef>
            </a:pPr>
            <a:r>
              <a:rPr sz="1125" i="1" dirty="0">
                <a:solidFill>
                  <a:srgbClr val="D2E6F5"/>
                </a:solidFill>
                <a:latin typeface="Aptos"/>
              </a:rPr>
              <a:t>For critical infrastructure, this creates a single point of failure.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528816" y="3483863"/>
            <a:ext cx="2043684" cy="601367"/>
          </a:xfrm>
          <a:prstGeom prst="roundRect">
            <a:avLst/>
          </a:prstGeom>
          <a:ln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600" b="1" dirty="0">
                <a:solidFill>
                  <a:srgbClr val="0C3A65"/>
                </a:solidFill>
                <a:latin typeface="Aptos Display"/>
              </a:rPr>
              <a:t>This is why we need alternative PNT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7398B8-0EE9-5BD7-FA1F-17F2740E4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076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7AEC4B-5D81-E559-1300-078721AEB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825515"/>
            <a:ext cx="205740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7CA0F2-EE66-4F60-8C00-E0BE38E7AEC5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DE72F7E-45F2-76C4-C105-8AD052C750DA}"/>
              </a:ext>
            </a:extLst>
          </p:cNvPr>
          <p:cNvSpPr/>
          <p:nvPr/>
        </p:nvSpPr>
        <p:spPr>
          <a:xfrm>
            <a:off x="3573776" y="1002494"/>
            <a:ext cx="1905000" cy="598714"/>
          </a:xfrm>
          <a:prstGeom prst="roundRect">
            <a:avLst/>
          </a:prstGeom>
          <a:noFill/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sX0" fmla="*/ 0 w 1905000"/>
                      <a:gd name="csY0" fmla="*/ 99788 h 598714"/>
                      <a:gd name="csX1" fmla="*/ 99788 w 1905000"/>
                      <a:gd name="csY1" fmla="*/ 0 h 598714"/>
                      <a:gd name="csX2" fmla="*/ 702371 w 1905000"/>
                      <a:gd name="csY2" fmla="*/ 0 h 598714"/>
                      <a:gd name="csX3" fmla="*/ 1253792 w 1905000"/>
                      <a:gd name="csY3" fmla="*/ 0 h 598714"/>
                      <a:gd name="csX4" fmla="*/ 1805212 w 1905000"/>
                      <a:gd name="csY4" fmla="*/ 0 h 598714"/>
                      <a:gd name="csX5" fmla="*/ 1905000 w 1905000"/>
                      <a:gd name="csY5" fmla="*/ 99788 h 598714"/>
                      <a:gd name="csX6" fmla="*/ 1905000 w 1905000"/>
                      <a:gd name="csY6" fmla="*/ 498926 h 598714"/>
                      <a:gd name="csX7" fmla="*/ 1805212 w 1905000"/>
                      <a:gd name="csY7" fmla="*/ 598714 h 598714"/>
                      <a:gd name="csX8" fmla="*/ 1270846 w 1905000"/>
                      <a:gd name="csY8" fmla="*/ 598714 h 598714"/>
                      <a:gd name="csX9" fmla="*/ 702371 w 1905000"/>
                      <a:gd name="csY9" fmla="*/ 598714 h 598714"/>
                      <a:gd name="csX10" fmla="*/ 99788 w 1905000"/>
                      <a:gd name="csY10" fmla="*/ 598714 h 598714"/>
                      <a:gd name="csX11" fmla="*/ 0 w 1905000"/>
                      <a:gd name="csY11" fmla="*/ 498926 h 598714"/>
                      <a:gd name="csX12" fmla="*/ 0 w 1905000"/>
                      <a:gd name="csY12" fmla="*/ 99788 h 598714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  <a:cxn ang="0">
                        <a:pos x="csX5" y="csY5"/>
                      </a:cxn>
                      <a:cxn ang="0">
                        <a:pos x="csX6" y="csY6"/>
                      </a:cxn>
                      <a:cxn ang="0">
                        <a:pos x="csX7" y="csY7"/>
                      </a:cxn>
                      <a:cxn ang="0">
                        <a:pos x="csX8" y="csY8"/>
                      </a:cxn>
                      <a:cxn ang="0">
                        <a:pos x="csX9" y="csY9"/>
                      </a:cxn>
                      <a:cxn ang="0">
                        <a:pos x="csX10" y="csY10"/>
                      </a:cxn>
                      <a:cxn ang="0">
                        <a:pos x="csX11" y="csY11"/>
                      </a:cxn>
                      <a:cxn ang="0">
                        <a:pos x="csX12" y="csY12"/>
                      </a:cxn>
                    </a:cxnLst>
                    <a:rect l="l" t="t" r="r" b="b"/>
                    <a:pathLst>
                      <a:path w="1905000" h="598714" extrusionOk="0">
                        <a:moveTo>
                          <a:pt x="0" y="99788"/>
                        </a:moveTo>
                        <a:cubicBezTo>
                          <a:pt x="-8948" y="39157"/>
                          <a:pt x="33012" y="4378"/>
                          <a:pt x="99788" y="0"/>
                        </a:cubicBezTo>
                        <a:cubicBezTo>
                          <a:pt x="280231" y="-9146"/>
                          <a:pt x="493536" y="47910"/>
                          <a:pt x="702371" y="0"/>
                        </a:cubicBezTo>
                        <a:cubicBezTo>
                          <a:pt x="911206" y="-47910"/>
                          <a:pt x="1039452" y="51318"/>
                          <a:pt x="1253792" y="0"/>
                        </a:cubicBezTo>
                        <a:cubicBezTo>
                          <a:pt x="1468132" y="-51318"/>
                          <a:pt x="1631987" y="442"/>
                          <a:pt x="1805212" y="0"/>
                        </a:cubicBezTo>
                        <a:cubicBezTo>
                          <a:pt x="1856085" y="-13649"/>
                          <a:pt x="1905703" y="42075"/>
                          <a:pt x="1905000" y="99788"/>
                        </a:cubicBezTo>
                        <a:cubicBezTo>
                          <a:pt x="1918396" y="237965"/>
                          <a:pt x="1863176" y="301182"/>
                          <a:pt x="1905000" y="498926"/>
                        </a:cubicBezTo>
                        <a:cubicBezTo>
                          <a:pt x="1903494" y="539674"/>
                          <a:pt x="1859305" y="600129"/>
                          <a:pt x="1805212" y="598714"/>
                        </a:cubicBezTo>
                        <a:cubicBezTo>
                          <a:pt x="1691424" y="662695"/>
                          <a:pt x="1428054" y="570222"/>
                          <a:pt x="1270846" y="598714"/>
                        </a:cubicBezTo>
                        <a:cubicBezTo>
                          <a:pt x="1113638" y="627206"/>
                          <a:pt x="981137" y="597902"/>
                          <a:pt x="702371" y="598714"/>
                        </a:cubicBezTo>
                        <a:cubicBezTo>
                          <a:pt x="423606" y="599526"/>
                          <a:pt x="379382" y="528265"/>
                          <a:pt x="99788" y="598714"/>
                        </a:cubicBezTo>
                        <a:cubicBezTo>
                          <a:pt x="46983" y="596435"/>
                          <a:pt x="11869" y="546384"/>
                          <a:pt x="0" y="498926"/>
                        </a:cubicBezTo>
                        <a:cubicBezTo>
                          <a:pt x="-9852" y="350254"/>
                          <a:pt x="44159" y="216415"/>
                          <a:pt x="0" y="99788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7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FCE3DA-7EBD-AA1A-97EC-1DAB962B3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9127E9-ABB0-B9F7-3E48-7037004A7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AD281-CE4A-3894-3675-422CA75E3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A44A07-EC6F-FEE2-F082-DE3C95937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62" y="0"/>
            <a:ext cx="9155661" cy="5147322"/>
          </a:xfrm>
          <a:prstGeom prst="rect">
            <a:avLst/>
          </a:prstGeom>
        </p:spPr>
      </p:pic>
      <p:pic>
        <p:nvPicPr>
          <p:cNvPr id="6" name="Picture 5" descr="Open Hardware: White Rabbit ...">
            <a:extLst>
              <a:ext uri="{FF2B5EF4-FFF2-40B4-BE49-F238E27FC236}">
                <a16:creationId xmlns:a16="http://schemas.microsoft.com/office/drawing/2014/main" id="{D06875E6-1EBA-E28D-0991-D3D34D7B1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632" y="1664854"/>
            <a:ext cx="1350736" cy="68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47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(1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448705"/>
            <a:ext cx="9143999" cy="69479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77190" y="288036"/>
            <a:ext cx="3394710" cy="857250"/>
          </a:xfrm>
          <a:prstGeom prst="roundRect">
            <a:avLst>
              <a:gd name="adj" fmla="val 8000"/>
            </a:avLst>
          </a:prstGeom>
          <a:solidFill>
            <a:srgbClr val="0D4673"/>
          </a:solidFill>
          <a:ln>
            <a:solidFill>
              <a:srgbClr val="0D467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71450" tIns="82296" rtlCol="0" anchor="ctr"/>
          <a:lstStyle/>
          <a:p>
            <a:pPr algn="ctr"/>
            <a:r>
              <a:rPr sz="2775" b="1" dirty="0">
                <a:solidFill>
                  <a:srgbClr val="FFFFFF"/>
                </a:solidFill>
                <a:latin typeface="Arial"/>
              </a:rPr>
              <a:t>White Rabbit</a:t>
            </a:r>
          </a:p>
          <a:p>
            <a:pPr algn="ctr">
              <a:spcBef>
                <a:spcPts val="600"/>
              </a:spcBef>
            </a:pPr>
            <a:r>
              <a:rPr sz="1275" i="1" dirty="0">
                <a:solidFill>
                  <a:srgbClr val="BEE1F5"/>
                </a:solidFill>
                <a:latin typeface="Arial"/>
              </a:rPr>
              <a:t>Sub-nanosecond timing over </a:t>
            </a:r>
            <a:r>
              <a:rPr sz="1275" i="1" dirty="0" err="1">
                <a:solidFill>
                  <a:srgbClr val="BEE1F5"/>
                </a:solidFill>
                <a:latin typeface="Arial"/>
              </a:rPr>
              <a:t>fibre</a:t>
            </a:r>
            <a:endParaRPr sz="1275" i="1" dirty="0">
              <a:solidFill>
                <a:srgbClr val="BEE1F5"/>
              </a:solidFill>
              <a:latin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4350" y="1282446"/>
            <a:ext cx="1645920" cy="37719"/>
          </a:xfrm>
          <a:prstGeom prst="rect">
            <a:avLst/>
          </a:prstGeom>
          <a:solidFill>
            <a:srgbClr val="F6A623"/>
          </a:solidFill>
          <a:ln>
            <a:solidFill>
              <a:srgbClr val="F6A6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5" name="Rounded Rectangle 4"/>
          <p:cNvSpPr/>
          <p:nvPr/>
        </p:nvSpPr>
        <p:spPr>
          <a:xfrm>
            <a:off x="377190" y="1453896"/>
            <a:ext cx="3531870" cy="534924"/>
          </a:xfrm>
          <a:prstGeom prst="roundRect">
            <a:avLst>
              <a:gd name="adj" fmla="val 12000"/>
            </a:avLst>
          </a:prstGeom>
          <a:solidFill>
            <a:srgbClr val="FFFFFF"/>
          </a:solidFill>
          <a:ln w="16510">
            <a:solidFill>
              <a:srgbClr val="D7E6F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6" name="Oval 5"/>
          <p:cNvSpPr/>
          <p:nvPr/>
        </p:nvSpPr>
        <p:spPr>
          <a:xfrm>
            <a:off x="500634" y="1563624"/>
            <a:ext cx="294894" cy="294894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6A6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200" b="1">
                <a:solidFill>
                  <a:srgbClr val="F6A623"/>
                </a:solidFill>
                <a:latin typeface="Arial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2114" y="1543050"/>
            <a:ext cx="2846070" cy="43205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sz="1400" b="1" dirty="0">
                <a:solidFill>
                  <a:srgbClr val="093769"/>
                </a:solidFill>
                <a:latin typeface="Arial"/>
              </a:rPr>
              <a:t>Developed at CERN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77190" y="2105406"/>
            <a:ext cx="3531870" cy="534924"/>
          </a:xfrm>
          <a:prstGeom prst="roundRect">
            <a:avLst>
              <a:gd name="adj" fmla="val 12000"/>
            </a:avLst>
          </a:prstGeom>
          <a:solidFill>
            <a:srgbClr val="FFFFFF"/>
          </a:solidFill>
          <a:ln w="16510">
            <a:solidFill>
              <a:srgbClr val="D7E6F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9" name="Oval 8"/>
          <p:cNvSpPr/>
          <p:nvPr/>
        </p:nvSpPr>
        <p:spPr>
          <a:xfrm>
            <a:off x="500634" y="2215134"/>
            <a:ext cx="294894" cy="294894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6A6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200" b="1">
                <a:solidFill>
                  <a:srgbClr val="F6A623"/>
                </a:solidFill>
                <a:latin typeface="Arial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2114" y="2194560"/>
            <a:ext cx="2846070" cy="43205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sz="1400" b="1" dirty="0">
                <a:solidFill>
                  <a:srgbClr val="093769"/>
                </a:solidFill>
                <a:latin typeface="Arial"/>
              </a:rPr>
              <a:t>Open standard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77190" y="2756916"/>
            <a:ext cx="3531870" cy="534924"/>
          </a:xfrm>
          <a:prstGeom prst="roundRect">
            <a:avLst>
              <a:gd name="adj" fmla="val 12000"/>
            </a:avLst>
          </a:prstGeom>
          <a:solidFill>
            <a:srgbClr val="FFFFFF"/>
          </a:solidFill>
          <a:ln w="16510">
            <a:solidFill>
              <a:srgbClr val="D7E6F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12" name="Oval 11"/>
          <p:cNvSpPr/>
          <p:nvPr/>
        </p:nvSpPr>
        <p:spPr>
          <a:xfrm>
            <a:off x="500634" y="2866644"/>
            <a:ext cx="294894" cy="294894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6A6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200" b="1">
                <a:solidFill>
                  <a:srgbClr val="F6A623"/>
                </a:solidFill>
                <a:latin typeface="Arial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2114" y="2846070"/>
            <a:ext cx="2846070" cy="43205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sz="1400" b="1" dirty="0">
                <a:solidFill>
                  <a:srgbClr val="093769"/>
                </a:solidFill>
                <a:latin typeface="Arial"/>
              </a:rPr>
              <a:t>&lt;1 ns accuracy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77190" y="3408426"/>
            <a:ext cx="3531870" cy="534924"/>
          </a:xfrm>
          <a:prstGeom prst="roundRect">
            <a:avLst>
              <a:gd name="adj" fmla="val 12000"/>
            </a:avLst>
          </a:prstGeom>
          <a:solidFill>
            <a:srgbClr val="FFFFFF"/>
          </a:solidFill>
          <a:ln w="16510">
            <a:solidFill>
              <a:srgbClr val="D7E6F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13"/>
          </a:p>
        </p:txBody>
      </p:sp>
      <p:sp>
        <p:nvSpPr>
          <p:cNvPr id="15" name="Oval 14"/>
          <p:cNvSpPr/>
          <p:nvPr/>
        </p:nvSpPr>
        <p:spPr>
          <a:xfrm>
            <a:off x="500634" y="3518154"/>
            <a:ext cx="294894" cy="294894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6A6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200" b="1">
                <a:solidFill>
                  <a:srgbClr val="F6A623"/>
                </a:solidFill>
                <a:latin typeface="Arial"/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2114" y="3497580"/>
            <a:ext cx="2846070" cy="432054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sz="1400" b="1" dirty="0">
                <a:solidFill>
                  <a:srgbClr val="093769"/>
                </a:solidFill>
                <a:latin typeface="Arial"/>
              </a:rPr>
              <a:t>EC </a:t>
            </a:r>
            <a:r>
              <a:rPr sz="1400" b="1" dirty="0" err="1">
                <a:solidFill>
                  <a:srgbClr val="093769"/>
                </a:solidFill>
                <a:latin typeface="Arial"/>
              </a:rPr>
              <a:t>recognised</a:t>
            </a:r>
            <a:endParaRPr sz="1400" b="1" dirty="0">
              <a:solidFill>
                <a:srgbClr val="093769"/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69664" y="301753"/>
            <a:ext cx="4818948" cy="3347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575" b="1">
                <a:solidFill>
                  <a:srgbClr val="093769"/>
                </a:solidFill>
                <a:latin typeface="Arial"/>
              </a:rPr>
              <a:t>White Rabbit over fibre: timing without satellites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9091" y="4032503"/>
            <a:ext cx="35699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200" b="1" dirty="0">
                <a:solidFill>
                  <a:srgbClr val="667382"/>
                </a:solidFill>
                <a:latin typeface="Arial"/>
              </a:rPr>
              <a:t>A </a:t>
            </a:r>
            <a:r>
              <a:rPr sz="1200" b="1" dirty="0" err="1">
                <a:solidFill>
                  <a:srgbClr val="667382"/>
                </a:solidFill>
                <a:latin typeface="Arial"/>
              </a:rPr>
              <a:t>fibre</a:t>
            </a:r>
            <a:r>
              <a:rPr sz="1200" b="1" dirty="0">
                <a:solidFill>
                  <a:srgbClr val="667382"/>
                </a:solidFill>
                <a:latin typeface="Arial"/>
              </a:rPr>
              <a:t>-based complement to GNSS for resilient timing and positioning services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6C95FB6-3B2B-74B0-B28D-7016B3D68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824" y="760595"/>
            <a:ext cx="4064290" cy="34862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11480" y="182880"/>
            <a:ext cx="8229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A1628"/>
                </a:solidFill>
                <a:latin typeface="Calibri" panose="020F0502020204030204" pitchFamily="34" charset="0"/>
                <a:ea typeface="Georgia" pitchFamily="34" charset="-122"/>
                <a:cs typeface="Calibri" panose="020F0502020204030204" pitchFamily="34" charset="0"/>
              </a:rPr>
              <a:t>Everything depends on time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411480" y="685800"/>
            <a:ext cx="822960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Modern society relies on nanosecond-level synchronisation delivered by atomic clocks in orbit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411480" y="1143000"/>
            <a:ext cx="2651760" cy="141732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411480" y="1143000"/>
            <a:ext cx="2651760" cy="64008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72" y="1344168"/>
            <a:ext cx="502920" cy="50292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161288" y="1344168"/>
            <a:ext cx="1755648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300" b="1" dirty="0">
                <a:solidFill>
                  <a:srgbClr val="0A16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Mobile &amp;</a:t>
            </a:r>
            <a:endParaRPr lang="en-US" sz="1300" dirty="0"/>
          </a:p>
          <a:p>
            <a:pPr marL="0" indent="0" algn="l">
              <a:lnSpc>
                <a:spcPct val="120000"/>
              </a:lnSpc>
              <a:buNone/>
            </a:pPr>
            <a:r>
              <a:rPr lang="en-US" sz="1300" b="1" dirty="0">
                <a:solidFill>
                  <a:srgbClr val="0A16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Optical Networks</a:t>
            </a:r>
            <a:endParaRPr lang="en-US" sz="1300" dirty="0"/>
          </a:p>
        </p:txBody>
      </p:sp>
      <p:sp>
        <p:nvSpPr>
          <p:cNvPr id="9" name="Text 6"/>
          <p:cNvSpPr/>
          <p:nvPr/>
        </p:nvSpPr>
        <p:spPr>
          <a:xfrm>
            <a:off x="576072" y="2103120"/>
            <a:ext cx="2395728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Requires sub-microsecond accuracy</a:t>
            </a:r>
            <a:endParaRPr lang="en-US" sz="1000" dirty="0"/>
          </a:p>
        </p:txBody>
      </p:sp>
      <p:sp>
        <p:nvSpPr>
          <p:cNvPr id="10" name="Shape 7"/>
          <p:cNvSpPr/>
          <p:nvPr/>
        </p:nvSpPr>
        <p:spPr>
          <a:xfrm>
            <a:off x="3264408" y="1143000"/>
            <a:ext cx="2651760" cy="141732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3264408" y="1143000"/>
            <a:ext cx="2651760" cy="64008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1344168"/>
            <a:ext cx="502920" cy="502920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4014216" y="1344168"/>
            <a:ext cx="1755648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300" b="1" dirty="0">
                <a:solidFill>
                  <a:srgbClr val="0A16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Power</a:t>
            </a:r>
            <a:endParaRPr lang="en-US" sz="1300" dirty="0"/>
          </a:p>
          <a:p>
            <a:pPr marL="0" indent="0" algn="l">
              <a:lnSpc>
                <a:spcPct val="120000"/>
              </a:lnSpc>
              <a:buNone/>
            </a:pPr>
            <a:r>
              <a:rPr lang="en-US" sz="1300" b="1" dirty="0">
                <a:solidFill>
                  <a:srgbClr val="0A16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Grids</a:t>
            </a:r>
            <a:endParaRPr lang="en-US" sz="1300" dirty="0"/>
          </a:p>
        </p:txBody>
      </p:sp>
      <p:sp>
        <p:nvSpPr>
          <p:cNvPr id="14" name="Text 10"/>
          <p:cNvSpPr/>
          <p:nvPr/>
        </p:nvSpPr>
        <p:spPr>
          <a:xfrm>
            <a:off x="3429000" y="2103120"/>
            <a:ext cx="2395728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Requires sub-microsecond accuracy</a:t>
            </a:r>
            <a:endParaRPr lang="en-US" sz="1000" dirty="0"/>
          </a:p>
        </p:txBody>
      </p:sp>
      <p:sp>
        <p:nvSpPr>
          <p:cNvPr id="15" name="Shape 11"/>
          <p:cNvSpPr/>
          <p:nvPr/>
        </p:nvSpPr>
        <p:spPr>
          <a:xfrm>
            <a:off x="6117336" y="1143000"/>
            <a:ext cx="2651760" cy="141732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6" name="Shape 12"/>
          <p:cNvSpPr/>
          <p:nvPr/>
        </p:nvSpPr>
        <p:spPr>
          <a:xfrm>
            <a:off x="6117336" y="1143000"/>
            <a:ext cx="2651760" cy="64008"/>
          </a:xfrm>
          <a:prstGeom prst="rect">
            <a:avLst/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1928" y="1344168"/>
            <a:ext cx="502920" cy="502920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6867144" y="1344168"/>
            <a:ext cx="1755648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300" b="1" dirty="0">
                <a:solidFill>
                  <a:srgbClr val="0A16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Financial</a:t>
            </a:r>
            <a:endParaRPr lang="en-US" sz="1300" dirty="0"/>
          </a:p>
          <a:p>
            <a:pPr marL="0" indent="0" algn="l">
              <a:lnSpc>
                <a:spcPct val="120000"/>
              </a:lnSpc>
              <a:buNone/>
            </a:pPr>
            <a:r>
              <a:rPr lang="en-US" sz="1300" b="1" dirty="0">
                <a:solidFill>
                  <a:srgbClr val="0A16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Markets</a:t>
            </a:r>
            <a:endParaRPr lang="en-US" sz="1300" dirty="0"/>
          </a:p>
        </p:txBody>
      </p:sp>
      <p:sp>
        <p:nvSpPr>
          <p:cNvPr id="19" name="Text 14"/>
          <p:cNvSpPr/>
          <p:nvPr/>
        </p:nvSpPr>
        <p:spPr>
          <a:xfrm>
            <a:off x="6281928" y="2103120"/>
            <a:ext cx="2395728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Requires sub-microsecond accuracy</a:t>
            </a:r>
            <a:endParaRPr lang="en-US" sz="1000" dirty="0"/>
          </a:p>
        </p:txBody>
      </p:sp>
      <p:sp>
        <p:nvSpPr>
          <p:cNvPr id="20" name="Shape 15"/>
          <p:cNvSpPr/>
          <p:nvPr/>
        </p:nvSpPr>
        <p:spPr>
          <a:xfrm>
            <a:off x="411480" y="2761488"/>
            <a:ext cx="2651760" cy="141732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" name="Shape 16"/>
          <p:cNvSpPr/>
          <p:nvPr/>
        </p:nvSpPr>
        <p:spPr>
          <a:xfrm>
            <a:off x="411480" y="2761488"/>
            <a:ext cx="2651760" cy="64008"/>
          </a:xfrm>
          <a:prstGeom prst="rect">
            <a:avLst/>
          </a:prstGeom>
          <a:solidFill>
            <a:srgbClr val="0891B2"/>
          </a:solidFill>
          <a:ln w="12700">
            <a:solidFill>
              <a:srgbClr val="0891B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072" y="2962656"/>
            <a:ext cx="502920" cy="502920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1161288" y="2962656"/>
            <a:ext cx="1755648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300" b="1" dirty="0">
                <a:solidFill>
                  <a:srgbClr val="0A16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Scientific</a:t>
            </a:r>
            <a:endParaRPr lang="en-US" sz="1300" dirty="0"/>
          </a:p>
          <a:p>
            <a:pPr marL="0" indent="0" algn="l">
              <a:lnSpc>
                <a:spcPct val="120000"/>
              </a:lnSpc>
              <a:buNone/>
            </a:pPr>
            <a:r>
              <a:rPr lang="en-US" sz="1300" b="1" dirty="0">
                <a:solidFill>
                  <a:srgbClr val="0A16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Facilities</a:t>
            </a:r>
            <a:endParaRPr lang="en-US" sz="1300" dirty="0"/>
          </a:p>
        </p:txBody>
      </p:sp>
      <p:sp>
        <p:nvSpPr>
          <p:cNvPr id="24" name="Text 18"/>
          <p:cNvSpPr/>
          <p:nvPr/>
        </p:nvSpPr>
        <p:spPr>
          <a:xfrm>
            <a:off x="576072" y="3721608"/>
            <a:ext cx="2395728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Requires sub-microsecond accuracy</a:t>
            </a:r>
            <a:endParaRPr lang="en-US" sz="1000" dirty="0"/>
          </a:p>
        </p:txBody>
      </p:sp>
      <p:sp>
        <p:nvSpPr>
          <p:cNvPr id="25" name="Shape 19"/>
          <p:cNvSpPr/>
          <p:nvPr/>
        </p:nvSpPr>
        <p:spPr>
          <a:xfrm>
            <a:off x="3264408" y="2761488"/>
            <a:ext cx="2651760" cy="141732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" name="Shape 20"/>
          <p:cNvSpPr/>
          <p:nvPr/>
        </p:nvSpPr>
        <p:spPr>
          <a:xfrm>
            <a:off x="3264408" y="2761488"/>
            <a:ext cx="2651760" cy="64008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0" y="2962656"/>
            <a:ext cx="502920" cy="502920"/>
          </a:xfrm>
          <a:prstGeom prst="rect">
            <a:avLst/>
          </a:prstGeom>
        </p:spPr>
      </p:pic>
      <p:sp>
        <p:nvSpPr>
          <p:cNvPr id="28" name="Text 21"/>
          <p:cNvSpPr/>
          <p:nvPr/>
        </p:nvSpPr>
        <p:spPr>
          <a:xfrm>
            <a:off x="4014216" y="2962656"/>
            <a:ext cx="1755648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300" b="1" dirty="0">
                <a:solidFill>
                  <a:srgbClr val="0A16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Transport &amp;</a:t>
            </a:r>
            <a:endParaRPr lang="en-US" sz="1300" dirty="0"/>
          </a:p>
          <a:p>
            <a:pPr marL="0" indent="0" algn="l">
              <a:lnSpc>
                <a:spcPct val="120000"/>
              </a:lnSpc>
              <a:buNone/>
            </a:pPr>
            <a:r>
              <a:rPr lang="en-US" sz="1300" b="1" dirty="0">
                <a:solidFill>
                  <a:srgbClr val="0A16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Emergency Svcs</a:t>
            </a:r>
            <a:endParaRPr lang="en-US" sz="1300" dirty="0"/>
          </a:p>
        </p:txBody>
      </p:sp>
      <p:sp>
        <p:nvSpPr>
          <p:cNvPr id="29" name="Text 22"/>
          <p:cNvSpPr/>
          <p:nvPr/>
        </p:nvSpPr>
        <p:spPr>
          <a:xfrm>
            <a:off x="3429000" y="3721608"/>
            <a:ext cx="2395728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Requires sub-microsecond accuracy</a:t>
            </a:r>
            <a:endParaRPr lang="en-US" sz="1000" dirty="0"/>
          </a:p>
        </p:txBody>
      </p:sp>
      <p:sp>
        <p:nvSpPr>
          <p:cNvPr id="30" name="Shape 23"/>
          <p:cNvSpPr/>
          <p:nvPr/>
        </p:nvSpPr>
        <p:spPr>
          <a:xfrm>
            <a:off x="6117336" y="2761488"/>
            <a:ext cx="2651760" cy="1417320"/>
          </a:xfrm>
          <a:prstGeom prst="rect">
            <a:avLst/>
          </a:prstGeom>
          <a:solidFill>
            <a:srgbClr val="FFFFFF"/>
          </a:solidFill>
          <a:ln w="6350">
            <a:solidFill>
              <a:srgbClr val="E2E8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" name="Shape 24"/>
          <p:cNvSpPr/>
          <p:nvPr/>
        </p:nvSpPr>
        <p:spPr>
          <a:xfrm>
            <a:off x="6117336" y="2761488"/>
            <a:ext cx="2651760" cy="64008"/>
          </a:xfrm>
          <a:prstGeom prst="rect">
            <a:avLst/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2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1928" y="2962656"/>
            <a:ext cx="502920" cy="502920"/>
          </a:xfrm>
          <a:prstGeom prst="rect">
            <a:avLst/>
          </a:prstGeom>
        </p:spPr>
      </p:pic>
      <p:sp>
        <p:nvSpPr>
          <p:cNvPr id="33" name="Text 25"/>
          <p:cNvSpPr/>
          <p:nvPr/>
        </p:nvSpPr>
        <p:spPr>
          <a:xfrm>
            <a:off x="6867144" y="2962656"/>
            <a:ext cx="1755648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300" b="1" dirty="0">
                <a:solidFill>
                  <a:srgbClr val="0A16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Telecom</a:t>
            </a:r>
            <a:endParaRPr lang="en-US" sz="1300" dirty="0"/>
          </a:p>
          <a:p>
            <a:pPr marL="0" indent="0" algn="l">
              <a:lnSpc>
                <a:spcPct val="120000"/>
              </a:lnSpc>
              <a:buNone/>
            </a:pPr>
            <a:r>
              <a:rPr lang="en-US" sz="1300" b="1" dirty="0">
                <a:solidFill>
                  <a:srgbClr val="0A16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Synchronisation</a:t>
            </a:r>
            <a:endParaRPr lang="en-US" sz="1300" dirty="0"/>
          </a:p>
        </p:txBody>
      </p:sp>
      <p:sp>
        <p:nvSpPr>
          <p:cNvPr id="34" name="Text 26"/>
          <p:cNvSpPr/>
          <p:nvPr/>
        </p:nvSpPr>
        <p:spPr>
          <a:xfrm>
            <a:off x="6281928" y="3721608"/>
            <a:ext cx="2395728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Requires sub-microsecond accuracy</a:t>
            </a:r>
            <a:endParaRPr lang="en-US" sz="1000" dirty="0"/>
          </a:p>
        </p:txBody>
      </p:sp>
      <p:sp>
        <p:nvSpPr>
          <p:cNvPr id="35" name="Shape 27"/>
          <p:cNvSpPr/>
          <p:nvPr/>
        </p:nvSpPr>
        <p:spPr>
          <a:xfrm>
            <a:off x="0" y="4184636"/>
            <a:ext cx="9144000" cy="480060"/>
          </a:xfrm>
          <a:prstGeom prst="rect">
            <a:avLst/>
          </a:prstGeom>
          <a:solidFill>
            <a:srgbClr val="0A1628"/>
          </a:solidFill>
          <a:ln w="12700">
            <a:solidFill>
              <a:srgbClr val="0A1628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 28"/>
          <p:cNvSpPr/>
          <p:nvPr/>
        </p:nvSpPr>
        <p:spPr>
          <a:xfrm>
            <a:off x="448056" y="4238244"/>
            <a:ext cx="32004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300" dirty="0">
                <a:solidFill>
                  <a:srgbClr val="94A3B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of this is delivered by</a:t>
            </a:r>
            <a:endParaRPr lang="en-US" sz="1300" dirty="0"/>
          </a:p>
        </p:txBody>
      </p:sp>
      <p:sp>
        <p:nvSpPr>
          <p:cNvPr id="37" name="Text 29"/>
          <p:cNvSpPr/>
          <p:nvPr/>
        </p:nvSpPr>
        <p:spPr>
          <a:xfrm>
            <a:off x="3739896" y="4238244"/>
            <a:ext cx="49377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b="1" dirty="0">
                <a:solidFill>
                  <a:srgbClr val="BAE6F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atomic clocks aboard GPS &amp; Galileo satellites</a:t>
            </a:r>
            <a:endParaRPr lang="en-US" sz="1400" dirty="0"/>
          </a:p>
        </p:txBody>
      </p:sp>
      <p:sp>
        <p:nvSpPr>
          <p:cNvPr id="38" name="Shape 30"/>
          <p:cNvSpPr/>
          <p:nvPr/>
        </p:nvSpPr>
        <p:spPr>
          <a:xfrm>
            <a:off x="3566160" y="4709160"/>
            <a:ext cx="36576" cy="347472"/>
          </a:xfrm>
          <a:prstGeom prst="rect">
            <a:avLst/>
          </a:prstGeom>
          <a:solidFill>
            <a:srgbClr val="F59E0B"/>
          </a:solidFill>
          <a:ln w="12700">
            <a:solidFill>
              <a:srgbClr val="F59E0B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29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ADDDD1-4D57-E6E5-8605-873645F92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886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02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43B8BB45-E3F1-32ED-85AB-7EE6933C41C3}"/>
              </a:ext>
            </a:extLst>
          </p:cNvPr>
          <p:cNvSpPr txBox="1">
            <a:spLocks/>
          </p:cNvSpPr>
          <p:nvPr/>
        </p:nvSpPr>
        <p:spPr>
          <a:xfrm>
            <a:off x="448092" y="1405656"/>
            <a:ext cx="5793498" cy="426330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37C3F"/>
                </a:solidFill>
                <a:latin typeface="+mn-lt"/>
              </a:rPr>
              <a:t>Any questions?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5F73542-302F-E941-8625-6F10E4188B6E}"/>
              </a:ext>
            </a:extLst>
          </p:cNvPr>
          <p:cNvSpPr txBox="1">
            <a:spLocks/>
          </p:cNvSpPr>
          <p:nvPr/>
        </p:nvSpPr>
        <p:spPr>
          <a:xfrm>
            <a:off x="392390" y="793291"/>
            <a:ext cx="5981102" cy="765524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1C305D"/>
                </a:solidFill>
                <a:latin typeface="+mn-lt"/>
              </a:rPr>
              <a:t>Thank you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F5BAE8E-0358-9233-9689-1375818E8E29}"/>
              </a:ext>
            </a:extLst>
          </p:cNvPr>
          <p:cNvSpPr txBox="1">
            <a:spLocks/>
          </p:cNvSpPr>
          <p:nvPr/>
        </p:nvSpPr>
        <p:spPr>
          <a:xfrm>
            <a:off x="448092" y="2016878"/>
            <a:ext cx="3795964" cy="2631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b="0" kern="1200" baseline="0">
                <a:solidFill>
                  <a:srgbClr val="E3B4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err="1">
                <a:solidFill>
                  <a:srgbClr val="1C305D"/>
                </a:solidFill>
                <a:latin typeface="+mn-lt"/>
              </a:rPr>
              <a:t>domenico.vicinanza@geant.org</a:t>
            </a:r>
            <a:endParaRPr lang="en-GB" sz="1800" dirty="0">
              <a:solidFill>
                <a:srgbClr val="1C305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9775891"/>
      </p:ext>
    </p:extLst>
  </p:cSld>
  <p:clrMapOvr>
    <a:masterClrMapping/>
  </p:clrMapOvr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e7019c98-23ef-46f8-8434-cfd3a3bc7393">GN4PROJ-13-16</_dlc_DocId>
    <_dlc_DocIdUrl xmlns="e7019c98-23ef-46f8-8434-cfd3a3bc7393">
      <Url>https://intranet.geant.org/help-and-support/_layouts/15/DocIdRedir.aspx?ID=GN4PROJ-13-16</Url>
      <Description>GN4PROJ-13-16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C14C35B6BD02428EFDFCF6B38DCCFF" ma:contentTypeVersion="3" ma:contentTypeDescription="Create a new document." ma:contentTypeScope="" ma:versionID="cb80918fe4a605eb18370ba55c5d957b">
  <xsd:schema xmlns:xsd="http://www.w3.org/2001/XMLSchema" xmlns:xs="http://www.w3.org/2001/XMLSchema" xmlns:p="http://schemas.microsoft.com/office/2006/metadata/properties" xmlns:ns1="http://schemas.microsoft.com/sharepoint/v3" xmlns:ns2="e7019c98-23ef-46f8-8434-cfd3a3bc7393" targetNamespace="http://schemas.microsoft.com/office/2006/metadata/properties" ma:root="true" ma:fieldsID="19d4d48c21c094bbdb8e7cf95f595ca6" ns1:_="" ns2:_="">
    <xsd:import namespace="http://schemas.microsoft.com/sharepoint/v3"/>
    <xsd:import namespace="e7019c98-23ef-46f8-8434-cfd3a3bc739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19c98-23ef-46f8-8434-cfd3a3bc739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0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AA3960-760A-4B61-8C8B-DBF90F37C8C8}">
  <ds:schemaRefs>
    <ds:schemaRef ds:uri="e7019c98-23ef-46f8-8434-cfd3a3bc7393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2E35BE0-4019-4082-B1C6-2E4ACDDEA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7019c98-23ef-46f8-8434-cfd3a3bc73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54E8D75-8AF6-4906-9862-16846F3CF79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19192</TotalTime>
  <Words>299</Words>
  <Application>Microsoft Macintosh PowerPoint</Application>
  <PresentationFormat>On-screen Show (16:9)</PresentationFormat>
  <Paragraphs>71</Paragraphs>
  <Slides>9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GEANT Association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DANTE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keywords/>
  <dc:description>change to funding information Nov 2015</dc:description>
  <cp:lastModifiedBy>Domenico Vicinanza</cp:lastModifiedBy>
  <cp:revision>202</cp:revision>
  <dcterms:created xsi:type="dcterms:W3CDTF">2015-04-29T14:13:57Z</dcterms:created>
  <dcterms:modified xsi:type="dcterms:W3CDTF">2026-05-19T23:32:53Z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0x010100EFC14C35B6BD02428EFDFCF6B38DCCFF</vt:lpwstr>
  </property>
  <property fmtid="{D5CDD505-2E9C-101B-9397-08002B2CF9AE}" pid="3" name="_dlc_DocIdItemGuid">
    <vt:lpwstr>44859268-e552-4f71-81b4-ca39bd175d99</vt:lpwstr>
  </property>
</Properties>
</file>