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6" r:id="rId5"/>
    <p:sldMasterId id="2147483773" r:id="rId6"/>
    <p:sldMasterId id="2147483648" r:id="rId7"/>
    <p:sldMasterId id="2147483799" r:id="rId8"/>
    <p:sldMasterId id="2147483781" r:id="rId9"/>
  </p:sldMasterIdLst>
  <p:notesMasterIdLst>
    <p:notesMasterId r:id="rId27"/>
  </p:notesMasterIdLst>
  <p:handoutMasterIdLst>
    <p:handoutMasterId r:id="rId28"/>
  </p:handoutMasterIdLst>
  <p:sldIdLst>
    <p:sldId id="256" r:id="rId10"/>
    <p:sldId id="258" r:id="rId11"/>
    <p:sldId id="362" r:id="rId12"/>
    <p:sldId id="363" r:id="rId13"/>
    <p:sldId id="364" r:id="rId14"/>
    <p:sldId id="369" r:id="rId15"/>
    <p:sldId id="377" r:id="rId16"/>
    <p:sldId id="366" r:id="rId17"/>
    <p:sldId id="372" r:id="rId18"/>
    <p:sldId id="374" r:id="rId19"/>
    <p:sldId id="370" r:id="rId20"/>
    <p:sldId id="375" r:id="rId21"/>
    <p:sldId id="373" r:id="rId22"/>
    <p:sldId id="371" r:id="rId23"/>
    <p:sldId id="376" r:id="rId24"/>
    <p:sldId id="353" r:id="rId25"/>
    <p:sldId id="365" r:id="rId26"/>
  </p:sldIdLst>
  <p:sldSz cx="12192000" cy="6858000"/>
  <p:notesSz cx="6858000" cy="9144000"/>
  <p:embeddedFontLst>
    <p:embeddedFont>
      <p:font typeface="Noto Sans ExtraBold" panose="020B0502040504020204" pitchFamily="34" charset="0"/>
      <p:bold r:id="rId29"/>
      <p:italic r:id="rId30"/>
      <p:boldItalic r:id="rId31"/>
    </p:embeddedFont>
    <p:embeddedFont>
      <p:font typeface="Noto Sans Medium" panose="020B0502040504020204" pitchFamily="34" charset="0"/>
      <p:regular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Black" panose="02000000000000000000" pitchFamily="2" charset="0"/>
      <p:bold r:id="rId37"/>
      <p:italic r:id="rId38"/>
      <p:boldItalic r:id="rId39"/>
    </p:embeddedFont>
    <p:embeddedFont>
      <p:font typeface="Roboto Light" panose="02000000000000000000" pitchFamily="2" charset="0"/>
      <p:italic r:id="rId40"/>
    </p:embeddedFont>
    <p:embeddedFont>
      <p:font typeface="Roboto Mono Light" pitchFamily="2" charset="0"/>
      <p:regular r:id="rId41"/>
      <p:italic r:id="rId42"/>
    </p:embeddedFont>
    <p:embeddedFont>
      <p:font typeface="Roboto Mono Thin" pitchFamily="2" charset="0"/>
      <p:regular r:id="rId43"/>
      <p:italic r:id="rId44"/>
    </p:embeddedFont>
  </p:embeddedFontLst>
  <p:defaultTextStyle>
    <a:defPPr>
      <a:defRPr lang="en-US"/>
    </a:defPPr>
    <a:lvl1pPr marL="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cessibilty" id="{1494BCD4-4FF9-4376-B30F-95A496909B2C}">
          <p14:sldIdLst/>
        </p14:section>
        <p14:section name="Covers" id="{DC6E5648-489F-44FD-A6F7-8B1EE8E2B6A0}">
          <p14:sldIdLst>
            <p14:sldId id="256"/>
          </p14:sldIdLst>
        </p14:section>
        <p14:section name="Strapline covers" id="{C1E79F5D-A47F-4B51-8F0F-98A755460AE0}">
          <p14:sldIdLst/>
        </p14:section>
        <p14:section name="Break slide" id="{D99E4F46-777C-416D-A942-8FAA7F9401D0}">
          <p14:sldIdLst/>
        </p14:section>
        <p14:section name="Light" id="{203BE39F-2408-44AE-9EEE-A1ECD45C010E}">
          <p14:sldIdLst>
            <p14:sldId id="258"/>
            <p14:sldId id="362"/>
            <p14:sldId id="363"/>
            <p14:sldId id="364"/>
            <p14:sldId id="369"/>
            <p14:sldId id="377"/>
            <p14:sldId id="366"/>
            <p14:sldId id="372"/>
            <p14:sldId id="374"/>
            <p14:sldId id="370"/>
            <p14:sldId id="375"/>
            <p14:sldId id="373"/>
            <p14:sldId id="371"/>
            <p14:sldId id="376"/>
            <p14:sldId id="353"/>
            <p14:sldId id="365"/>
          </p14:sldIdLst>
        </p14:section>
        <p14:section name="Dark" id="{4B5E0695-A0A8-4367-8B35-29818B9FE4B9}">
          <p14:sldIdLst/>
        </p14:section>
        <p14:section name="Closing thank you" id="{44193D58-1F2A-4A36-99EE-A86103AFFBA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C22B0A-C19E-1B6F-420C-23DF9DF600EA}" name="Ben Goodway" initials="BG" userId="S::Ben.Goodway@jisc.ac.uk::4ec18c71-b182-4a4e-aa27-ae099263c2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3E2B56"/>
    <a:srgbClr val="00FFFF"/>
    <a:srgbClr val="FAD5DD"/>
    <a:srgbClr val="30B5AC"/>
    <a:srgbClr val="F5AFC0"/>
    <a:srgbClr val="D1CFCF"/>
    <a:srgbClr val="7F2246"/>
    <a:srgbClr val="2A4898"/>
    <a:srgbClr val="D6A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4" autoAdjust="0"/>
    <p:restoredTop sz="85007" autoAdjust="0"/>
  </p:normalViewPr>
  <p:slideViewPr>
    <p:cSldViewPr snapToGrid="0" snapToObjects="1" showGuides="1">
      <p:cViewPr varScale="1">
        <p:scale>
          <a:sx n="91" d="100"/>
          <a:sy n="91" d="100"/>
        </p:scale>
        <p:origin x="224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48" d="100"/>
          <a:sy n="148" d="100"/>
        </p:scale>
        <p:origin x="5050" y="10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1.fntdata"/><Relationship Id="rId21" Type="http://schemas.openxmlformats.org/officeDocument/2006/relationships/slide" Target="slides/slide12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1.fntdata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microsoft.com/office/2018/10/relationships/authors" Target="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416490-CC85-444F-957E-7EDE2DF62D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1A4F1-4F56-6840-97A0-5D99C0EA96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98A0A-2E8D-DF4F-9C31-A81C00E300DB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9A510-34A7-3B44-B012-7C929876E9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4C06-B906-CB40-A7E2-6054534BD8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633EF-120A-2C48-B885-0B1F58D5D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56849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4T11:39:12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2185 81 24575,'-26'0'0,"-23"0"0,-33 11 0,23 0 0,-4 4 0,-16 6 0,-3 4 0,21-3 0,-2 3 0,-1 0-233,-5 2 0,-1 2 0,0 0 233,2 1 0,-1 0 0,1 0 0,3 0 0,1 0 0,1 0 0,-24 12 0,3 1 86,8-1 0,4 1-86,5-1 0,4 2 0,10-2 0,4 3 0,6-1 0,4 2 0,6 0 0,2 1 0,2 4 0,2 2 263,1 1 1,1 1-264,1 0 0,2 0 0,1-3 0,2-2 0,-11 38 0,11-14 0,10-6 0,6 11 0,6 10 0,4-39 0,3 1 0,6 1 0,4 0 0,7-1 0,6-2 0,7-1 0,5-1 0,10 2 0,7-3 0,11 0 0,6-3 0,9-3 0,5-3-240,-23-13 0,1-3 0,2-1 240,1-2 0,1-2 0,0-2 0,2-2 0,0-1 0,1-1 0,1-2 0,-1-1 0,0-1 0,-4-2 0,-1-1 0,-1-1 0,1-1 0,-1 0 0,0-1 0,2-3 0,1 0 0,-2-2 0,0-1 0,0-1 0,-1-2 0,1-3 0,0-1 0,-1-3 0,-4-1 0,-1-1 0,-2-2-18,25-9 1,-2-3 17,-7 0 0,-2-2 0,-8 0 0,-2-1 0,-6-1 0,-3-2 0,-4 0 0,-3-1 0,-2-1 0,-2-2 359,2-2 1,1-1-360,2-6 0,1-1 18,1-3 0,0-1-18,2-3 0,0-2 0,-4 0 0,-2-1 0,-4 4 0,-3-1 0,-3 1 0,-4 2 0,-7 4 0,-3 2 0,14-40 0,-17 6 0,-12 4 0,-8 0 0,-9-4 0,-14-3 0,-16-1 0,10 44 0,-3 1 0,-4-1 0,-2 2 0,-3 2 0,-2 1 0,-1 1 0,-3 2 0,-2 0 0,-3 4 0,-2 3 0,-2 3 0,-2 1 0,-2 2 0,-2 5 0,-1 3 0,0 1 0,-1 3 0,0 1 0,0 3 0,-1 1 0,1 1 0,0 0 0,1-1 0,1 1 0,0 0 0,3-1 0,1-1 0,2 1 0,2 0 0,-42-6 0,7 3 0,8 3 0,4 3 0,4 3 0,-4 0 0,0 0 0,2 5 0,30-4 0,12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4T11:39:24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2C31F-EDF8-D64C-B235-4BEA7689D6AD}" type="datetimeFigureOut">
              <a:rPr lang="en-GB" smtClean="0"/>
              <a:t>04/06/2026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1567F-F019-E948-A7D1-1F94AF060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20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41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14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10" Type="http://schemas.openxmlformats.org/officeDocument/2006/relationships/image" Target="../media/image16.svg"/><Relationship Id="rId4" Type="http://schemas.openxmlformats.org/officeDocument/2006/relationships/image" Target="../media/image11.svg"/><Relationship Id="rId9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6.svg"/><Relationship Id="rId9" Type="http://schemas.openxmlformats.org/officeDocument/2006/relationships/image" Target="../media/image19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7620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62000"/>
            <a:ext cx="5334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2533" y="1270000"/>
            <a:ext cx="4319467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F0084A-2721-DF20-6806-68CE1824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96000" y="6097466"/>
            <a:ext cx="1524000" cy="506537"/>
            <a:chOff x="6096000" y="6097466"/>
            <a:chExt cx="1524000" cy="5065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1A896E-4D7F-098E-1BD7-1B1227590346}"/>
                </a:ext>
              </a:extLst>
            </p:cNvPr>
            <p:cNvSpPr/>
            <p:nvPr userDrawn="1"/>
          </p:nvSpPr>
          <p:spPr>
            <a:xfrm rot="10800000">
              <a:off x="7113466" y="6097466"/>
              <a:ext cx="506534" cy="506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A68C39-489B-D39D-2622-13B6E5E92C9C}"/>
                </a:ext>
              </a:extLst>
            </p:cNvPr>
            <p:cNvSpPr/>
            <p:nvPr userDrawn="1"/>
          </p:nvSpPr>
          <p:spPr>
            <a:xfrm rot="10800000">
              <a:off x="6602534" y="6097467"/>
              <a:ext cx="510931" cy="506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4A539E-3E2B-EC09-1C80-A0DAAD6AA7A4}"/>
                </a:ext>
              </a:extLst>
            </p:cNvPr>
            <p:cNvSpPr/>
            <p:nvPr userDrawn="1"/>
          </p:nvSpPr>
          <p:spPr>
            <a:xfrm rot="10800000">
              <a:off x="6096000" y="6097469"/>
              <a:ext cx="506534" cy="506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419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952161-A07F-DE36-F888-974E3267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66" y="-1601"/>
            <a:ext cx="6856534" cy="68565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579D91-C0BF-6674-0865-D79C63887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21011" y="1017877"/>
            <a:ext cx="1527000" cy="1018178"/>
            <a:chOff x="5843466" y="5588000"/>
            <a:chExt cx="1522534" cy="10152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B913F3-1B10-131A-A473-40F235D1D9DA}"/>
                </a:ext>
              </a:extLst>
            </p:cNvPr>
            <p:cNvSpPr/>
            <p:nvPr userDrawn="1"/>
          </p:nvSpPr>
          <p:spPr>
            <a:xfrm>
              <a:off x="6858400" y="6095600"/>
              <a:ext cx="507600" cy="507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>
              <a:off x="5843466" y="5588000"/>
              <a:ext cx="507600" cy="507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>
              <a:off x="6350933" y="5588000"/>
              <a:ext cx="507600" cy="507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3600" y="-1601"/>
            <a:ext cx="760400" cy="760400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600" y="5095510"/>
            <a:ext cx="457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7B1C50-A88B-5BD8-917A-55EB37E1A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532" y="4571999"/>
            <a:ext cx="2285468" cy="2286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600" y="3302000"/>
            <a:ext cx="457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55684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1599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536AF-9834-ADC6-4BBC-63BC8CAB9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1" y="2540000"/>
            <a:ext cx="1016000" cy="1016000"/>
            <a:chOff x="1886513" y="634036"/>
            <a:chExt cx="1016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634036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4513" y="634036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1142036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7FF95E1-ADD4-20AC-FC9F-C7B95A5B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07999" y="0"/>
            <a:ext cx="1524000" cy="1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778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1536AF-9834-ADC6-4BBC-63BC8CAB9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080000" y="5334000"/>
            <a:ext cx="1016000" cy="1016000"/>
            <a:chOff x="1886513" y="634036"/>
            <a:chExt cx="1016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4938AF-E9C9-605A-A592-B6906F5B4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634036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4513" y="634036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86513" y="1142036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A8BC2-0A0B-DC40-80E1-AAB87B3FC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508000" y="762000"/>
            <a:ext cx="5080000" cy="5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1" y="1276662"/>
            <a:ext cx="4064000" cy="405733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312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3035D2-4B9D-1827-6026-F2AE03E4E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0" y="762000"/>
            <a:ext cx="6096000" cy="60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1016000"/>
            <a:ext cx="9703016" cy="4826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B5DFB-AB96-FBBC-CC74-C9E7DA890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-253999" y="254000"/>
            <a:ext cx="1524000" cy="1016000"/>
            <a:chOff x="10915710" y="762000"/>
            <a:chExt cx="1524000" cy="1016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839FBC-1857-8F7B-F8C9-F15F6FF02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23710" y="7620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07918B-4744-5D30-7C32-042063633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15710" y="7620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86B6E7-8B36-ED0E-B9A1-F01441008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931710" y="1270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76000" y="4826000"/>
            <a:ext cx="1016000" cy="1016000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4608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10160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4572001"/>
            <a:ext cx="10160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D7B9D3-BC21-2B1D-94E4-5BAF4A78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937999" y="2540000"/>
            <a:ext cx="254001" cy="762002"/>
            <a:chOff x="11615418" y="2702052"/>
            <a:chExt cx="254001" cy="7620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D2695D-E4DF-FB9F-9384-8D714C258F38}"/>
                </a:ext>
              </a:extLst>
            </p:cNvPr>
            <p:cNvGrpSpPr/>
            <p:nvPr userDrawn="1"/>
          </p:nvGrpSpPr>
          <p:grpSpPr>
            <a:xfrm>
              <a:off x="11615418" y="2956051"/>
              <a:ext cx="254001" cy="508003"/>
              <a:chOff x="253998" y="253998"/>
              <a:chExt cx="254001" cy="50800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4938AF-E9C9-605A-A592-B6906F5B43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 rot="5400000" flipV="1">
                <a:off x="253998" y="508000"/>
                <a:ext cx="254001" cy="25400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3886C3D-CB47-2766-D75A-8BD2978C48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 rot="5400000" flipV="1">
                <a:off x="253998" y="253998"/>
                <a:ext cx="254001" cy="25400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 flipV="1">
              <a:off x="11615418" y="2702052"/>
              <a:ext cx="254001" cy="2540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EAFF18-BE61-CE64-20AA-392E81B8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520699" y="0"/>
            <a:ext cx="1524000" cy="1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607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AND SECONDARY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338276-2D7B-4DC5-32C6-4D37D1A0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736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297545"/>
            <a:ext cx="5842000" cy="5841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0" y="3302000"/>
            <a:ext cx="3303601" cy="253759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text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6000" y="5839590"/>
            <a:ext cx="1016000" cy="10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BE06CB-C0A1-D8BA-4F83-C0D12B57D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5601" y="762000"/>
            <a:ext cx="762000" cy="254000"/>
            <a:chOff x="10915710" y="762000"/>
            <a:chExt cx="1524000" cy="50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0125C8-80F2-3D9E-FB63-DE99DE96A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23710" y="762000"/>
              <a:ext cx="508000" cy="50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930D3F-2C33-5B2D-CFF9-8FC5D6D02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15710" y="7620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1FE0AF-8A09-14E4-BC3D-A18419997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931710" y="762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332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42000" y="-1"/>
            <a:ext cx="6350000" cy="6345991"/>
          </a:xfrm>
          <a:prstGeom prst="rect">
            <a:avLst/>
          </a:prstGeom>
          <a:solidFill>
            <a:srgbClr val="CCE7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810677-3721-4A8E-EB4E-39A0FE967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69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41BB5F-845F-B95C-D84D-20EECE94E8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FF5977-EF39-0B52-FBE1-93549E018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794000"/>
            <a:ext cx="4318000" cy="25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2pPr>
            <a:lvl3pPr marL="914330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3pPr>
            <a:lvl4pPr marL="1371496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4pPr>
            <a:lvl5pPr marL="1828663" indent="0">
              <a:buNone/>
              <a:defRPr sz="5600">
                <a:latin typeface="Roboto Mono Light" panose="00000009000000000000" pitchFamily="49" charset="0"/>
                <a:ea typeface="Roboto Mono Light" panose="00000009000000000000" pitchFamily="49" charset="0"/>
              </a:defRPr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DF17053-F691-7CD9-9849-15E8EAB49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0000" y="508000"/>
            <a:ext cx="5335588" cy="53355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17BEB9-BEC6-D2C6-E276-267DB0609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778000"/>
            <a:ext cx="254000" cy="1016000"/>
            <a:chOff x="0" y="1778000"/>
            <a:chExt cx="254000" cy="1016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BBB2BC-F69A-ECCA-166B-787098A9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286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84675-451D-C7AB-0D0D-6DAA64F50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032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EA035D-A2B7-4CA1-AFE0-A78605822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2540000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813200-956B-C83B-C6A8-ED5ED5F1D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0" y="1778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95516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0681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165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08000"/>
            <a:ext cx="10160000" cy="5079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999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23CAF3-C925-ED34-2637-7AF64DCD7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1430000" y="508001"/>
            <a:ext cx="762000" cy="254000"/>
            <a:chOff x="10667998" y="6351600"/>
            <a:chExt cx="1524002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1FCF-EBA5-60FC-6BFB-93AA60E54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CCE048-220C-021A-837D-79CD912E4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84333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23CAF3-C925-ED34-2637-7AF64DCD7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1430000" y="508001"/>
            <a:ext cx="762000" cy="254000"/>
            <a:chOff x="10667998" y="6351600"/>
            <a:chExt cx="1524002" cy="50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1FCF-EBA5-60FC-6BFB-93AA60E54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CCE048-220C-021A-837D-79CD912E4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01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1526934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1785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079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6182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D9AA9-C4A8-7B2B-5672-DFF401C3A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84000" y="1777955"/>
            <a:ext cx="762000" cy="254000"/>
            <a:chOff x="10667998" y="6351600"/>
            <a:chExt cx="1524002" cy="50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4F1BC6-4731-CAA9-4A85-1940A897F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323C8C-0573-3319-FB10-46724188C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815956-AD8B-0E2C-9A30-1DE936010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81985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8E1124-208D-65FC-1214-E13106095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508001"/>
            <a:ext cx="254000" cy="762000"/>
            <a:chOff x="11684000" y="508001"/>
            <a:chExt cx="254000" cy="762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670A73-7A9D-CA3B-07A0-D7C87699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4000" y="1016001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C071F9-C891-2D5C-0210-739102BC7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0" y="508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DB0F76-56D0-ADED-2524-1BA3D37BA3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0" y="762001"/>
              <a:ext cx="254000" cy="254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77150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6CE66-AB13-3334-A206-D43BAA8CC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430000" y="5333624"/>
            <a:ext cx="762000" cy="254000"/>
            <a:chOff x="10667998" y="6351600"/>
            <a:chExt cx="1524002" cy="50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0F8C49-5920-9BD2-87DF-DC5AA8F93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3C04D4-9857-878E-F65A-1D77E0AE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819637-BBEB-6BF2-9470-A33E43199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0071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301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4554C-634B-F2F7-36F0-B3978AD62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685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FD053-C59F-9D6D-EB74-1C4B54146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7998" y="762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41FCF-EBA5-60FC-6BFB-93AA60E54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3998" y="508000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CCE048-220C-021A-837D-79CD912E4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7993" y="0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938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6FD053-C59F-9D6D-EB74-1C4B54146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684000" y="508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41FCF-EBA5-60FC-6BFB-93AA60E54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430000" y="508001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CCE048-220C-021A-837D-79CD912E4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938000" y="508001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 userDrawn="1"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 userDrawn="1"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68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1955"/>
            <a:ext cx="3810399" cy="3810046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F1BC6-4731-CAA9-4A85-1940A897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1777955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323C8C-0573-3319-FB10-46724188C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2031955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815956-AD8B-0E2C-9A30-1DE936010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938000" y="1523955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808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670A73-7A9D-CA3B-07A0-D7C87699D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84000" y="1014413"/>
            <a:ext cx="254000" cy="25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071F9-C891-2D5C-0210-739102BC7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000" y="508001"/>
            <a:ext cx="254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B0F76-56D0-ADED-2524-1BA3D37BA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000" y="761207"/>
            <a:ext cx="254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474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6CE66-AB13-3334-A206-D43BAA8CC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430000" y="5333624"/>
            <a:ext cx="762000" cy="254000"/>
            <a:chOff x="10667998" y="6351600"/>
            <a:chExt cx="1524002" cy="50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0F8C49-5920-9BD2-87DF-DC5AA8F93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3C04D4-9857-878E-F65A-1D77E0AE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819637-BBEB-6BF2-9470-A33E43199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55962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for the future of education and research">
            <a:extLst>
              <a:ext uri="{FF2B5EF4-FFF2-40B4-BE49-F238E27FC236}">
                <a16:creationId xmlns:a16="http://schemas.microsoft.com/office/drawing/2014/main" id="{82B1E1B0-6B32-3069-0831-46D468B94F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3200" y="763200"/>
            <a:ext cx="6318000" cy="75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CCD7D6-FB56-387B-0F49-264F1A0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3E1E08-1EA5-3DBA-F7D4-D3DE154EA8C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6A17FA-6201-6109-0CD1-B392E4047A16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599559-1159-DA1D-6E6A-D7D9C1207D3D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006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004C7B0-9E97-25AB-2B1F-7B915497E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0515AC3-56C7-21BC-E4C2-0B83736CDD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5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961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7920E76-4AC5-F4AB-B180-E5A4EB45C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492B105-22F2-B4EE-D9D5-A0BDB448E5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B44F149-42A7-DDCE-48BC-9FE5B6F743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0A41E2F-0425-6C28-45A2-769A80550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5C671-989C-B116-07A1-3EADC4FEC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1168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740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858000" y="0"/>
            <a:ext cx="5332731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B8F19E67-77D9-0CC0-F8A9-0AF4FEEEE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70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TRAP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-861974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204561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54799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304238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261868" y="5842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700000">
            <a:off x="499215" y="4762821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774" y="3792495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3823438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4834561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326465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684" y="4247396"/>
            <a:ext cx="437790" cy="437790"/>
          </a:xfrm>
          <a:prstGeom prst="rect">
            <a:avLst/>
          </a:prstGeom>
        </p:spPr>
      </p:pic>
      <p:pic>
        <p:nvPicPr>
          <p:cNvPr id="6" name="Graphic 5" descr="Jisc: for the future of education and research">
            <a:extLst>
              <a:ext uri="{FF2B5EF4-FFF2-40B4-BE49-F238E27FC236}">
                <a16:creationId xmlns:a16="http://schemas.microsoft.com/office/drawing/2014/main" id="{20C4C028-FB55-EA68-A5C8-E831F45EDA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000" y="507999"/>
            <a:ext cx="6318000" cy="75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F1E5C4-2C75-60B4-AF99-F41ECA1D5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36000" y="3302000"/>
            <a:ext cx="3556000" cy="355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3048DE-1FDE-C503-4D7C-BF91FCA39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956" y="5072113"/>
            <a:ext cx="1417275" cy="5119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10D827-C227-6342-F286-2EB068291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6903" y="3589612"/>
            <a:ext cx="253999" cy="2243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73430E1-1880-6110-4B95-70417826A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6902" y="3931766"/>
            <a:ext cx="254000" cy="254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7FEC27C-64CC-42B0-E777-988F56FD0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3956" y="4303554"/>
            <a:ext cx="299892" cy="299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18DAFC-8AF8-6ACF-3028-7194D7389F65}"/>
              </a:ext>
            </a:extLst>
          </p:cNvPr>
          <p:cNvSpPr txBox="1"/>
          <p:nvPr userDrawn="1"/>
        </p:nvSpPr>
        <p:spPr>
          <a:xfrm>
            <a:off x="9161187" y="3565227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2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E86133-9313-7451-8372-A6671D7560C4}"/>
              </a:ext>
            </a:extLst>
          </p:cNvPr>
          <p:cNvSpPr txBox="1"/>
          <p:nvPr userDrawn="1"/>
        </p:nvSpPr>
        <p:spPr>
          <a:xfrm>
            <a:off x="9158243" y="3948403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2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88577-0FA0-DF51-CDE6-22DAC515620E}"/>
              </a:ext>
            </a:extLst>
          </p:cNvPr>
          <p:cNvSpPr txBox="1"/>
          <p:nvPr userDrawn="1"/>
        </p:nvSpPr>
        <p:spPr>
          <a:xfrm>
            <a:off x="9158243" y="4337182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2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CCD6BC-3535-FF9F-E2AA-0618ADD07CB0}"/>
              </a:ext>
            </a:extLst>
          </p:cNvPr>
          <p:cNvSpPr txBox="1"/>
          <p:nvPr userDrawn="1"/>
        </p:nvSpPr>
        <p:spPr>
          <a:xfrm>
            <a:off x="8900914" y="5842000"/>
            <a:ext cx="3064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</a:rPr>
              <a:t>Except where otherwise noted, this work is licensed under CC-BY-NC-ND.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757192-F57D-22F1-54E2-234AEAC46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641565" y="2796432"/>
            <a:ext cx="504000" cy="5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449336-AF13-2780-C70B-FB7D0E1C8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3300774"/>
            <a:ext cx="504879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3FED81-4FFC-1826-9F63-5A5BC7A50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6686" y="2796432"/>
            <a:ext cx="504879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22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8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Powering the future of education and research">
            <a:extLst>
              <a:ext uri="{FF2B5EF4-FFF2-40B4-BE49-F238E27FC236}">
                <a16:creationId xmlns:a16="http://schemas.microsoft.com/office/drawing/2014/main" id="{BAEE1D61-BFBB-B071-532E-71DDAD9885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99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pic>
        <p:nvPicPr>
          <p:cNvPr id="11" name="Graphic 10" descr="Jisc: Protecting the future of education and research">
            <a:extLst>
              <a:ext uri="{FF2B5EF4-FFF2-40B4-BE49-F238E27FC236}">
                <a16:creationId xmlns:a16="http://schemas.microsoft.com/office/drawing/2014/main" id="{7370CE0D-5821-FF45-80C0-DEAC7EC7C9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2A6777-4CF6-26A3-BA98-BA7CEC8B8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DFD934-874D-82A1-A9FD-33F13996D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15208B-2B20-07C9-069A-3BCD0D877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0D5441-29AF-F81E-BF0C-1477D9707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15054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8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Graphic 8" descr="Jisc: Shaping the future of education and research">
            <a:extLst>
              <a:ext uri="{FF2B5EF4-FFF2-40B4-BE49-F238E27FC236}">
                <a16:creationId xmlns:a16="http://schemas.microsoft.com/office/drawing/2014/main" id="{309ECA6E-F60D-A121-0B5D-47041CF20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94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8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Connecting the future of education and research">
            <a:extLst>
              <a:ext uri="{FF2B5EF4-FFF2-40B4-BE49-F238E27FC236}">
                <a16:creationId xmlns:a16="http://schemas.microsoft.com/office/drawing/2014/main" id="{35C6EB68-ACBA-8854-D459-A84CFAA186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4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Graphic 8" descr="Jisc: Leading the future of education and research">
            <a:extLst>
              <a:ext uri="{FF2B5EF4-FFF2-40B4-BE49-F238E27FC236}">
                <a16:creationId xmlns:a16="http://schemas.microsoft.com/office/drawing/2014/main" id="{6740719A-1C61-E631-6781-7F803D77C1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000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17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RAPLINE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3722F32-4C1F-B455-5ED1-8CE99031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76399"/>
            <a:ext cx="760534" cy="2281602"/>
            <a:chOff x="0" y="4576399"/>
            <a:chExt cx="760534" cy="228160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 rot="5400000">
              <a:off x="0" y="6097467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 rot="5400000">
              <a:off x="0" y="5336933"/>
              <a:ext cx="760534" cy="76053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 rot="5400000">
              <a:off x="0" y="4576399"/>
              <a:ext cx="760534" cy="7605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534" y="2286001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2544175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4838577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8CA01-0658-7DDC-DE5D-F2E442E4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1684000" y="1778000"/>
            <a:ext cx="762000" cy="254000"/>
            <a:chOff x="10667998" y="6351600"/>
            <a:chExt cx="1524002" cy="50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BDA15F-07CB-E7CA-A5D1-861F43F13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175999" y="63516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57355-FB7B-397B-82ED-ADBEFEA41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684000" y="6351600"/>
              <a:ext cx="508000" cy="5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2EEF6-B678-5211-F7BB-A1233C272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667998" y="6351600"/>
              <a:ext cx="508000" cy="50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Graphic 9" descr="Jisc: Inspiring the future of education and research">
            <a:extLst>
              <a:ext uri="{FF2B5EF4-FFF2-40B4-BE49-F238E27FC236}">
                <a16:creationId xmlns:a16="http://schemas.microsoft.com/office/drawing/2014/main" id="{26609922-A4CF-25EB-E46B-D049CD9599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1999" y="762000"/>
            <a:ext cx="7380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09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10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18" r:id="rId7"/>
    <p:sldLayoutId id="2147483819" r:id="rId8"/>
    <p:sldLayoutId id="2147483821" r:id="rId9"/>
    <p:sldLayoutId id="2147483792" r:id="rId10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80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800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3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820" r:id="rId2"/>
    <p:sldLayoutId id="2147483793" r:id="rId3"/>
    <p:sldLayoutId id="2147483807" r:id="rId4"/>
    <p:sldLayoutId id="2147483778" r:id="rId5"/>
    <p:sldLayoutId id="2147483816" r:id="rId6"/>
    <p:sldLayoutId id="2147483817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80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800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02" r:id="rId2"/>
    <p:sldLayoutId id="2147483699" r:id="rId3"/>
    <p:sldLayoutId id="2147483700" r:id="rId4"/>
    <p:sldLayoutId id="2147483701" r:id="rId5"/>
    <p:sldLayoutId id="2147483780" r:id="rId6"/>
    <p:sldLayoutId id="2147483790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77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799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77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799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9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22" r:id="rId2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80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800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tags.org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hyperlink" Target="https://www.google.com/intl/en/ipv6/statistics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customXml" Target="../ink/ink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D1C2-A5C7-800C-FED2-9722233C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946908"/>
            <a:ext cx="3543300" cy="2088392"/>
          </a:xfrm>
        </p:spPr>
        <p:txBody>
          <a:bodyPr/>
          <a:lstStyle/>
          <a:p>
            <a:r>
              <a:rPr lang="en-GB" sz="3200" dirty="0"/>
              <a:t>The CERN experiments’ journey towards </a:t>
            </a:r>
            <a:br>
              <a:rPr lang="en-GB" sz="3200" dirty="0"/>
            </a:br>
            <a:r>
              <a:rPr lang="en-GB" sz="3200" dirty="0"/>
              <a:t>IPv6-only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85831-E27C-B5FD-B6CB-6584C3F779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7100" y="3517900"/>
            <a:ext cx="3302000" cy="889000"/>
          </a:xfrm>
        </p:spPr>
        <p:txBody>
          <a:bodyPr/>
          <a:lstStyle/>
          <a:p>
            <a:r>
              <a:rPr lang="en-GB" sz="1600" dirty="0"/>
              <a:t>Tim Chown (Jisc)</a:t>
            </a:r>
          </a:p>
          <a:p>
            <a:r>
              <a:rPr lang="en-GB" sz="1600" i="1" dirty="0" err="1"/>
              <a:t>tim.chown@jisc.ac.uk</a:t>
            </a:r>
            <a:endParaRPr lang="en-GB" sz="1600" i="1" dirty="0"/>
          </a:p>
          <a:p>
            <a:r>
              <a:rPr lang="en-GB" sz="1600" dirty="0"/>
              <a:t>TNC 2026, Helsinki, 10 Jun 2026</a:t>
            </a:r>
          </a:p>
        </p:txBody>
      </p:sp>
      <p:pic>
        <p:nvPicPr>
          <p:cNvPr id="8" name="Picture Placeholder 7" descr="The ATLAS calorimeter">
            <a:extLst>
              <a:ext uri="{FF2B5EF4-FFF2-40B4-BE49-F238E27FC236}">
                <a16:creationId xmlns:a16="http://schemas.microsoft.com/office/drawing/2014/main" id="{686D5C8B-FAF4-14F1-D642-B75F1E0C1A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368" r="173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E5BA8-D644-8514-45DA-5EDBAC6A3EC1}"/>
              </a:ext>
            </a:extLst>
          </p:cNvPr>
          <p:cNvSpPr txBox="1"/>
          <p:nvPr/>
        </p:nvSpPr>
        <p:spPr>
          <a:xfrm>
            <a:off x="6602533" y="5708134"/>
            <a:ext cx="5041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The ATLAS calorimeter © 2005-2024 CERN (License: </a:t>
            </a:r>
            <a:r>
              <a:rPr lang="en-GB" sz="1200" b="1" i="0" u="none" strike="noStrike" dirty="0">
                <a:solidFill>
                  <a:srgbClr val="1565BA"/>
                </a:solidFill>
                <a:effectLst/>
                <a:latin typeface="PT Sans" panose="020B0503020203020204" pitchFamily="34" charset="77"/>
                <a:hlinkClick r:id="rId3"/>
              </a:rPr>
              <a:t>CC-BY-4.0</a:t>
            </a:r>
            <a:r>
              <a:rPr lang="en-GB" sz="1200" b="1" i="0" dirty="0">
                <a:solidFill>
                  <a:srgbClr val="000000"/>
                </a:solidFill>
                <a:effectLst/>
                <a:latin typeface="PT Sans" panose="020B0503020203020204" pitchFamily="34" charset="77"/>
              </a:rPr>
              <a:t>)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31EEB-3B66-2FDD-D72D-43A573A78668}"/>
              </a:ext>
            </a:extLst>
          </p:cNvPr>
          <p:cNvSpPr txBox="1"/>
          <p:nvPr/>
        </p:nvSpPr>
        <p:spPr>
          <a:xfrm>
            <a:off x="724573" y="5218668"/>
            <a:ext cx="3850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credit to everyone in the </a:t>
            </a:r>
            <a:r>
              <a:rPr lang="en-US" dirty="0" err="1"/>
              <a:t>HEPiX</a:t>
            </a:r>
            <a:endParaRPr lang="en-US" dirty="0"/>
          </a:p>
          <a:p>
            <a:r>
              <a:rPr lang="en-US" dirty="0"/>
              <a:t>IPv6 WG and those at all the WLCG </a:t>
            </a:r>
          </a:p>
          <a:p>
            <a:r>
              <a:rPr lang="en-US" dirty="0"/>
              <a:t>sites who made IPv6 happen </a:t>
            </a:r>
          </a:p>
        </p:txBody>
      </p:sp>
    </p:spTree>
    <p:extLst>
      <p:ext uri="{BB962C8B-B14F-4D97-AF65-F5344CB8AC3E}">
        <p14:creationId xmlns:p14="http://schemas.microsoft.com/office/powerpoint/2010/main" val="173473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1BF9-B162-06AB-A407-5DBE693E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on a given OPN link – KIT (DE) – over 99.5% IPv6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A5466-66DF-9C35-C674-07173C63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915A9-0812-1388-2B71-B86B888A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 descr="A plot of traffic on the KIT OPN link, heavily IPv6">
            <a:extLst>
              <a:ext uri="{FF2B5EF4-FFF2-40B4-BE49-F238E27FC236}">
                <a16:creationId xmlns:a16="http://schemas.microsoft.com/office/drawing/2014/main" id="{2A9C8CE7-E312-0523-E1DA-1F1420822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40" y="1476375"/>
            <a:ext cx="10771119" cy="3905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38FBC-2814-FF79-4C1B-EF0A59A63645}"/>
              </a:ext>
            </a:extLst>
          </p:cNvPr>
          <p:cNvSpPr txBox="1"/>
          <p:nvPr/>
        </p:nvSpPr>
        <p:spPr>
          <a:xfrm>
            <a:off x="655403" y="5609804"/>
            <a:ext cx="5385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</a:t>
            </a:r>
            <a:r>
              <a:rPr lang="en-US" sz="2000" dirty="0">
                <a:solidFill>
                  <a:srgbClr val="C00000"/>
                </a:solidFill>
              </a:rPr>
              <a:t>IPv4</a:t>
            </a:r>
            <a:r>
              <a:rPr lang="en-US" sz="2000" dirty="0"/>
              <a:t> in 24 hours = </a:t>
            </a:r>
            <a:r>
              <a:rPr lang="en-US" sz="2000" dirty="0">
                <a:solidFill>
                  <a:srgbClr val="C00000"/>
                </a:solidFill>
              </a:rPr>
              <a:t>17.2Gb in, 4.6Gb out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6F5EF-278C-3C71-8806-A4DF7829E634}"/>
              </a:ext>
            </a:extLst>
          </p:cNvPr>
          <p:cNvSpPr txBox="1"/>
          <p:nvPr/>
        </p:nvSpPr>
        <p:spPr>
          <a:xfrm>
            <a:off x="6134099" y="5609804"/>
            <a:ext cx="5643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</a:t>
            </a:r>
            <a:r>
              <a:rPr lang="en-US" sz="2000" dirty="0">
                <a:solidFill>
                  <a:srgbClr val="C00000"/>
                </a:solidFill>
              </a:rPr>
              <a:t>IPv6</a:t>
            </a:r>
            <a:r>
              <a:rPr lang="en-US" sz="2000" dirty="0"/>
              <a:t> in 24 hours = </a:t>
            </a:r>
            <a:r>
              <a:rPr lang="en-US" sz="2000" dirty="0">
                <a:solidFill>
                  <a:srgbClr val="C00000"/>
                </a:solidFill>
              </a:rPr>
              <a:t>4.64Tb in, 2.77Tb out </a:t>
            </a:r>
          </a:p>
        </p:txBody>
      </p:sp>
    </p:spTree>
    <p:extLst>
      <p:ext uri="{BB962C8B-B14F-4D97-AF65-F5344CB8AC3E}">
        <p14:creationId xmlns:p14="http://schemas.microsoft.com/office/powerpoint/2010/main" val="2394475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509D-248A-8698-5497-7DC40A5A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FTS logs – includes non-WLCG transfers – over 93% IPv6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F991B-3C28-C876-FBAE-A838711A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AB3E2-3725-5C05-F061-CD180F4C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 descr="The growth of FTS traffic IPv6 percentage over time from very low in 2018 to over 93% in 2026">
            <a:extLst>
              <a:ext uri="{FF2B5EF4-FFF2-40B4-BE49-F238E27FC236}">
                <a16:creationId xmlns:a16="http://schemas.microsoft.com/office/drawing/2014/main" id="{B4ADE81B-28DA-A681-439E-0B4EC5C3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22" y="1338137"/>
            <a:ext cx="7772400" cy="4663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3948E-FF2E-D9A7-D51E-FC57802F9A4F}"/>
              </a:ext>
            </a:extLst>
          </p:cNvPr>
          <p:cNvSpPr txBox="1"/>
          <p:nvPr/>
        </p:nvSpPr>
        <p:spPr>
          <a:xfrm>
            <a:off x="9294782" y="1690062"/>
            <a:ext cx="253659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FTS is the CERN</a:t>
            </a:r>
          </a:p>
          <a:p>
            <a:r>
              <a:rPr lang="en-US" sz="2000" dirty="0"/>
              <a:t>File Transfer Service</a:t>
            </a:r>
          </a:p>
          <a:p>
            <a:endParaRPr lang="en-US" sz="2000" dirty="0"/>
          </a:p>
          <a:p>
            <a:r>
              <a:rPr lang="en-US" sz="2000" dirty="0"/>
              <a:t>These plots are for </a:t>
            </a:r>
          </a:p>
          <a:p>
            <a:r>
              <a:rPr lang="en-US" sz="2000" dirty="0"/>
              <a:t>ALL FTS transfers</a:t>
            </a:r>
          </a:p>
          <a:p>
            <a:endParaRPr lang="en-US" sz="2000" dirty="0"/>
          </a:p>
          <a:p>
            <a:r>
              <a:rPr lang="en-US" sz="2000" dirty="0"/>
              <a:t>Most transfers </a:t>
            </a:r>
          </a:p>
          <a:p>
            <a:r>
              <a:rPr lang="en-US" sz="2000" dirty="0"/>
              <a:t>use a “stack” of</a:t>
            </a:r>
          </a:p>
          <a:p>
            <a:r>
              <a:rPr lang="en-US" sz="2000" dirty="0" err="1"/>
              <a:t>Rucio</a:t>
            </a:r>
            <a:r>
              <a:rPr lang="en-US" sz="2000" dirty="0"/>
              <a:t>, FTS and </a:t>
            </a:r>
          </a:p>
          <a:p>
            <a:r>
              <a:rPr lang="en-US" sz="2000" dirty="0"/>
              <a:t>an underlying tool </a:t>
            </a:r>
          </a:p>
          <a:p>
            <a:r>
              <a:rPr lang="en-US" sz="2000" dirty="0"/>
              <a:t>such as </a:t>
            </a:r>
            <a:r>
              <a:rPr lang="en-US" sz="2000" dirty="0" err="1"/>
              <a:t>XRootD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2276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2FA9-C5F9-E81A-B5E7-EDF2EAD49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Scitags</a:t>
            </a:r>
            <a:r>
              <a:rPr lang="en-US" dirty="0"/>
              <a:t> plots – flows into RAL(UK) – over 99.9% IPv6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4B891-B9BF-B9ED-1068-382BE3D7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2139A-1770-3C89-9CFC-157C9A0E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 descr="A plot showing the Scitag data for traffic into the UK Tier-1 at RAL, again heavily IPv6.">
            <a:extLst>
              <a:ext uri="{FF2B5EF4-FFF2-40B4-BE49-F238E27FC236}">
                <a16:creationId xmlns:a16="http://schemas.microsoft.com/office/drawing/2014/main" id="{C651B344-3482-16C6-F2FE-CEFD3D09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43" y="1241893"/>
            <a:ext cx="6674536" cy="4855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FD4819-C9EC-3E23-F85A-1101184A417D}"/>
              </a:ext>
            </a:extLst>
          </p:cNvPr>
          <p:cNvSpPr txBox="1"/>
          <p:nvPr/>
        </p:nvSpPr>
        <p:spPr>
          <a:xfrm>
            <a:off x="8559031" y="4472562"/>
            <a:ext cx="219162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Mean volumes: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IPv6: 5.90GB/s </a:t>
            </a:r>
            <a:r>
              <a:rPr lang="en-US" sz="2000" dirty="0"/>
              <a:t>in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IPv4: 2.03MB/s </a:t>
            </a:r>
            <a:r>
              <a:rPr lang="en-US" sz="2000" dirty="0"/>
              <a:t>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D4645-5BC0-5645-2A93-F3C7125AB7DF}"/>
              </a:ext>
            </a:extLst>
          </p:cNvPr>
          <p:cNvSpPr txBox="1"/>
          <p:nvPr/>
        </p:nvSpPr>
        <p:spPr>
          <a:xfrm>
            <a:off x="8559031" y="1547837"/>
            <a:ext cx="33201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Scitags</a:t>
            </a:r>
            <a:r>
              <a:rPr lang="en-US" sz="2000" dirty="0"/>
              <a:t> supports the </a:t>
            </a:r>
          </a:p>
          <a:p>
            <a:r>
              <a:rPr lang="en-US" sz="2000" dirty="0"/>
              <a:t>identification of traffic by </a:t>
            </a:r>
          </a:p>
          <a:p>
            <a:r>
              <a:rPr lang="en-US" sz="2000" dirty="0"/>
              <a:t>science domain and activity</a:t>
            </a:r>
          </a:p>
          <a:p>
            <a:r>
              <a:rPr lang="en-US" sz="2000" dirty="0">
                <a:hlinkClick r:id="rId3"/>
              </a:rPr>
              <a:t>https://scitags.org/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It includes per-packet</a:t>
            </a:r>
          </a:p>
          <a:p>
            <a:r>
              <a:rPr lang="en-US" sz="2000" dirty="0"/>
              <a:t>marking for IPv6 traffic</a:t>
            </a:r>
          </a:p>
          <a:p>
            <a:r>
              <a:rPr lang="en-US" sz="2000" dirty="0">
                <a:highlight>
                  <a:srgbClr val="FFFF00"/>
                </a:highlight>
              </a:rPr>
              <a:t>= INNOVATION!</a:t>
            </a:r>
          </a:p>
        </p:txBody>
      </p:sp>
    </p:spTree>
    <p:extLst>
      <p:ext uri="{BB962C8B-B14F-4D97-AF65-F5344CB8AC3E}">
        <p14:creationId xmlns:p14="http://schemas.microsoft.com/office/powerpoint/2010/main" val="173088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3DDD1-74E9-59BD-60A6-2DC1F6E8C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20DA4B-D24C-2976-3321-C258A4A4C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398901-23EC-FAD6-3FEC-EB04E454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everything’s looking good?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Yes, but if we don’t need IPv4 we should now be turning it off wherever we can</a:t>
            </a:r>
          </a:p>
        </p:txBody>
      </p:sp>
    </p:spTree>
    <p:extLst>
      <p:ext uri="{BB962C8B-B14F-4D97-AF65-F5344CB8AC3E}">
        <p14:creationId xmlns:p14="http://schemas.microsoft.com/office/powerpoint/2010/main" val="31079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31F7-B0D1-5262-5E1D-BBF3EFEA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Removing IPv4 on CERN–Tier-1 LHCOPN links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4D931-9FCC-D587-A2F5-74B18577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14</a:t>
            </a:fld>
            <a:endParaRPr lang="en-GB"/>
          </a:p>
        </p:txBody>
      </p:sp>
      <p:sp>
        <p:nvSpPr>
          <p:cNvPr id="8" name="Freeform 7" descr="A legend for the Tier 1 topology map on this slide, from 10G up to 800G (BNL, SARA and INFN)">
            <a:extLst>
              <a:ext uri="{FF2B5EF4-FFF2-40B4-BE49-F238E27FC236}">
                <a16:creationId xmlns:a16="http://schemas.microsoft.com/office/drawing/2014/main" id="{46F625C4-0CD3-CACD-74DA-7B1D7A41C61B}"/>
              </a:ext>
            </a:extLst>
          </p:cNvPr>
          <p:cNvSpPr/>
          <p:nvPr/>
        </p:nvSpPr>
        <p:spPr>
          <a:xfrm>
            <a:off x="503999" y="5820120"/>
            <a:ext cx="2355120" cy="947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FEBE9"/>
          </a:solidFill>
          <a:ln>
            <a:noFill/>
            <a:prstDash val="solid"/>
          </a:ln>
          <a:effectLst>
            <a:outerShdw dist="50912" dir="2700000" algn="tl">
              <a:srgbClr val="808080"/>
            </a:outerShdw>
          </a:effectLst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Free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4B670-60E8-1A30-F6E2-153FF481D477}"/>
              </a:ext>
            </a:extLst>
          </p:cNvPr>
          <p:cNvSpPr txBox="1"/>
          <p:nvPr/>
        </p:nvSpPr>
        <p:spPr>
          <a:xfrm>
            <a:off x="1586160" y="5820120"/>
            <a:ext cx="1272959" cy="9100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1" i="0" u="none" strike="noStrike" kern="1200" cap="none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Noto Sans ExtraBold" pitchFamily="34"/>
                <a:ea typeface="Arial" pitchFamily="34"/>
                <a:cs typeface="Arial" pitchFamily="34"/>
              </a:rPr>
              <a:t>Experiments: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1" i="0" u="none" strike="noStrike" kern="1200" cap="none">
                <a:ln>
                  <a:noFill/>
                </a:ln>
                <a:solidFill>
                  <a:srgbClr val="00CC00"/>
                </a:solidFill>
                <a:highlight>
                  <a:srgbClr val="00CC00"/>
                </a:highlight>
                <a:latin typeface="Noto Sans ExtraBold" pitchFamily="34"/>
                <a:ea typeface="Arial" pitchFamily="34"/>
                <a:cs typeface="Arial" pitchFamily="34"/>
              </a:rPr>
              <a:t>█</a:t>
            </a: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Arial" pitchFamily="34"/>
                <a:cs typeface="Arial" pitchFamily="34"/>
              </a:rPr>
              <a:t> = Alice</a:t>
            </a:r>
            <a:r>
              <a:rPr lang="en-GB" sz="700" b="0" i="0" u="none" strike="noStrike" kern="1200" cap="none">
                <a:ln>
                  <a:noFill/>
                </a:ln>
                <a:solidFill>
                  <a:srgbClr val="0000FF"/>
                </a:solidFill>
                <a:latin typeface="Noto Sans Medium" pitchFamily="34"/>
                <a:ea typeface="Arial" pitchFamily="34"/>
                <a:cs typeface="Arial" pitchFamily="34"/>
              </a:rPr>
              <a:t>  </a:t>
            </a:r>
            <a:r>
              <a:rPr lang="en-GB" sz="700" b="1" i="0" u="none" strike="noStrike" kern="1200" cap="none">
                <a:ln>
                  <a:noFill/>
                </a:ln>
                <a:solidFill>
                  <a:srgbClr val="0084D1"/>
                </a:solidFill>
                <a:highlight>
                  <a:srgbClr val="0084D1"/>
                </a:highlight>
                <a:latin typeface="Noto Sans ExtraBold" pitchFamily="34"/>
                <a:ea typeface="Arial" pitchFamily="34"/>
                <a:cs typeface="Arial" pitchFamily="34"/>
              </a:rPr>
              <a:t>█</a:t>
            </a: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Arial" pitchFamily="34"/>
                <a:cs typeface="Arial" pitchFamily="34"/>
              </a:rPr>
              <a:t> = Atlas  </a:t>
            </a:r>
            <a:b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Arial" pitchFamily="34"/>
                <a:cs typeface="Arial" pitchFamily="34"/>
              </a:rPr>
            </a:br>
            <a:r>
              <a:rPr lang="en-GB" sz="700" b="1" i="0" u="none" strike="noStrike" kern="1200" cap="none">
                <a:ln>
                  <a:noFill/>
                </a:ln>
                <a:solidFill>
                  <a:srgbClr val="FF0000"/>
                </a:solidFill>
                <a:highlight>
                  <a:srgbClr val="FF420E"/>
                </a:highlight>
                <a:latin typeface="Noto Sans ExtraBold" pitchFamily="34"/>
                <a:ea typeface="Arial" pitchFamily="34"/>
                <a:cs typeface="Arial" pitchFamily="34"/>
              </a:rPr>
              <a:t>█</a:t>
            </a: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Arial" pitchFamily="34"/>
                <a:cs typeface="Arial" pitchFamily="34"/>
              </a:rPr>
              <a:t> = CMS  </a:t>
            </a:r>
            <a:r>
              <a:rPr lang="en-GB" sz="700" b="1" i="0" u="none" strike="noStrike" kern="1200" cap="none">
                <a:ln>
                  <a:noFill/>
                </a:ln>
                <a:solidFill>
                  <a:srgbClr val="FFFF00"/>
                </a:solidFill>
                <a:highlight>
                  <a:srgbClr val="FFFF00"/>
                </a:highlight>
                <a:latin typeface="Noto Sans ExtraBold" pitchFamily="34"/>
                <a:ea typeface="Arial" pitchFamily="34"/>
                <a:cs typeface="Arial" pitchFamily="34"/>
              </a:rPr>
              <a:t>█</a:t>
            </a: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Arial" pitchFamily="34"/>
                <a:cs typeface="Arial" pitchFamily="34"/>
              </a:rPr>
              <a:t> = LHCb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700" b="1" i="0" u="none" strike="noStrike" kern="1200" cap="none">
              <a:ln>
                <a:noFill/>
              </a:ln>
              <a:solidFill>
                <a:srgbClr val="000000"/>
              </a:solidFill>
              <a:latin typeface="Noto Sans ExtraBold" pitchFamily="34"/>
              <a:ea typeface="Arial" pitchFamily="34"/>
              <a:cs typeface="Arial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ExtraBold" pitchFamily="34"/>
                <a:ea typeface="Arial" pitchFamily="34"/>
                <a:cs typeface="Arial" pitchFamily="34"/>
              </a:rPr>
              <a:t>Last update: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Arial" pitchFamily="34"/>
                <a:cs typeface="Arial" pitchFamily="34"/>
              </a:rPr>
              <a:t>-  20260528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Arial" pitchFamily="34"/>
                <a:cs typeface="Arial" pitchFamily="34"/>
              </a:rPr>
              <a:t>-  edoardo.martelli@cern.ch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8A3C66-0E11-AD1A-8368-27C5625F2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84640" y="6021360"/>
            <a:ext cx="366840" cy="4680"/>
          </a:xfrm>
          <a:prstGeom prst="straightConnector1">
            <a:avLst/>
          </a:prstGeom>
          <a:noFill/>
          <a:ln w="36000">
            <a:solidFill>
              <a:srgbClr val="9900FF"/>
            </a:solidFill>
            <a:prstDash val="soli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3930DF-EDE9-8F3D-EED7-14BA2BB5082D}"/>
              </a:ext>
            </a:extLst>
          </p:cNvPr>
          <p:cNvSpPr txBox="1"/>
          <p:nvPr/>
        </p:nvSpPr>
        <p:spPr>
          <a:xfrm>
            <a:off x="1001880" y="5936039"/>
            <a:ext cx="469080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10Gbps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B3458F-1D52-4F6B-165A-CDD82791C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84280" y="6240240"/>
            <a:ext cx="362520" cy="3240"/>
          </a:xfrm>
          <a:prstGeom prst="straightConnector1">
            <a:avLst/>
          </a:prstGeom>
          <a:noFill/>
          <a:ln w="36000">
            <a:solidFill>
              <a:srgbClr val="3333FF"/>
            </a:solidFill>
            <a:prstDash val="soli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5941C2D-93F5-2593-DF2C-4640C4260EC1}"/>
              </a:ext>
            </a:extLst>
          </p:cNvPr>
          <p:cNvSpPr txBox="1"/>
          <p:nvPr/>
        </p:nvSpPr>
        <p:spPr>
          <a:xfrm>
            <a:off x="999720" y="6163200"/>
            <a:ext cx="472680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100Gbps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88659-4ABB-2597-29DE-32E0EC1A537F}"/>
              </a:ext>
            </a:extLst>
          </p:cNvPr>
          <p:cNvSpPr txBox="1"/>
          <p:nvPr/>
        </p:nvSpPr>
        <p:spPr>
          <a:xfrm>
            <a:off x="992880" y="6270480"/>
            <a:ext cx="469080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200Gbps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753A57-F8C9-E01B-B282-A9DE08C1E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86440" y="6464160"/>
            <a:ext cx="366840" cy="4679"/>
          </a:xfrm>
          <a:prstGeom prst="straightConnector1">
            <a:avLst/>
          </a:prstGeom>
          <a:noFill/>
          <a:ln w="36000">
            <a:solidFill>
              <a:srgbClr val="FFD320"/>
            </a:solidFill>
            <a:prstDash val="solid"/>
          </a:ln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8B9E4D-E226-C9A3-E6D0-BC6EF23FE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82480" y="6350400"/>
            <a:ext cx="366840" cy="4680"/>
          </a:xfrm>
          <a:prstGeom prst="straightConnector1">
            <a:avLst/>
          </a:prstGeom>
          <a:noFill/>
          <a:ln w="36000">
            <a:solidFill>
              <a:srgbClr val="009900"/>
            </a:solidFill>
            <a:prstDash val="solid"/>
          </a:ln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015E0C7-B6EA-771B-B07A-495BC875D720}"/>
              </a:ext>
            </a:extLst>
          </p:cNvPr>
          <p:cNvSpPr txBox="1"/>
          <p:nvPr/>
        </p:nvSpPr>
        <p:spPr>
          <a:xfrm>
            <a:off x="996120" y="6391440"/>
            <a:ext cx="447479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400Gbps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F31DEF-0FCB-AFE2-53C2-82748640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78160" y="6573960"/>
            <a:ext cx="366840" cy="4680"/>
          </a:xfrm>
          <a:prstGeom prst="straightConnector1">
            <a:avLst/>
          </a:prstGeom>
          <a:noFill/>
          <a:ln w="36000">
            <a:solidFill>
              <a:srgbClr val="CC0000"/>
            </a:solidFill>
            <a:prstDash val="solid"/>
          </a:ln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310CBDF-942E-9C69-0C35-34FD6FED54E4}"/>
              </a:ext>
            </a:extLst>
          </p:cNvPr>
          <p:cNvSpPr txBox="1"/>
          <p:nvPr/>
        </p:nvSpPr>
        <p:spPr>
          <a:xfrm>
            <a:off x="996120" y="6501240"/>
            <a:ext cx="422280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800Gbps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90FE48-2AA7-9C21-A56C-28029F701424}"/>
              </a:ext>
            </a:extLst>
          </p:cNvPr>
          <p:cNvSpPr txBox="1"/>
          <p:nvPr/>
        </p:nvSpPr>
        <p:spPr>
          <a:xfrm>
            <a:off x="578160" y="5820120"/>
            <a:ext cx="648000" cy="2602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ExtraBold" pitchFamily="34"/>
                <a:ea typeface="Tahoma" pitchFamily="2"/>
                <a:cs typeface="FreeSans" pitchFamily="2"/>
              </a:rPr>
              <a:t>Line speeds: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E4DD01-0CC4-BB55-B0B0-A4E53C0C2CD0}"/>
              </a:ext>
            </a:extLst>
          </p:cNvPr>
          <p:cNvSpPr txBox="1"/>
          <p:nvPr/>
        </p:nvSpPr>
        <p:spPr>
          <a:xfrm>
            <a:off x="1002240" y="5936399"/>
            <a:ext cx="469080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20Gbps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662A031-27DA-4693-37C3-04F78EE80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84280" y="6121440"/>
            <a:ext cx="366840" cy="4680"/>
          </a:xfrm>
          <a:prstGeom prst="straightConnector1">
            <a:avLst/>
          </a:prstGeom>
          <a:noFill/>
          <a:ln w="36000">
            <a:solidFill>
              <a:srgbClr val="FF00CC"/>
            </a:solidFill>
            <a:prstDash val="solid"/>
          </a:ln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4445882-C249-8E96-E9A6-0EC6EE28F490}"/>
              </a:ext>
            </a:extLst>
          </p:cNvPr>
          <p:cNvSpPr txBox="1"/>
          <p:nvPr/>
        </p:nvSpPr>
        <p:spPr>
          <a:xfrm>
            <a:off x="1001520" y="6036120"/>
            <a:ext cx="469080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10Gbps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2F910F-5F9F-BFE2-4CB8-6CB2F331A92C}"/>
              </a:ext>
            </a:extLst>
          </p:cNvPr>
          <p:cNvSpPr txBox="1"/>
          <p:nvPr/>
        </p:nvSpPr>
        <p:spPr>
          <a:xfrm>
            <a:off x="1001880" y="6036479"/>
            <a:ext cx="469080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40Gbps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717E2AB-0B27-D481-1D31-C3515A19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76000" y="6691320"/>
            <a:ext cx="366839" cy="4680"/>
          </a:xfrm>
          <a:prstGeom prst="straightConnector1">
            <a:avLst/>
          </a:prstGeom>
          <a:noFill/>
          <a:ln w="36000">
            <a:solidFill>
              <a:srgbClr val="808080"/>
            </a:solidFill>
            <a:prstDash val="solid"/>
          </a:ln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C31B80C-20E5-4450-51A0-D4AC86A23CE1}"/>
              </a:ext>
            </a:extLst>
          </p:cNvPr>
          <p:cNvSpPr txBox="1"/>
          <p:nvPr/>
        </p:nvSpPr>
        <p:spPr>
          <a:xfrm>
            <a:off x="996120" y="6623999"/>
            <a:ext cx="422280" cy="17388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7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Noto Sans Medium" pitchFamily="34"/>
                <a:ea typeface="Tahoma" pitchFamily="2"/>
                <a:cs typeface="FreeSans" pitchFamily="2"/>
              </a:rPr>
              <a:t>IPv4</a:t>
            </a:r>
          </a:p>
        </p:txBody>
      </p:sp>
      <p:grpSp>
        <p:nvGrpSpPr>
          <p:cNvPr id="68" name="Group 67" descr="A Tier-0 to Tier-1 tiopology map showing 17 Tier-1s and their connection capacity.">
            <a:extLst>
              <a:ext uri="{FF2B5EF4-FFF2-40B4-BE49-F238E27FC236}">
                <a16:creationId xmlns:a16="http://schemas.microsoft.com/office/drawing/2014/main" id="{BA296D68-6D2C-A2E6-DBCA-3D614D23B219}"/>
              </a:ext>
            </a:extLst>
          </p:cNvPr>
          <p:cNvGrpSpPr/>
          <p:nvPr/>
        </p:nvGrpSpPr>
        <p:grpSpPr>
          <a:xfrm>
            <a:off x="1805400" y="1368000"/>
            <a:ext cx="8616960" cy="4420440"/>
            <a:chOff x="1805400" y="1368000"/>
            <a:chExt cx="8616960" cy="442044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DA73820-4261-9560-C1A7-67D7B3EC683E}"/>
                </a:ext>
              </a:extLst>
            </p:cNvPr>
            <p:cNvSpPr/>
            <p:nvPr/>
          </p:nvSpPr>
          <p:spPr>
            <a:xfrm>
              <a:off x="1877400" y="4151880"/>
              <a:ext cx="1143000" cy="54864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004586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Tahoma" pitchFamily="2"/>
                  <a:cs typeface="FreeSans" pitchFamily="2"/>
                </a:rPr>
                <a:t>US-FNAL-CMS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Tahoma" pitchFamily="2"/>
                  <a:cs typeface="FreeSans" pitchFamily="2"/>
                </a:rPr>
                <a:t>AS3152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5B748C7-87F1-D193-BFAA-8E3BD67183DB}"/>
                </a:ext>
              </a:extLst>
            </p:cNvPr>
            <p:cNvSpPr/>
            <p:nvPr/>
          </p:nvSpPr>
          <p:spPr>
            <a:xfrm>
              <a:off x="9198360" y="4104000"/>
              <a:ext cx="1143000" cy="54864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Tahoma" pitchFamily="2"/>
                  <a:cs typeface="FreeSans" pitchFamily="2"/>
                </a:rPr>
                <a:t>FR-CCIN2P3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Tahoma" pitchFamily="2"/>
                  <a:cs typeface="FreeSans" pitchFamily="2"/>
                </a:rPr>
                <a:t>AS789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CC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FF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FF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EB709C4-E9F2-09AE-F038-AA2BA565BF11}"/>
                </a:ext>
              </a:extLst>
            </p:cNvPr>
            <p:cNvSpPr/>
            <p:nvPr/>
          </p:nvSpPr>
          <p:spPr>
            <a:xfrm>
              <a:off x="9189360" y="2420639"/>
              <a:ext cx="1143000" cy="54864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Tahoma" pitchFamily="2"/>
                  <a:cs typeface="FreeSans" pitchFamily="2"/>
                </a:rPr>
                <a:t>ES-PIC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Tahoma" pitchFamily="2"/>
                  <a:cs typeface="FreeSans" pitchFamily="2"/>
                </a:rPr>
                <a:t>AS43115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FF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FF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101B36E-18F8-22AD-BF46-3DEF4B29116A}"/>
                </a:ext>
              </a:extLst>
            </p:cNvPr>
            <p:cNvSpPr/>
            <p:nvPr/>
          </p:nvSpPr>
          <p:spPr>
            <a:xfrm>
              <a:off x="9189360" y="3284639"/>
              <a:ext cx="1143000" cy="54864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Tahoma" pitchFamily="2"/>
                  <a:cs typeface="FreeSans" pitchFamily="2"/>
                </a:rPr>
                <a:t>DE-KIT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Tahoma" pitchFamily="2"/>
                  <a:cs typeface="FreeSans" pitchFamily="2"/>
                </a:rPr>
                <a:t>AS58069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CC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FF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FF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9243A0F-5AA0-A58C-4093-0AC6E0229955}"/>
                </a:ext>
              </a:extLst>
            </p:cNvPr>
            <p:cNvSpPr/>
            <p:nvPr/>
          </p:nvSpPr>
          <p:spPr>
            <a:xfrm>
              <a:off x="5445360" y="3141000"/>
              <a:ext cx="1296000" cy="8640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9999CC">
                <a:alpha val="90000"/>
              </a:srgbClr>
            </a:solidFill>
            <a:ln>
              <a:noFill/>
              <a:prstDash val="solid"/>
            </a:ln>
          </p:spPr>
          <p:txBody>
            <a:bodyPr vert="horz" wrap="none" lIns="108360" tIns="63360" rIns="108360" bIns="6336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Tahoma" pitchFamily="2"/>
                  <a:cs typeface="FreeSans" pitchFamily="2"/>
                </a:rPr>
                <a:t>CH-CERN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Tahoma" pitchFamily="2"/>
                  <a:cs typeface="FreeSans" pitchFamily="2"/>
                </a:rPr>
                <a:t>AS 513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400">
                  <a:latin typeface="Noto Sans Medium" pitchFamily="34"/>
                </a:defRPr>
              </a:pP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FF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FF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>
                  <a:ln>
                    <a:noFill/>
                  </a:ln>
                  <a:solidFill>
                    <a:srgbClr val="FFFF00"/>
                  </a:solidFill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F9F7649-461A-DD64-E3D0-6C6F5C6BAD6F}"/>
                </a:ext>
              </a:extLst>
            </p:cNvPr>
            <p:cNvSpPr/>
            <p:nvPr/>
          </p:nvSpPr>
          <p:spPr>
            <a:xfrm>
              <a:off x="4824000" y="13680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RRC-JINR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AS 2875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3333"/>
                  </a:solidFill>
                  <a:highlight>
                    <a:srgbClr val="FF420E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BC22FAA-8702-14E0-C08A-2D3228BBFCA0}"/>
                </a:ext>
              </a:extLst>
            </p:cNvPr>
            <p:cNvSpPr/>
            <p:nvPr/>
          </p:nvSpPr>
          <p:spPr>
            <a:xfrm>
              <a:off x="1805400" y="410724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ExtraBold" pitchFamily="34"/>
                  <a:ea typeface="Arial" pitchFamily="34"/>
                  <a:cs typeface="Arial" pitchFamily="34"/>
                </a:rPr>
                <a:t>US-FNAL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Medium" pitchFamily="34"/>
                  <a:ea typeface="Arial" pitchFamily="34"/>
                  <a:cs typeface="Arial" pitchFamily="34"/>
                </a:rPr>
                <a:t>AS 3152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0000"/>
                  </a:solidFill>
                  <a:highlight>
                    <a:srgbClr val="FF420E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F3B3BCA-BE40-C915-1D6D-443A7836BE2F}"/>
                </a:ext>
              </a:extLst>
            </p:cNvPr>
            <p:cNvSpPr/>
            <p:nvPr/>
          </p:nvSpPr>
          <p:spPr>
            <a:xfrm>
              <a:off x="3456000" y="13680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ExtraBold" pitchFamily="34"/>
                  <a:ea typeface="Arial" pitchFamily="34"/>
                  <a:cs typeface="Arial" pitchFamily="34"/>
                </a:rPr>
                <a:t>KR-KISTI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Medium" pitchFamily="34"/>
                  <a:ea typeface="Arial" pitchFamily="34"/>
                  <a:cs typeface="Arial" pitchFamily="34"/>
                </a:rPr>
                <a:t>AS 17579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CC00"/>
                  </a:solidFill>
                  <a:highlight>
                    <a:srgbClr val="00CC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FD2F2E6-9A00-4E06-903C-86547936C1B7}"/>
                </a:ext>
              </a:extLst>
            </p:cNvPr>
            <p:cNvSpPr/>
            <p:nvPr/>
          </p:nvSpPr>
          <p:spPr>
            <a:xfrm>
              <a:off x="1805400" y="242388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ExtraBold" pitchFamily="34"/>
                  <a:ea typeface="Arial" pitchFamily="34"/>
                  <a:cs typeface="Arial" pitchFamily="34"/>
                </a:rPr>
                <a:t>CA-TRIUMF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Medium" pitchFamily="34"/>
                  <a:ea typeface="Arial" pitchFamily="34"/>
                  <a:cs typeface="Arial" pitchFamily="34"/>
                </a:rPr>
                <a:t>AS 36391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97903D7-DDBA-B4EA-D3A3-C5F4B10F9919}"/>
                </a:ext>
              </a:extLst>
            </p:cNvPr>
            <p:cNvSpPr/>
            <p:nvPr/>
          </p:nvSpPr>
          <p:spPr>
            <a:xfrm>
              <a:off x="9198360" y="4004639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FR-CCIN2P3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AS 789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CC00"/>
                  </a:solidFill>
                  <a:highlight>
                    <a:srgbClr val="00CC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0000"/>
                  </a:solidFill>
                  <a:highlight>
                    <a:srgbClr val="FF00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9C26199-982B-1F35-F0BC-88A52821F68B}"/>
                </a:ext>
              </a:extLst>
            </p:cNvPr>
            <p:cNvSpPr/>
            <p:nvPr/>
          </p:nvSpPr>
          <p:spPr>
            <a:xfrm>
              <a:off x="4195800" y="514044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NDGF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Scandinavia AS 39590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CC00"/>
                  </a:solidFill>
                  <a:highlight>
                    <a:srgbClr val="00CC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0FC5BDA-4C09-37FB-5034-34141F7429FC}"/>
                </a:ext>
              </a:extLst>
            </p:cNvPr>
            <p:cNvSpPr/>
            <p:nvPr/>
          </p:nvSpPr>
          <p:spPr>
            <a:xfrm>
              <a:off x="9189360" y="32400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DE-KIT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AS 58069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CC00"/>
                  </a:solidFill>
                  <a:highlight>
                    <a:srgbClr val="00CC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0000"/>
                  </a:solidFill>
                  <a:highlight>
                    <a:srgbClr val="FF00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F072864-D2A5-DA88-D64B-9956CF744795}"/>
                </a:ext>
              </a:extLst>
            </p:cNvPr>
            <p:cNvSpPr/>
            <p:nvPr/>
          </p:nvSpPr>
          <p:spPr>
            <a:xfrm>
              <a:off x="9189360" y="23760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ES-PIC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AS 43115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0000"/>
                  </a:solidFill>
                  <a:highlight>
                    <a:srgbClr val="FF00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AA09182-897A-A965-761F-1788EBFBF181}"/>
                </a:ext>
              </a:extLst>
            </p:cNvPr>
            <p:cNvSpPr/>
            <p:nvPr/>
          </p:nvSpPr>
          <p:spPr>
            <a:xfrm>
              <a:off x="6120000" y="13680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ExtraBold" pitchFamily="34"/>
                  <a:ea typeface="Arial" pitchFamily="34"/>
                  <a:cs typeface="Arial" pitchFamily="34"/>
                </a:rPr>
                <a:t>PL-NCBJ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Medium" pitchFamily="34"/>
                  <a:ea typeface="Arial" pitchFamily="34"/>
                  <a:cs typeface="Arial" pitchFamily="34"/>
                </a:rPr>
                <a:t>AS 198743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5BD9E4F-812A-4B8E-C2E7-2B80AFEE0F8A}"/>
                </a:ext>
              </a:extLst>
            </p:cNvPr>
            <p:cNvSpPr/>
            <p:nvPr/>
          </p:nvSpPr>
          <p:spPr>
            <a:xfrm>
              <a:off x="2160000" y="13680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ExtraBold" pitchFamily="34"/>
                  <a:ea typeface="Arial" pitchFamily="34"/>
                  <a:cs typeface="Arial" pitchFamily="34"/>
                </a:rPr>
                <a:t>CN-IHEP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Medium" pitchFamily="34"/>
                  <a:ea typeface="Arial" pitchFamily="34"/>
                  <a:cs typeface="Arial" pitchFamily="34"/>
                </a:rPr>
                <a:t>AS3460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cxnSp>
          <p:nvCxnSpPr>
            <p:cNvPr id="35" name="Curved Connector 34">
              <a:extLst>
                <a:ext uri="{FF2B5EF4-FFF2-40B4-BE49-F238E27FC236}">
                  <a16:creationId xmlns:a16="http://schemas.microsoft.com/office/drawing/2014/main" id="{F8F94CC3-EFA5-A983-0491-68E4502B0A0F}"/>
                </a:ext>
              </a:extLst>
            </p:cNvPr>
            <p:cNvCxnSpPr>
              <a:stCxn id="26" idx="1"/>
            </p:cNvCxnSpPr>
            <p:nvPr/>
          </p:nvCxnSpPr>
          <p:spPr>
            <a:xfrm>
              <a:off x="3029400" y="2747880"/>
              <a:ext cx="2416320" cy="696240"/>
            </a:xfrm>
            <a:prstGeom prst="curvedConnector3">
              <a:avLst/>
            </a:prstGeom>
            <a:noFill/>
            <a:ln w="54000" cap="flat">
              <a:solidFill>
                <a:srgbClr val="3333FF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cxnSp>
          <p:nvCxnSpPr>
            <p:cNvPr id="36" name="Curved Connector 35">
              <a:extLst>
                <a:ext uri="{FF2B5EF4-FFF2-40B4-BE49-F238E27FC236}">
                  <a16:creationId xmlns:a16="http://schemas.microsoft.com/office/drawing/2014/main" id="{5C02C2E3-03F0-F3FF-5B66-209BD4C982BA}"/>
                </a:ext>
              </a:extLst>
            </p:cNvPr>
            <p:cNvCxnSpPr>
              <a:stCxn id="38" idx="1"/>
            </p:cNvCxnSpPr>
            <p:nvPr/>
          </p:nvCxnSpPr>
          <p:spPr>
            <a:xfrm>
              <a:off x="3029400" y="3569400"/>
              <a:ext cx="2416320" cy="30240"/>
            </a:xfrm>
            <a:prstGeom prst="curvedConnector3">
              <a:avLst>
                <a:gd name="adj1" fmla="val 50000"/>
              </a:avLst>
            </a:prstGeom>
            <a:noFill/>
            <a:ln w="54000" cap="flat">
              <a:solidFill>
                <a:srgbClr val="FFD320"/>
              </a:solidFill>
              <a:prstDash val="solid"/>
            </a:ln>
          </p:spPr>
        </p:cxn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E2EF67F3-293A-0808-54B8-A70B5EEA9610}"/>
                </a:ext>
              </a:extLst>
            </p:cNvPr>
            <p:cNvCxnSpPr>
              <a:stCxn id="24" idx="1"/>
            </p:cNvCxnSpPr>
            <p:nvPr/>
          </p:nvCxnSpPr>
          <p:spPr>
            <a:xfrm flipV="1">
              <a:off x="3029400" y="3746520"/>
              <a:ext cx="2416320" cy="684720"/>
            </a:xfrm>
            <a:prstGeom prst="curvedConnector3">
              <a:avLst/>
            </a:prstGeom>
            <a:noFill/>
            <a:ln w="54000" cap="flat">
              <a:solidFill>
                <a:srgbClr val="CC0000"/>
              </a:solidFill>
              <a:prstDash val="solid"/>
            </a:ln>
          </p:spPr>
        </p:cxn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DE82FB0-480E-3439-B042-A6540C925C62}"/>
                </a:ext>
              </a:extLst>
            </p:cNvPr>
            <p:cNvSpPr/>
            <p:nvPr/>
          </p:nvSpPr>
          <p:spPr>
            <a:xfrm>
              <a:off x="1805400" y="32454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ExtraBold" pitchFamily="34"/>
                  <a:ea typeface="Arial" pitchFamily="34"/>
                  <a:cs typeface="Arial" pitchFamily="34"/>
                </a:rPr>
                <a:t>US-BNL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Medium" pitchFamily="34"/>
                  <a:ea typeface="Arial" pitchFamily="34"/>
                  <a:cs typeface="Arial" pitchFamily="34"/>
                </a:rPr>
                <a:t>AS 43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cxnSp>
          <p:nvCxnSpPr>
            <p:cNvPr id="39" name="Curved Connector 38">
              <a:extLst>
                <a:ext uri="{FF2B5EF4-FFF2-40B4-BE49-F238E27FC236}">
                  <a16:creationId xmlns:a16="http://schemas.microsoft.com/office/drawing/2014/main" id="{F7D5E8A0-F703-1F5C-EC26-8C855E1AFD11}"/>
                </a:ext>
              </a:extLst>
            </p:cNvPr>
            <p:cNvCxnSpPr>
              <a:stCxn id="34" idx="2"/>
            </p:cNvCxnSpPr>
            <p:nvPr/>
          </p:nvCxnSpPr>
          <p:spPr>
            <a:xfrm>
              <a:off x="2772000" y="2015999"/>
              <a:ext cx="2818079" cy="1125001"/>
            </a:xfrm>
            <a:prstGeom prst="curvedConnector3">
              <a:avLst/>
            </a:prstGeom>
            <a:noFill/>
            <a:ln w="54000" cap="flat">
              <a:solidFill>
                <a:srgbClr val="9900FF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A5417A64-DEC1-C600-0D4F-130015AAF754}"/>
                </a:ext>
              </a:extLst>
            </p:cNvPr>
            <p:cNvCxnSpPr>
              <a:stCxn id="29" idx="3"/>
            </p:cNvCxnSpPr>
            <p:nvPr/>
          </p:nvCxnSpPr>
          <p:spPr>
            <a:xfrm flipH="1">
              <a:off x="6741720" y="3564000"/>
              <a:ext cx="2447640" cy="35640"/>
            </a:xfrm>
            <a:prstGeom prst="curvedConnector3">
              <a:avLst/>
            </a:prstGeom>
            <a:noFill/>
            <a:ln w="54000">
              <a:solidFill>
                <a:srgbClr val="009900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1A464F2-3004-3F83-0153-77DBD09BF48C}"/>
                </a:ext>
              </a:extLst>
            </p:cNvPr>
            <p:cNvCxnSpPr>
              <a:stCxn id="64" idx="0"/>
            </p:cNvCxnSpPr>
            <p:nvPr/>
          </p:nvCxnSpPr>
          <p:spPr>
            <a:xfrm rot="5400000" flipH="1" flipV="1">
              <a:off x="4005539" y="3555901"/>
              <a:ext cx="1090801" cy="2078279"/>
            </a:xfrm>
            <a:prstGeom prst="curvedConnector2">
              <a:avLst/>
            </a:prstGeom>
            <a:noFill/>
            <a:ln w="54000" cap="flat">
              <a:solidFill>
                <a:srgbClr val="FFD320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9F5772D0-15D4-C995-BA3E-479B6CE7CC7C}"/>
                </a:ext>
              </a:extLst>
            </p:cNvPr>
            <p:cNvCxnSpPr>
              <a:stCxn id="28" idx="0"/>
            </p:cNvCxnSpPr>
            <p:nvPr/>
          </p:nvCxnSpPr>
          <p:spPr>
            <a:xfrm flipV="1">
              <a:off x="4807800" y="4049639"/>
              <a:ext cx="1070280" cy="1090801"/>
            </a:xfrm>
            <a:prstGeom prst="curvedConnector3">
              <a:avLst/>
            </a:prstGeom>
            <a:noFill/>
            <a:ln w="54000" cap="flat">
              <a:solidFill>
                <a:srgbClr val="3333FF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7971491E-DE95-F3EF-799C-408B5307C5F5}"/>
                </a:ext>
              </a:extLst>
            </p:cNvPr>
            <p:cNvCxnSpPr>
              <a:stCxn id="25" idx="2"/>
            </p:cNvCxnSpPr>
            <p:nvPr/>
          </p:nvCxnSpPr>
          <p:spPr>
            <a:xfrm>
              <a:off x="4068000" y="2015999"/>
              <a:ext cx="1738080" cy="1125001"/>
            </a:xfrm>
            <a:prstGeom prst="curvedConnector3">
              <a:avLst/>
            </a:prstGeom>
            <a:noFill/>
            <a:ln w="54000" cap="flat">
              <a:solidFill>
                <a:srgbClr val="9900FF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cxnSp>
          <p:nvCxnSpPr>
            <p:cNvPr id="44" name="Curved Connector 43">
              <a:extLst>
                <a:ext uri="{FF2B5EF4-FFF2-40B4-BE49-F238E27FC236}">
                  <a16:creationId xmlns:a16="http://schemas.microsoft.com/office/drawing/2014/main" id="{5BA678CB-44C8-2263-67E3-03D3DC1BDDA9}"/>
                </a:ext>
              </a:extLst>
            </p:cNvPr>
            <p:cNvCxnSpPr>
              <a:stCxn id="33" idx="2"/>
            </p:cNvCxnSpPr>
            <p:nvPr/>
          </p:nvCxnSpPr>
          <p:spPr>
            <a:xfrm flipH="1">
              <a:off x="6165360" y="2015999"/>
              <a:ext cx="566640" cy="1125001"/>
            </a:xfrm>
            <a:prstGeom prst="curvedConnector3">
              <a:avLst/>
            </a:prstGeom>
            <a:noFill/>
            <a:ln w="54000" cap="flat">
              <a:solidFill>
                <a:srgbClr val="FF00CC"/>
              </a:solidFill>
              <a:prstDash val="solid"/>
            </a:ln>
          </p:spPr>
        </p:cxn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BE35E87F-9D60-2CE2-6A24-988FD930DAC6}"/>
                </a:ext>
              </a:extLst>
            </p:cNvPr>
            <p:cNvCxnSpPr>
              <a:stCxn id="23" idx="2"/>
            </p:cNvCxnSpPr>
            <p:nvPr/>
          </p:nvCxnSpPr>
          <p:spPr>
            <a:xfrm>
              <a:off x="5436000" y="2015999"/>
              <a:ext cx="586079" cy="1125001"/>
            </a:xfrm>
            <a:prstGeom prst="curvedConnector3">
              <a:avLst/>
            </a:prstGeom>
            <a:noFill/>
            <a:ln w="54000" cap="flat">
              <a:solidFill>
                <a:srgbClr val="3333FF"/>
              </a:solidFill>
              <a:prstDash val="solid"/>
            </a:ln>
            <a:effectLst>
              <a:outerShdw dist="36000" dir="10800000" algn="tl">
                <a:srgbClr val="808080"/>
              </a:outerShdw>
            </a:effectLst>
          </p:spPr>
        </p:cxnSp>
        <p:cxnSp>
          <p:nvCxnSpPr>
            <p:cNvPr id="46" name="Curved Connector 45">
              <a:extLst>
                <a:ext uri="{FF2B5EF4-FFF2-40B4-BE49-F238E27FC236}">
                  <a16:creationId xmlns:a16="http://schemas.microsoft.com/office/drawing/2014/main" id="{E01A1F2E-8650-3317-E3DF-C447771F15AB}"/>
                </a:ext>
              </a:extLst>
            </p:cNvPr>
            <p:cNvCxnSpPr>
              <a:stCxn id="30" idx="3"/>
            </p:cNvCxnSpPr>
            <p:nvPr/>
          </p:nvCxnSpPr>
          <p:spPr>
            <a:xfrm flipH="1">
              <a:off x="6741720" y="2700000"/>
              <a:ext cx="2447640" cy="744120"/>
            </a:xfrm>
            <a:prstGeom prst="curvedConnector3">
              <a:avLst/>
            </a:prstGeom>
            <a:noFill/>
            <a:ln w="54000" cap="flat">
              <a:solidFill>
                <a:srgbClr val="3333FF"/>
              </a:solidFill>
              <a:prstDash val="solid"/>
            </a:ln>
          </p:spPr>
        </p:cxnSp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C8D81315-9D7D-EA7B-09F3-E6DF77C853C0}"/>
                </a:ext>
              </a:extLst>
            </p:cNvPr>
            <p:cNvCxnSpPr>
              <a:stCxn id="27" idx="3"/>
            </p:cNvCxnSpPr>
            <p:nvPr/>
          </p:nvCxnSpPr>
          <p:spPr>
            <a:xfrm flipH="1" flipV="1">
              <a:off x="6741720" y="3746520"/>
              <a:ext cx="2456640" cy="582120"/>
            </a:xfrm>
            <a:prstGeom prst="curvedConnector3">
              <a:avLst/>
            </a:prstGeom>
            <a:noFill/>
            <a:ln w="54000" cap="flat">
              <a:solidFill>
                <a:srgbClr val="009900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cxnSp>
          <p:nvCxnSpPr>
            <p:cNvPr id="48" name="Curved Connector 47">
              <a:extLst>
                <a:ext uri="{FF2B5EF4-FFF2-40B4-BE49-F238E27FC236}">
                  <a16:creationId xmlns:a16="http://schemas.microsoft.com/office/drawing/2014/main" id="{B7892D51-A301-AFB2-B3C8-53A73BD5B8B5}"/>
                </a:ext>
              </a:extLst>
            </p:cNvPr>
            <p:cNvCxnSpPr>
              <a:stCxn id="66" idx="0"/>
            </p:cNvCxnSpPr>
            <p:nvPr/>
          </p:nvCxnSpPr>
          <p:spPr>
            <a:xfrm rot="16200000" flipV="1">
              <a:off x="7101180" y="3545820"/>
              <a:ext cx="1090801" cy="2098439"/>
            </a:xfrm>
            <a:prstGeom prst="curvedConnector2">
              <a:avLst/>
            </a:prstGeom>
            <a:noFill/>
            <a:ln w="54000">
              <a:solidFill>
                <a:srgbClr val="FFD320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cxnSp>
          <p:nvCxnSpPr>
            <p:cNvPr id="49" name="Curved Connector 48">
              <a:extLst>
                <a:ext uri="{FF2B5EF4-FFF2-40B4-BE49-F238E27FC236}">
                  <a16:creationId xmlns:a16="http://schemas.microsoft.com/office/drawing/2014/main" id="{B6207B42-8F9A-9E9E-929E-20F05317A755}"/>
                </a:ext>
              </a:extLst>
            </p:cNvPr>
            <p:cNvCxnSpPr>
              <a:stCxn id="65" idx="0"/>
            </p:cNvCxnSpPr>
            <p:nvPr/>
          </p:nvCxnSpPr>
          <p:spPr>
            <a:xfrm rot="16200000" flipV="1">
              <a:off x="6345180" y="4085820"/>
              <a:ext cx="1090801" cy="1018440"/>
            </a:xfrm>
            <a:prstGeom prst="curvedConnector3">
              <a:avLst>
                <a:gd name="adj1" fmla="val 50000"/>
              </a:avLst>
            </a:prstGeom>
            <a:noFill/>
            <a:ln w="54000">
              <a:solidFill>
                <a:srgbClr val="009900"/>
              </a:solidFill>
              <a:prstDash val="solid"/>
            </a:ln>
            <a:effectLst>
              <a:outerShdw dist="36000" dir="5400000" algn="tl">
                <a:srgbClr val="808080"/>
              </a:outerShdw>
            </a:effectLst>
          </p:spPr>
        </p:cxn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F6F555-EE85-3020-70D0-7302DFB17AA0}"/>
                </a:ext>
              </a:extLst>
            </p:cNvPr>
            <p:cNvSpPr/>
            <p:nvPr/>
          </p:nvSpPr>
          <p:spPr>
            <a:xfrm>
              <a:off x="5491800" y="514044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NDGF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CH-LHEP AS 216467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cxnSp>
          <p:nvCxnSpPr>
            <p:cNvPr id="51" name="Curved Connector 50">
              <a:extLst>
                <a:ext uri="{FF2B5EF4-FFF2-40B4-BE49-F238E27FC236}">
                  <a16:creationId xmlns:a16="http://schemas.microsoft.com/office/drawing/2014/main" id="{E8F0DFAB-7378-948A-BA60-B142749EF74E}"/>
                </a:ext>
              </a:extLst>
            </p:cNvPr>
            <p:cNvCxnSpPr>
              <a:stCxn id="50" idx="0"/>
              <a:endCxn id="63" idx="2"/>
            </p:cNvCxnSpPr>
            <p:nvPr/>
          </p:nvCxnSpPr>
          <p:spPr>
            <a:xfrm rot="16200000" flipV="1">
              <a:off x="5553540" y="4590180"/>
              <a:ext cx="1090440" cy="10080"/>
            </a:xfrm>
            <a:prstGeom prst="curvedConnector3">
              <a:avLst>
                <a:gd name="adj1" fmla="val 50000"/>
              </a:avLst>
            </a:prstGeom>
            <a:noFill/>
            <a:ln w="54000" cap="flat">
              <a:solidFill>
                <a:srgbClr val="3333FF"/>
              </a:solidFill>
              <a:prstDash val="solid"/>
            </a:ln>
            <a:effectLst>
              <a:outerShdw dist="36000" algn="tl">
                <a:srgbClr val="808080"/>
              </a:outerShdw>
            </a:effectLst>
          </p:spPr>
        </p:cxn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BC90E36-10BF-7E0C-4087-24698F031F17}"/>
                </a:ext>
              </a:extLst>
            </p:cNvPr>
            <p:cNvSpPr/>
            <p:nvPr/>
          </p:nvSpPr>
          <p:spPr>
            <a:xfrm>
              <a:off x="7416000" y="13680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ExtraBold" pitchFamily="34"/>
                  <a:ea typeface="Arial" pitchFamily="34"/>
                  <a:cs typeface="Arial" pitchFamily="34"/>
                </a:rPr>
                <a:t>RS-SCC-T1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Medium" pitchFamily="34"/>
                  <a:ea typeface="Arial" pitchFamily="34"/>
                  <a:cs typeface="Arial" pitchFamily="34"/>
                </a:rPr>
                <a:t>AS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0000"/>
                  </a:solidFill>
                  <a:highlight>
                    <a:srgbClr val="FF420E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161A8CC-5729-0850-4D3B-77282689C959}"/>
                </a:ext>
              </a:extLst>
            </p:cNvPr>
            <p:cNvSpPr/>
            <p:nvPr/>
          </p:nvSpPr>
          <p:spPr>
            <a:xfrm>
              <a:off x="8712000" y="136800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ExtraBold" pitchFamily="34"/>
                  <a:ea typeface="Arial" pitchFamily="34"/>
                  <a:cs typeface="Arial" pitchFamily="34"/>
                </a:rPr>
                <a:t>RO-UPB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Noto Sans Medium" pitchFamily="34"/>
                  <a:ea typeface="Arial" pitchFamily="34"/>
                  <a:cs typeface="Arial" pitchFamily="34"/>
                </a:rPr>
                <a:t>AS2614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</a:defRPr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CC00"/>
                  </a:solidFill>
                  <a:highlight>
                    <a:srgbClr val="00CC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cxnSp>
          <p:nvCxnSpPr>
            <p:cNvPr id="59" name="Curved Connector 58">
              <a:extLst>
                <a:ext uri="{FF2B5EF4-FFF2-40B4-BE49-F238E27FC236}">
                  <a16:creationId xmlns:a16="http://schemas.microsoft.com/office/drawing/2014/main" id="{E3CAF544-83F3-EDE2-BCC7-073E6DA2FD06}"/>
                </a:ext>
              </a:extLst>
            </p:cNvPr>
            <p:cNvCxnSpPr>
              <a:stCxn id="58" idx="2"/>
            </p:cNvCxnSpPr>
            <p:nvPr/>
          </p:nvCxnSpPr>
          <p:spPr>
            <a:xfrm flipH="1">
              <a:off x="6597360" y="2015999"/>
              <a:ext cx="2726640" cy="1125001"/>
            </a:xfrm>
            <a:prstGeom prst="curvedConnector3">
              <a:avLst/>
            </a:prstGeom>
            <a:noFill/>
            <a:ln w="54000" cap="flat">
              <a:solidFill>
                <a:srgbClr val="3333FF"/>
              </a:solidFill>
              <a:prstDash val="solid"/>
            </a:ln>
          </p:spPr>
        </p:cxnSp>
        <p:cxnSp>
          <p:nvCxnSpPr>
            <p:cNvPr id="60" name="Curved Connector 59">
              <a:extLst>
                <a:ext uri="{FF2B5EF4-FFF2-40B4-BE49-F238E27FC236}">
                  <a16:creationId xmlns:a16="http://schemas.microsoft.com/office/drawing/2014/main" id="{2C1B7231-D2B6-C847-A682-557FEAC118F9}"/>
                </a:ext>
              </a:extLst>
            </p:cNvPr>
            <p:cNvCxnSpPr>
              <a:stCxn id="57" idx="2"/>
            </p:cNvCxnSpPr>
            <p:nvPr/>
          </p:nvCxnSpPr>
          <p:spPr>
            <a:xfrm flipH="1">
              <a:off x="6381360" y="2015999"/>
              <a:ext cx="1646640" cy="1125001"/>
            </a:xfrm>
            <a:prstGeom prst="curvedConnector3">
              <a:avLst/>
            </a:prstGeom>
            <a:noFill/>
            <a:ln w="54000">
              <a:solidFill>
                <a:srgbClr val="009900"/>
              </a:solidFill>
              <a:custDash>
                <a:ds d="100000" sp="100000"/>
              </a:custDash>
            </a:ln>
          </p:spPr>
        </p:cxn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40B808E-BE45-35B4-07EC-D5A0E541595A}"/>
                </a:ext>
              </a:extLst>
            </p:cNvPr>
            <p:cNvSpPr/>
            <p:nvPr/>
          </p:nvSpPr>
          <p:spPr>
            <a:xfrm>
              <a:off x="5445720" y="3141000"/>
              <a:ext cx="1296000" cy="909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4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CH-CERN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AS 513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CC00"/>
                  </a:solidFill>
                  <a:highlight>
                    <a:srgbClr val="00CC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0000"/>
                  </a:solidFill>
                  <a:highlight>
                    <a:srgbClr val="FF00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21DD2AE-540A-624E-DDF7-B7A34A59EAE2}"/>
                </a:ext>
              </a:extLst>
            </p:cNvPr>
            <p:cNvSpPr/>
            <p:nvPr/>
          </p:nvSpPr>
          <p:spPr>
            <a:xfrm>
              <a:off x="2899800" y="514044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NL-T1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7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SARA AS 1103-1162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7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NIKHEF AS 1103-1104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700" b="1" i="0" u="none" strike="noStrike" kern="1200" cap="none">
                  <a:ln>
                    <a:noFill/>
                  </a:ln>
                  <a:solidFill>
                    <a:srgbClr val="00CC00"/>
                  </a:solidFill>
                  <a:highlight>
                    <a:srgbClr val="00CC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7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7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7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700" b="1" i="0" u="none" strike="noStrike" kern="1200" cap="none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570BED88-436E-6D8E-B507-0400BA6023B9}"/>
                </a:ext>
              </a:extLst>
            </p:cNvPr>
            <p:cNvSpPr/>
            <p:nvPr/>
          </p:nvSpPr>
          <p:spPr>
            <a:xfrm>
              <a:off x="6787800" y="514044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UK-RAL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8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AS 43475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CC33"/>
                  </a:solidFill>
                  <a:highlight>
                    <a:srgbClr val="00CC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0000"/>
                  </a:solidFill>
                  <a:highlight>
                    <a:srgbClr val="FF00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1" i="0" u="none" strike="noStrike" kern="1200" cap="none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ExtraBold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657AD7-8AB5-CCCE-83D7-A08CAA0A50B0}"/>
                </a:ext>
              </a:extLst>
            </p:cNvPr>
            <p:cNvSpPr/>
            <p:nvPr/>
          </p:nvSpPr>
          <p:spPr>
            <a:xfrm>
              <a:off x="8083799" y="5140440"/>
              <a:ext cx="1224000" cy="648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4C4C4C"/>
            </a:solidFill>
            <a:ln w="72000">
              <a:solidFill>
                <a:srgbClr val="FFFFFF"/>
              </a:solidFill>
              <a:prstDash val="solid"/>
            </a:ln>
          </p:spPr>
          <p:txBody>
            <a:bodyPr vert="horz" wrap="none" lIns="126000" tIns="81000" rIns="126000" bIns="81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1200" b="1" i="0" u="none" strike="noStrike" kern="1200" cap="none" dirty="0">
                  <a:ln>
                    <a:noFill/>
                  </a:ln>
                  <a:solidFill>
                    <a:srgbClr val="FFFFFF"/>
                  </a:solidFill>
                  <a:latin typeface="Noto Sans ExtraBold" pitchFamily="34"/>
                  <a:ea typeface="Arial" pitchFamily="34"/>
                  <a:cs typeface="Arial" pitchFamily="34"/>
                </a:rPr>
                <a:t>IT-INFN-CNAF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800" b="0" i="0" u="none" strike="noStrike" kern="1200" cap="none" dirty="0">
                  <a:ln>
                    <a:noFill/>
                  </a:ln>
                  <a:solidFill>
                    <a:srgbClr val="FFFFFF"/>
                  </a:solidFill>
                  <a:latin typeface="Noto Sans Medium" pitchFamily="34"/>
                  <a:ea typeface="Arial" pitchFamily="34"/>
                  <a:cs typeface="Arial" pitchFamily="34"/>
                </a:rPr>
                <a:t>AS 137-2038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en-GB" sz="900" b="0" i="0" u="none" strike="noStrike" kern="1200" cap="none" dirty="0">
                  <a:ln>
                    <a:noFill/>
                  </a:ln>
                  <a:solidFill>
                    <a:srgbClr val="00CC00"/>
                  </a:solidFill>
                  <a:highlight>
                    <a:srgbClr val="00CC00"/>
                  </a:highlight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 dirty="0">
                  <a:ln>
                    <a:noFill/>
                  </a:ln>
                  <a:solidFill>
                    <a:srgbClr val="0084D1"/>
                  </a:solidFill>
                  <a:highlight>
                    <a:srgbClr val="0084D1"/>
                  </a:highlight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 dirty="0">
                  <a:ln>
                    <a:noFill/>
                  </a:ln>
                  <a:solidFill>
                    <a:srgbClr val="FF0000"/>
                  </a:solidFill>
                  <a:highlight>
                    <a:srgbClr val="FF0000"/>
                  </a:highlight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  <a:r>
                <a:rPr lang="en-GB" sz="9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Noto Sans Medium" pitchFamily="34"/>
                  <a:ea typeface="Arial" pitchFamily="34"/>
                  <a:cs typeface="Arial" pitchFamily="34"/>
                </a:rPr>
                <a:t> </a:t>
              </a:r>
              <a:r>
                <a:rPr lang="en-GB" sz="900" b="0" i="0" u="none" strike="noStrike" kern="1200" cap="none" dirty="0">
                  <a:ln>
                    <a:noFill/>
                  </a:ln>
                  <a:solidFill>
                    <a:srgbClr val="FFFF00"/>
                  </a:solidFill>
                  <a:highlight>
                    <a:srgbClr val="FFFF00"/>
                  </a:highlight>
                  <a:latin typeface="Noto Sans Medium" pitchFamily="34"/>
                  <a:ea typeface="Arial" pitchFamily="34"/>
                  <a:cs typeface="Arial" pitchFamily="34"/>
                </a:rPr>
                <a:t>█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FD6B4EF-E66F-35EE-F595-AC7494A8F690}"/>
              </a:ext>
            </a:extLst>
          </p:cNvPr>
          <p:cNvSpPr txBox="1"/>
          <p:nvPr/>
        </p:nvSpPr>
        <p:spPr>
          <a:xfrm>
            <a:off x="4068000" y="5988974"/>
            <a:ext cx="697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5 of 17 Tier-1 links now IPv6-only: FNAL, BNL, NCBJ, UPB, PIC</a:t>
            </a:r>
          </a:p>
        </p:txBody>
      </p:sp>
    </p:spTree>
    <p:extLst>
      <p:ext uri="{BB962C8B-B14F-4D97-AF65-F5344CB8AC3E}">
        <p14:creationId xmlns:p14="http://schemas.microsoft.com/office/powerpoint/2010/main" val="3688365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A423-7F8E-C56E-FA71-C88C6D6C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IPv6-only 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9B49C-3598-B339-F7DB-B7161D282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4502B-852A-C3B6-1B0E-15076288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B6FEC-7078-B88E-2D57-AFCF0B3961B5}"/>
              </a:ext>
            </a:extLst>
          </p:cNvPr>
          <p:cNvSpPr txBox="1"/>
          <p:nvPr/>
        </p:nvSpPr>
        <p:spPr>
          <a:xfrm>
            <a:off x="762000" y="1823198"/>
            <a:ext cx="1032205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All Tier-1 OPN links due to be IPv6-only by the end of </a:t>
            </a:r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2026,</a:t>
            </a:r>
          </a:p>
          <a:p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m</a:t>
            </a:r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aking them IPv6-only for the next </a:t>
            </a:r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Data Challenge in Feb 2026</a:t>
            </a:r>
          </a:p>
          <a:p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-</a:t>
            </a:r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 preparing for the High Luminosity LHC Phase in 2030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45A19-FBEB-EF43-20EF-1DEC5C0A5F8C}"/>
              </a:ext>
            </a:extLst>
          </p:cNvPr>
          <p:cNvSpPr txBox="1"/>
          <p:nvPr/>
        </p:nvSpPr>
        <p:spPr>
          <a:xfrm>
            <a:off x="762000" y="3854524"/>
            <a:ext cx="937628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All LHCONE links due to be IPv6-only by the end of 2028,</a:t>
            </a:r>
          </a:p>
          <a:p>
            <a:r>
              <a:rPr lang="en-US" sz="2800" dirty="0">
                <a:latin typeface="Roboto Light" panose="02000000000000000000" pitchFamily="2" charset="0"/>
                <a:ea typeface="Roboto Light" panose="02000000000000000000" pitchFamily="2" charset="0"/>
              </a:rPr>
              <a:t>making them ready for the bigger Data Challenge in 2029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26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9E9CDF-A2E1-4826-6CAB-6E4C8F64E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closing - our key messages to you…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B8E8B9-D7EE-D317-8930-51EA3C300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778000"/>
            <a:ext cx="3556000" cy="3810000"/>
          </a:xfrm>
        </p:spPr>
        <p:txBody>
          <a:bodyPr/>
          <a:lstStyle/>
          <a:p>
            <a:r>
              <a:rPr lang="en-US" sz="3200" b="1" dirty="0"/>
              <a:t>IPv6 is mature in R&amp;E networks</a:t>
            </a:r>
          </a:p>
          <a:p>
            <a:r>
              <a:rPr lang="en-US" sz="3200" b="1" dirty="0"/>
              <a:t>Nearly 100% of the WLCG’s WAN transfers are IPv6 </a:t>
            </a:r>
          </a:p>
          <a:p>
            <a:r>
              <a:rPr lang="en-US" sz="3200" b="1" dirty="0"/>
              <a:t>Some WAN links already IPv6-only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C2C381-125B-AFD4-3FC6-56EB2D941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0" y="1778000"/>
            <a:ext cx="3556000" cy="3810000"/>
          </a:xfrm>
        </p:spPr>
        <p:txBody>
          <a:bodyPr/>
          <a:lstStyle/>
          <a:p>
            <a:r>
              <a:rPr lang="en-US" sz="3200" b="1" dirty="0"/>
              <a:t>Dual-stack is not the end game </a:t>
            </a:r>
          </a:p>
          <a:p>
            <a:r>
              <a:rPr lang="en-US" sz="3200" b="1" dirty="0"/>
              <a:t>If you’re enabling IPv6, also plan where and when you can turn off IPv4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0CC4E2-5CFB-518B-88EC-8ED3AF8C28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8000" y="1778000"/>
            <a:ext cx="3556000" cy="3810000"/>
          </a:xfrm>
        </p:spPr>
        <p:txBody>
          <a:bodyPr/>
          <a:lstStyle/>
          <a:p>
            <a:r>
              <a:rPr lang="en-US" sz="3200" b="1" dirty="0"/>
              <a:t>NRENs should encourage and support existing and especially new projects to use IPv6 from day 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F69CC1-58F6-F21A-2E61-4D13C54A0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The CERN experiments' journey towards IPv6-only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3125B-611B-8E54-E389-A6C7751F6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596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5F853-9F75-D2DA-7D78-5A585BB83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br>
              <a:rPr lang="en-GB" sz="4000" i="1" dirty="0"/>
            </a:br>
            <a:r>
              <a:rPr lang="en-GB" sz="4000" i="1" dirty="0"/>
              <a:t>Thank you! </a:t>
            </a:r>
            <a:br>
              <a:rPr lang="en-GB" sz="1800" i="1" dirty="0"/>
            </a:br>
            <a:br>
              <a:rPr lang="en-GB" sz="1800" i="1" dirty="0"/>
            </a:br>
            <a:br>
              <a:rPr lang="en-GB" sz="1800" i="1" dirty="0"/>
            </a:br>
            <a:br>
              <a:rPr lang="en-GB" sz="1800" i="1" dirty="0"/>
            </a:br>
            <a:r>
              <a:rPr lang="en-GB" sz="1800" i="1" dirty="0"/>
              <a:t>With credit to the </a:t>
            </a:r>
            <a:r>
              <a:rPr lang="en-GB" sz="1800" i="1" dirty="0" err="1"/>
              <a:t>HEPiX</a:t>
            </a:r>
            <a:r>
              <a:rPr lang="en-GB" sz="1800" i="1" dirty="0"/>
              <a:t> IPv6 WG including but not limited to:</a:t>
            </a:r>
            <a:br>
              <a:rPr lang="en-GB" sz="1800" i="1" dirty="0"/>
            </a:br>
            <a:br>
              <a:rPr lang="en-GB" sz="1800" i="1" dirty="0"/>
            </a:br>
            <a:r>
              <a:rPr lang="en-GB" sz="1800" i="1" dirty="0"/>
              <a:t>G Attebury (UNL), M Babik (CERN), M Bly (RAL), N </a:t>
            </a:r>
            <a:r>
              <a:rPr lang="en-GB" sz="1800" i="1" dirty="0" err="1"/>
              <a:t>Buraglio</a:t>
            </a:r>
            <a:r>
              <a:rPr lang="en-GB" sz="1800" i="1" dirty="0"/>
              <a:t> (</a:t>
            </a:r>
            <a:r>
              <a:rPr lang="en-GB" sz="1800" i="1" dirty="0" err="1"/>
              <a:t>ESnet</a:t>
            </a:r>
            <a:r>
              <a:rPr lang="en-GB" sz="1800" i="1" dirty="0"/>
              <a:t>), T Chown (Jisc), </a:t>
            </a:r>
            <a:br>
              <a:rPr lang="en-GB" sz="1800" i="1" dirty="0"/>
            </a:br>
            <a:r>
              <a:rPr lang="en-GB" sz="1800" i="1" dirty="0"/>
              <a:t>D Christidis (CERN), J Chudoba (FZU Prague), P Demar (FNAL), A Fernandez Casani (IFIC/LHCb), </a:t>
            </a:r>
            <a:br>
              <a:rPr lang="en-GB" sz="1800" i="1" dirty="0"/>
            </a:br>
            <a:r>
              <a:rPr lang="en-GB" sz="1800" i="1" dirty="0"/>
              <a:t>J Flix (PIC), A Forti (</a:t>
            </a:r>
            <a:r>
              <a:rPr lang="en-GB" sz="1800" i="1" dirty="0" err="1"/>
              <a:t>GridPP</a:t>
            </a:r>
            <a:r>
              <a:rPr lang="en-GB" sz="1800" i="1" dirty="0"/>
              <a:t>/ATLAS), C Grigoras (CERN/ALICE), B Hoeft (KIT), H Ito (BNL), </a:t>
            </a:r>
            <a:br>
              <a:rPr lang="en-GB" sz="1800" i="1" dirty="0"/>
            </a:br>
            <a:r>
              <a:rPr lang="en-GB" sz="1800" i="1" dirty="0"/>
              <a:t>D P Kelsey (RAL), E Martelli (CERN), S McKee (U Michigan), C Misa Moreira (CERN),</a:t>
            </a:r>
            <a:br>
              <a:rPr lang="en-GB" sz="1800" dirty="0"/>
            </a:br>
            <a:r>
              <a:rPr lang="en-GB" sz="1800" dirty="0"/>
              <a:t>R Nandakumar (RAL), K </a:t>
            </a:r>
            <a:r>
              <a:rPr lang="en-GB" sz="1800" dirty="0" err="1"/>
              <a:t>Ohrenberg</a:t>
            </a:r>
            <a:r>
              <a:rPr lang="en-GB" sz="1800" dirty="0"/>
              <a:t> (DESY), </a:t>
            </a:r>
            <a:r>
              <a:rPr lang="en-GB" sz="1800" i="1" dirty="0"/>
              <a:t>F </a:t>
            </a:r>
            <a:r>
              <a:rPr lang="en-GB" sz="1800" i="1" dirty="0" err="1"/>
              <a:t>Prelz</a:t>
            </a:r>
            <a:r>
              <a:rPr lang="en-GB" sz="1800" i="1" dirty="0"/>
              <a:t> (INFN), D Rand (Imperial), </a:t>
            </a:r>
            <a:br>
              <a:rPr lang="en-GB" sz="1800" i="1" dirty="0"/>
            </a:br>
            <a:r>
              <a:rPr lang="en-GB" sz="1800" i="1" dirty="0"/>
              <a:t>A </a:t>
            </a:r>
            <a:r>
              <a:rPr lang="en-GB" sz="1800" i="1" dirty="0" err="1"/>
              <a:t>Sciabà</a:t>
            </a:r>
            <a:r>
              <a:rPr lang="en-GB" sz="1800" i="1" dirty="0"/>
              <a:t> (CERN/CMS), Z Shan (IHEP), T Skirvin (FNAL), M </a:t>
            </a:r>
            <a:r>
              <a:rPr lang="en-GB" sz="1800" i="1" dirty="0" err="1"/>
              <a:t>Wadenstein</a:t>
            </a:r>
            <a:r>
              <a:rPr lang="en-GB" sz="1800" i="1" dirty="0"/>
              <a:t> (NDGF), C Walker (Jisc)</a:t>
            </a:r>
            <a:br>
              <a:rPr lang="en-GB" sz="1800" i="1" dirty="0"/>
            </a:br>
            <a:br>
              <a:rPr lang="en-GB" sz="1800" i="1" dirty="0"/>
            </a:br>
            <a:r>
              <a:rPr lang="en-GB" sz="1800" i="1" dirty="0"/>
              <a:t>and many others!</a:t>
            </a:r>
            <a:br>
              <a:rPr lang="en-GB" sz="1400" dirty="0"/>
            </a:br>
            <a:br>
              <a:rPr lang="en-GB" sz="1400" dirty="0"/>
            </a:br>
            <a:endParaRPr lang="en-US" sz="1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B013E-541E-D6CE-BAC1-3B8F2DCB7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4AC6E-C17F-1ADD-6CE6-73110105B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832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EC90-F84C-6EB1-E984-78CC9E61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08001"/>
            <a:ext cx="10160000" cy="481714"/>
          </a:xfrm>
        </p:spPr>
        <p:txBody>
          <a:bodyPr/>
          <a:lstStyle/>
          <a:p>
            <a:r>
              <a:rPr lang="en-GB" dirty="0"/>
              <a:t>Milestones on the journey to IPv6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484FC-AA71-1F0B-0D15-27F6059050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999" y="1524000"/>
            <a:ext cx="10160001" cy="255600"/>
          </a:xfrm>
        </p:spPr>
        <p:txBody>
          <a:bodyPr/>
          <a:lstStyle/>
          <a:p>
            <a:r>
              <a:rPr lang="en-GB" dirty="0"/>
              <a:t>Are we there yet?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DB46F-4542-380A-C47A-06B615D86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031999"/>
            <a:ext cx="11188700" cy="38100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	1995 – IETF RFC1883 – the first core IPv6 standardisation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b="1" dirty="0"/>
              <a:t>2004 – Many NRENs deployed IPv6 on their backbones during the 6NET project</a:t>
            </a:r>
          </a:p>
          <a:p>
            <a:pPr marL="0" indent="0">
              <a:buNone/>
            </a:pPr>
            <a:r>
              <a:rPr lang="en-GB" dirty="0"/>
              <a:t>	2011 – Top-level RIRs declare unused IPv4 address space exhausted </a:t>
            </a:r>
          </a:p>
          <a:p>
            <a:pPr marL="0" indent="0">
              <a:buNone/>
            </a:pPr>
            <a:r>
              <a:rPr lang="en-GB" dirty="0"/>
              <a:t>	2012 – World IPv6 Launch on June 6</a:t>
            </a:r>
          </a:p>
          <a:p>
            <a:pPr marL="0" indent="0">
              <a:buNone/>
            </a:pPr>
            <a:r>
              <a:rPr lang="en-GB" dirty="0"/>
              <a:t>	2017 – IETF RFC8200 published as a </a:t>
            </a:r>
            <a:r>
              <a:rPr lang="en-GB" b="1" dirty="0"/>
              <a:t>full Internet Standard</a:t>
            </a:r>
          </a:p>
          <a:p>
            <a:pPr marL="241281" lvl="1" indent="0">
              <a:buNone/>
            </a:pPr>
            <a:endParaRPr lang="en-GB" dirty="0"/>
          </a:p>
          <a:p>
            <a:pPr marL="241281" lvl="1" indent="0">
              <a:buNone/>
            </a:pPr>
            <a:r>
              <a:rPr lang="en-GB" sz="3200" b="1" dirty="0"/>
              <a:t>Good news!</a:t>
            </a:r>
          </a:p>
          <a:p>
            <a:pPr marL="241281" lvl="1" indent="0">
              <a:buNone/>
            </a:pPr>
            <a:r>
              <a:rPr lang="en-GB" sz="3200" b="1" dirty="0"/>
              <a:t>	IPv6 has run on NREN backbones for over 20 years!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C153CA-4997-CE59-7885-A3A12603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A3BAD9-61C5-D33F-1BB0-841ADA509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</a:t>
            </a:fld>
            <a:endParaRPr lang="en-GB"/>
          </a:p>
        </p:txBody>
      </p:sp>
      <p:pic>
        <p:nvPicPr>
          <p:cNvPr id="10" name="Picture 9" descr="The IETF logo">
            <a:extLst>
              <a:ext uri="{FF2B5EF4-FFF2-40B4-BE49-F238E27FC236}">
                <a16:creationId xmlns:a16="http://schemas.microsoft.com/office/drawing/2014/main" id="{27BC247B-61FD-41DF-4716-5344D7D0B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982" y="537046"/>
            <a:ext cx="2395318" cy="1368753"/>
          </a:xfrm>
          <a:prstGeom prst="rect">
            <a:avLst/>
          </a:prstGeom>
        </p:spPr>
      </p:pic>
      <p:pic>
        <p:nvPicPr>
          <p:cNvPr id="12" name="Picture 11" descr="The World IPv6 launch logo">
            <a:extLst>
              <a:ext uri="{FF2B5EF4-FFF2-40B4-BE49-F238E27FC236}">
                <a16:creationId xmlns:a16="http://schemas.microsoft.com/office/drawing/2014/main" id="{ECD05DF4-A8B0-F96C-48D1-E055997CA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384" y="2440084"/>
            <a:ext cx="1928716" cy="22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8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58BE0-B8AC-0DE1-F7BA-F4AAB97A7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6673-7C5C-1401-D154-315FADBB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IPv6 has just become the dominant user IP protocol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A84F44-7E96-9E00-2597-DA4F4117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E7658-713B-5E5D-DF2C-EC69D180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</a:t>
            </a:fld>
            <a:endParaRPr lang="en-GB"/>
          </a:p>
        </p:txBody>
      </p:sp>
      <p:pic>
        <p:nvPicPr>
          <p:cNvPr id="14" name="Picture 13" descr="A chart showing Google user traffic rising from nothing in 2010 to 50.4% in April 2026">
            <a:extLst>
              <a:ext uri="{FF2B5EF4-FFF2-40B4-BE49-F238E27FC236}">
                <a16:creationId xmlns:a16="http://schemas.microsoft.com/office/drawing/2014/main" id="{4AEDD64B-1C83-4AA5-2F70-2A29F7DF7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338137"/>
            <a:ext cx="7772400" cy="46634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7" name="Ink 16" descr="A red circle around the 50.4%">
                <a:extLst>
                  <a:ext uri="{FF2B5EF4-FFF2-40B4-BE49-F238E27FC236}">
                    <a16:creationId xmlns:a16="http://schemas.microsoft.com/office/drawing/2014/main" id="{857434A2-1C9A-740C-FA37-152841A48C10}"/>
                  </a:ext>
                </a:extLst>
              </p14:cNvPr>
              <p14:cNvContentPartPr/>
              <p14:nvPr/>
            </p14:nvContentPartPr>
            <p14:xfrm>
              <a:off x="7571640" y="1529960"/>
              <a:ext cx="1628640" cy="968400"/>
            </p14:xfrm>
          </p:contentPart>
        </mc:Choice>
        <mc:Fallback>
          <p:pic>
            <p:nvPicPr>
              <p:cNvPr id="17" name="Ink 16" descr="A red circle around the 50.4%">
                <a:extLst>
                  <a:ext uri="{FF2B5EF4-FFF2-40B4-BE49-F238E27FC236}">
                    <a16:creationId xmlns:a16="http://schemas.microsoft.com/office/drawing/2014/main" id="{857434A2-1C9A-740C-FA37-152841A48C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2640" y="1520960"/>
                <a:ext cx="1646280" cy="9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8" name="Ink 17" descr="A red circle around the 50.4%">
                <a:extLst>
                  <a:ext uri="{FF2B5EF4-FFF2-40B4-BE49-F238E27FC236}">
                    <a16:creationId xmlns:a16="http://schemas.microsoft.com/office/drawing/2014/main" id="{3F12CC91-36F5-FA79-70BE-6002FFD73DC8}"/>
                  </a:ext>
                </a:extLst>
              </p14:cNvPr>
              <p14:cNvContentPartPr/>
              <p14:nvPr/>
            </p14:nvContentPartPr>
            <p14:xfrm>
              <a:off x="-638520" y="1280480"/>
              <a:ext cx="360" cy="360"/>
            </p14:xfrm>
          </p:contentPart>
        </mc:Choice>
        <mc:Fallback>
          <p:pic>
            <p:nvPicPr>
              <p:cNvPr id="18" name="Ink 17" descr="A red circle around the 50.4%">
                <a:extLst>
                  <a:ext uri="{FF2B5EF4-FFF2-40B4-BE49-F238E27FC236}">
                    <a16:creationId xmlns:a16="http://schemas.microsoft.com/office/drawing/2014/main" id="{3F12CC91-36F5-FA79-70BE-6002FFD73D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47160" y="12714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B827C38-0DD1-66BC-A73F-666421AC7B1A}"/>
              </a:ext>
            </a:extLst>
          </p:cNvPr>
          <p:cNvSpPr txBox="1"/>
          <p:nvPr/>
        </p:nvSpPr>
        <p:spPr>
          <a:xfrm>
            <a:off x="6096000" y="6103666"/>
            <a:ext cx="3592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/>
              </a:rPr>
              <a:t>https://www.google.com/intl/en/ipv6/statistics.html</a:t>
            </a:r>
            <a:r>
              <a:rPr lang="en-US" sz="12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8E7AB9-5212-51C0-9921-03695E7F360C}"/>
              </a:ext>
            </a:extLst>
          </p:cNvPr>
          <p:cNvSpPr txBox="1"/>
          <p:nvPr/>
        </p:nvSpPr>
        <p:spPr>
          <a:xfrm>
            <a:off x="9994900" y="2413337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That’s 50.4% </a:t>
            </a:r>
          </a:p>
          <a:p>
            <a:r>
              <a:rPr lang="en-US" sz="2000" b="1" dirty="0"/>
              <a:t>worldwide as</a:t>
            </a:r>
          </a:p>
          <a:p>
            <a:r>
              <a:rPr lang="en-US" sz="2000" b="1" dirty="0"/>
              <a:t>of April 2026</a:t>
            </a:r>
          </a:p>
        </p:txBody>
      </p:sp>
    </p:spTree>
    <p:extLst>
      <p:ext uri="{BB962C8B-B14F-4D97-AF65-F5344CB8AC3E}">
        <p14:creationId xmlns:p14="http://schemas.microsoft.com/office/powerpoint/2010/main" val="33833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40E8EB-3CEA-E92E-0DF8-820B0216C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A88C6-C33A-7E63-9C85-0CE5A7772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DCF6C0-4B44-2E5F-C8BF-EFC14FB5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276662"/>
            <a:ext cx="4254499" cy="4057338"/>
          </a:xfrm>
        </p:spPr>
        <p:txBody>
          <a:bodyPr/>
          <a:lstStyle/>
          <a:p>
            <a:r>
              <a:rPr lang="en-US" sz="3200" dirty="0"/>
              <a:t>IPv6 is present and enabled in all modern operating systems, devices, routers, </a:t>
            </a:r>
            <a:r>
              <a:rPr lang="en-US" sz="3200" dirty="0" err="1"/>
              <a:t>etc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b="1" dirty="0"/>
              <a:t>So, what’s the problem?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9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01A5-F961-A1A2-A522-5001D2EE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R&amp;E deployment is slow</a:t>
            </a:r>
            <a:br>
              <a:rPr lang="en-US" dirty="0"/>
            </a:br>
            <a:r>
              <a:rPr lang="en-US" dirty="0"/>
              <a:t>- less than 10%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FAE7-CD83-309F-767F-238BAA45D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724A0-C37A-5DA3-931E-F21117D48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86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72ED-F086-F193-B5AB-E4EE3F39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there is one excellent exception to the R&amp;E IPv6 trend!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8CF9E-8944-EB78-6E77-6F11BC24A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A7658-B48E-52FD-0271-F83165AB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 descr="A world map showing the WLCG sites mainly in North America and Europe.">
            <a:extLst>
              <a:ext uri="{FF2B5EF4-FFF2-40B4-BE49-F238E27FC236}">
                <a16:creationId xmlns:a16="http://schemas.microsoft.com/office/drawing/2014/main" id="{4E8EF208-56CE-C87E-38DE-0D9EB423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750" y="1265766"/>
            <a:ext cx="8547881" cy="4808183"/>
          </a:xfrm>
          <a:prstGeom prst="rect">
            <a:avLst/>
          </a:prstGeom>
        </p:spPr>
      </p:pic>
      <p:pic>
        <p:nvPicPr>
          <p:cNvPr id="7" name="Picture 6" descr="A WLCG banner on the world map">
            <a:extLst>
              <a:ext uri="{FF2B5EF4-FFF2-40B4-BE49-F238E27FC236}">
                <a16:creationId xmlns:a16="http://schemas.microsoft.com/office/drawing/2014/main" id="{8B0B02A5-02D7-78AE-A11B-C7DD67623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347" y="1309664"/>
            <a:ext cx="7772400" cy="680578"/>
          </a:xfrm>
          <a:prstGeom prst="rect">
            <a:avLst/>
          </a:prstGeom>
        </p:spPr>
      </p:pic>
      <p:pic>
        <p:nvPicPr>
          <p:cNvPr id="8" name="Picture 7" descr="Stats box - 170 sites in 42 countries in 2024">
            <a:extLst>
              <a:ext uri="{FF2B5EF4-FFF2-40B4-BE49-F238E27FC236}">
                <a16:creationId xmlns:a16="http://schemas.microsoft.com/office/drawing/2014/main" id="{EF6E15EA-697E-9EEF-015E-4569F648F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933" y="1876768"/>
            <a:ext cx="3007556" cy="1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99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B614-B98B-113F-F172-D02C4D2F8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WLCG infrastructure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C6563-9F0C-78CF-C417-DB6EAE6E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BAD42-70F5-7039-C0CE-684D32C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7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925EF-331F-7DF4-7930-B98B9C1DF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97715"/>
            <a:ext cx="5334000" cy="4344285"/>
          </a:xfrm>
        </p:spPr>
        <p:txBody>
          <a:bodyPr/>
          <a:lstStyle/>
          <a:p>
            <a:r>
              <a:rPr lang="en-GB" dirty="0"/>
              <a:t>Many experiments: ATLAS, Alice, LHCb, CMS, …</a:t>
            </a:r>
          </a:p>
          <a:p>
            <a:r>
              <a:rPr lang="en-GB" dirty="0"/>
              <a:t>Mission to </a:t>
            </a:r>
            <a:r>
              <a:rPr lang="en-GB" b="1" dirty="0"/>
              <a:t>store, distribute </a:t>
            </a:r>
            <a:r>
              <a:rPr lang="en-GB" dirty="0"/>
              <a:t>and </a:t>
            </a:r>
            <a:r>
              <a:rPr lang="en-GB" b="1" dirty="0"/>
              <a:t>analyse</a:t>
            </a:r>
            <a:r>
              <a:rPr lang="en-GB" dirty="0"/>
              <a:t> data</a:t>
            </a:r>
          </a:p>
          <a:p>
            <a:r>
              <a:rPr lang="en-GB" dirty="0"/>
              <a:t>Sites in three tiers:</a:t>
            </a:r>
          </a:p>
          <a:p>
            <a:pPr lvl="1" fontAlgn="base"/>
            <a:r>
              <a:rPr lang="en-GB" dirty="0"/>
              <a:t>Tier-0: CERN, home of the LHC</a:t>
            </a:r>
          </a:p>
          <a:p>
            <a:pPr lvl="1" fontAlgn="base"/>
            <a:r>
              <a:rPr lang="en-GB" dirty="0"/>
              <a:t>Tier-1s: 17 national laboratories</a:t>
            </a:r>
          </a:p>
          <a:p>
            <a:pPr lvl="1" fontAlgn="base"/>
            <a:r>
              <a:rPr lang="en-GB" dirty="0"/>
              <a:t>Tier-2s: 160 university physics departments</a:t>
            </a:r>
          </a:p>
          <a:p>
            <a:r>
              <a:rPr lang="en-GB" dirty="0"/>
              <a:t>Networking:</a:t>
            </a:r>
          </a:p>
          <a:p>
            <a:pPr lvl="1"/>
            <a:r>
              <a:rPr lang="en-GB" b="1" dirty="0"/>
              <a:t>LHCOPN</a:t>
            </a:r>
            <a:r>
              <a:rPr lang="en-GB" dirty="0"/>
              <a:t> (private optical, Tier-0 to Tier-1s)</a:t>
            </a:r>
          </a:p>
          <a:p>
            <a:pPr lvl="1"/>
            <a:r>
              <a:rPr lang="en-GB" b="1" dirty="0"/>
              <a:t>LHCONE</a:t>
            </a:r>
            <a:r>
              <a:rPr lang="en-GB" dirty="0"/>
              <a:t> (L3VPN/VRF, between any Tiers)</a:t>
            </a:r>
          </a:p>
          <a:p>
            <a:pPr lvl="1"/>
            <a:r>
              <a:rPr lang="en-GB" dirty="0"/>
              <a:t>General NREN R&amp;E networks (catchall)</a:t>
            </a:r>
            <a:br>
              <a:rPr lang="en-GB" dirty="0"/>
            </a:br>
            <a:endParaRPr lang="en-US" dirty="0"/>
          </a:p>
        </p:txBody>
      </p:sp>
      <p:pic>
        <p:nvPicPr>
          <p:cNvPr id="9" name="Picture 8" descr="A diagram showing CERN as the Tier-0, the national Tier-1s and then the remaining Tier-2 sites">
            <a:extLst>
              <a:ext uri="{FF2B5EF4-FFF2-40B4-BE49-F238E27FC236}">
                <a16:creationId xmlns:a16="http://schemas.microsoft.com/office/drawing/2014/main" id="{0DC8521A-2A5E-0E2B-17E4-F51EBF48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84" y="1497715"/>
            <a:ext cx="4460094" cy="40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B63D-9231-9A24-F5FF-F2EB5687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deployment – driven by the </a:t>
            </a:r>
            <a:r>
              <a:rPr lang="en-US" b="1" dirty="0" err="1"/>
              <a:t>HEPiX</a:t>
            </a:r>
            <a:r>
              <a:rPr lang="en-US" b="1" dirty="0"/>
              <a:t> IPv6 WG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18807-2711-FA65-20D5-995A07BF6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1A8BE-92AF-4295-33D2-85D52562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8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453A86-8A07-0EE5-55FB-CA481A971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8" y="1396999"/>
            <a:ext cx="11083780" cy="3810001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Phase 1:</a:t>
            </a:r>
            <a:r>
              <a:rPr lang="en-GB" dirty="0"/>
              <a:t> to consider </a:t>
            </a:r>
            <a:r>
              <a:rPr lang="en-GB" b="1" dirty="0"/>
              <a:t>whether and how </a:t>
            </a:r>
            <a:r>
              <a:rPr lang="en-GB" dirty="0"/>
              <a:t>IPv6 should be deployed in HEP, especially for WLCG </a:t>
            </a:r>
          </a:p>
          <a:p>
            <a:pPr marL="0" indent="0">
              <a:buNone/>
            </a:pPr>
            <a:r>
              <a:rPr lang="en-GB" dirty="0"/>
              <a:t>	Readiness and gap analysis of software and systems – started in 2011, completed 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Phase 2: </a:t>
            </a:r>
            <a:r>
              <a:rPr lang="en-GB" dirty="0"/>
              <a:t>dual-stack deployment – </a:t>
            </a:r>
            <a:r>
              <a:rPr lang="en-GB" b="1" dirty="0"/>
              <a:t>enabling and preferring IPv6</a:t>
            </a:r>
          </a:p>
          <a:p>
            <a:pPr marL="0" indent="0">
              <a:buNone/>
            </a:pPr>
            <a:r>
              <a:rPr lang="en-GB" dirty="0"/>
              <a:t>	Dual-stack at data servers – started 2018, now complete</a:t>
            </a:r>
          </a:p>
          <a:p>
            <a:pPr marL="0" indent="0">
              <a:buNone/>
            </a:pPr>
            <a:r>
              <a:rPr lang="en-GB" dirty="0"/>
              <a:t>	Dual-stack worker nodes – ticket campaign started Dec 2023 – 75% complete, 15% in progress</a:t>
            </a:r>
          </a:p>
          <a:p>
            <a:pPr fontAlgn="base"/>
            <a:endParaRPr lang="en-GB" b="1" dirty="0"/>
          </a:p>
          <a:p>
            <a:pPr marL="0" indent="0" fontAlgn="base">
              <a:buNone/>
            </a:pPr>
            <a:r>
              <a:rPr lang="en-GB" b="1" dirty="0"/>
              <a:t>Phase 3:</a:t>
            </a:r>
            <a:r>
              <a:rPr lang="en-GB" dirty="0"/>
              <a:t> move towards </a:t>
            </a:r>
            <a:r>
              <a:rPr lang="en-GB" b="1" dirty="0"/>
              <a:t>a single protocol </a:t>
            </a:r>
            <a:r>
              <a:rPr lang="en-GB" dirty="0"/>
              <a:t>– simpler operation, simpler security, no NAT, </a:t>
            </a:r>
            <a:r>
              <a:rPr lang="en-GB" dirty="0" err="1"/>
              <a:t>Scitags</a:t>
            </a:r>
            <a:r>
              <a:rPr lang="en-GB" dirty="0"/>
              <a:t>, …</a:t>
            </a:r>
          </a:p>
          <a:p>
            <a:pPr marL="0" indent="0" fontAlgn="base">
              <a:buNone/>
            </a:pPr>
            <a:r>
              <a:rPr lang="en-GB" dirty="0"/>
              <a:t>	Decommission IPv4 on WANs and migrate to IPv6 only – ongoing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6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C3AAFD-216E-7E02-F479-FEFE52336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The CERN experiments' journey towards IPv6-only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953D0B-0F54-2A4B-1D51-7A931B546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AD1F31-7B2B-7B22-CCEA-A1D51680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where are we now with use of IPv6 for WLCG data transfers?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can see from a variety of sources…</a:t>
            </a:r>
          </a:p>
        </p:txBody>
      </p:sp>
    </p:spTree>
    <p:extLst>
      <p:ext uri="{BB962C8B-B14F-4D97-AF65-F5344CB8AC3E}">
        <p14:creationId xmlns:p14="http://schemas.microsoft.com/office/powerpoint/2010/main" val="299173419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JISC DYNAMIC">
      <a:dk1>
        <a:srgbClr val="000000"/>
      </a:dk1>
      <a:lt1>
        <a:srgbClr val="FFFFFF"/>
      </a:lt1>
      <a:dk2>
        <a:srgbClr val="22372B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PT template_Dynamic_4.3" id="{9CB2055D-8F7B-4940-B133-87ED8E27F20B}" vid="{1B58135D-1D95-43A7-97DD-8CFF2B271EC4}"/>
    </a:ext>
  </a:extLst>
</a:theme>
</file>

<file path=ppt/theme/theme2.xml><?xml version="1.0" encoding="utf-8"?>
<a:theme xmlns:a="http://schemas.openxmlformats.org/drawingml/2006/main" name="BREAK, IMPACT AND STAT SLIDES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PT template_Dynamic_4.3" id="{9CB2055D-8F7B-4940-B133-87ED8E27F20B}" vid="{E50C1B7D-41D5-4933-B155-23F20DCE97AC}"/>
    </a:ext>
  </a:extLst>
</a:theme>
</file>

<file path=ppt/theme/theme3.xml><?xml version="1.0" encoding="utf-8"?>
<a:theme xmlns:a="http://schemas.openxmlformats.org/drawingml/2006/main" name="LIGHT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PT template_Dynamic_4.3" id="{9CB2055D-8F7B-4940-B133-87ED8E27F20B}" vid="{36633D4F-5C9C-4F88-A95D-CE9A9D4A4B56}"/>
    </a:ext>
  </a:extLst>
</a:theme>
</file>

<file path=ppt/theme/theme4.xml><?xml version="1.0" encoding="utf-8"?>
<a:theme xmlns:a="http://schemas.openxmlformats.org/drawingml/2006/main" name="DARK">
  <a:themeElements>
    <a:clrScheme name="JISC DYNAMIC 3">
      <a:dk1>
        <a:srgbClr val="000000"/>
      </a:dk1>
      <a:lt1>
        <a:srgbClr val="FFFFFF"/>
      </a:lt1>
      <a:dk2>
        <a:srgbClr val="004438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PT template_Dynamic_4.3" id="{9CB2055D-8F7B-4940-B133-87ED8E27F20B}" vid="{4E5C0935-3DD1-4797-B152-8E2BF907D40B}"/>
    </a:ext>
  </a:extLst>
</a:theme>
</file>

<file path=ppt/theme/theme5.xml><?xml version="1.0" encoding="utf-8"?>
<a:theme xmlns:a="http://schemas.openxmlformats.org/drawingml/2006/main" name="CLOSING">
  <a:themeElements>
    <a:clrScheme name="JISC DYNAMIC">
      <a:dk1>
        <a:srgbClr val="000000"/>
      </a:dk1>
      <a:lt1>
        <a:srgbClr val="FFFFFF"/>
      </a:lt1>
      <a:dk2>
        <a:srgbClr val="22372B"/>
      </a:dk2>
      <a:lt2>
        <a:srgbClr val="E5F3F2"/>
      </a:lt2>
      <a:accent1>
        <a:srgbClr val="00FFBC"/>
      </a:accent1>
      <a:accent2>
        <a:srgbClr val="00FFFF"/>
      </a:accent2>
      <a:accent3>
        <a:srgbClr val="009C93"/>
      </a:accent3>
      <a:accent4>
        <a:srgbClr val="30B5AC"/>
      </a:accent4>
      <a:accent5>
        <a:srgbClr val="C6E4E1"/>
      </a:accent5>
      <a:accent6>
        <a:srgbClr val="FFFF00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PT template_Dynamic_4.3" id="{9CB2055D-8F7B-4940-B133-87ED8E27F20B}" vid="{8C376542-03C8-4342-8D2C-23B10B48117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FB56782932DD49BDAA7F4F1A7C21F7" ma:contentTypeVersion="13" ma:contentTypeDescription="Create a new document." ma:contentTypeScope="" ma:versionID="2e85267138999e401b49cb9b4ca8efe6">
  <xsd:schema xmlns:xsd="http://www.w3.org/2001/XMLSchema" xmlns:xs="http://www.w3.org/2001/XMLSchema" xmlns:p="http://schemas.microsoft.com/office/2006/metadata/properties" xmlns:ns1="http://schemas.microsoft.com/sharepoint/v3" xmlns:ns2="7c455f33-77d2-4545-9ec6-8ece34099d2f" xmlns:ns3="fed60dd1-978d-4234-81be-5c75651aa337" targetNamespace="http://schemas.microsoft.com/office/2006/metadata/properties" ma:root="true" ma:fieldsID="cd60d05c0e2b8105e548bf27352a9a20" ns1:_="" ns2:_="" ns3:_="">
    <xsd:import namespace="http://schemas.microsoft.com/sharepoint/v3"/>
    <xsd:import namespace="7c455f33-77d2-4545-9ec6-8ece34099d2f"/>
    <xsd:import namespace="fed60dd1-978d-4234-81be-5c75651aa337"/>
    <xsd:element name="properties">
      <xsd:complexType>
        <xsd:sequence>
          <xsd:element name="documentManagement">
            <xsd:complexType>
              <xsd:all>
                <xsd:element ref="ns2:b89bde72cd604427a006be6ed1d4a50e" minOccurs="0"/>
                <xsd:element ref="ns2:TaxCatchAll" minOccurs="0"/>
                <xsd:element ref="ns2:TaxCatchAllLabel" minOccurs="0"/>
                <xsd:element ref="ns2:p0236d4d144d4627bcb169c5987c2c89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5f33-77d2-4545-9ec6-8ece34099d2f" elementFormDefault="qualified">
    <xsd:import namespace="http://schemas.microsoft.com/office/2006/documentManagement/types"/>
    <xsd:import namespace="http://schemas.microsoft.com/office/infopath/2007/PartnerControls"/>
    <xsd:element name="b89bde72cd604427a006be6ed1d4a50e" ma:index="8" nillable="true" ma:taxonomy="true" ma:internalName="b89bde72cd604427a006be6ed1d4a50e" ma:taxonomyFieldName="Business_x0020_Function" ma:displayName="Business Function" ma:default="" ma:fieldId="{b89bde72-cd60-4427-a006-be6ed1d4a50e}" ma:sspId="79c6cfb5-50bc-4fca-81ee-f60fcea9a646" ma:termSetId="e083faab-cda4-4174-a470-765f029b000e" ma:anchorId="0dc13b50-433d-4bdb-999d-681bda683d09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4690356-d437-47b9-8aa7-722e2ce761be}" ma:internalName="TaxCatchAll" ma:showField="CatchAllData" ma:web="d3c89dc2-d437-4a2c-8c95-e07e2fc367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4690356-d437-47b9-8aa7-722e2ce761be}" ma:internalName="TaxCatchAllLabel" ma:readOnly="true" ma:showField="CatchAllDataLabel" ma:web="d3c89dc2-d437-4a2c-8c95-e07e2fc367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0236d4d144d4627bcb169c5987c2c89" ma:index="12" nillable="true" ma:taxonomy="true" ma:internalName="p0236d4d144d4627bcb169c5987c2c89" ma:taxonomyFieldName="Business_x0020_Activitiy" ma:displayName="Business Activity" ma:fieldId="{90236d4d-144d-4627-bcb1-69c5987c2c89}" ma:sspId="79c6cfb5-50bc-4fca-81ee-f60fcea9a646" ma:termSetId="e083faab-cda4-4174-a470-765f029b000e" ma:anchorId="de6fb188-fa74-481c-913e-47f98ad515a8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60dd1-978d-4234-81be-5c75651aa3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9c6cfb5-50bc-4fca-81ee-f60fcea9a6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p0236d4d144d4627bcb169c5987c2c89 xmlns="7c455f33-77d2-4545-9ec6-8ece34099d2f">
      <Terms xmlns="http://schemas.microsoft.com/office/infopath/2007/PartnerControls"/>
    </p0236d4d144d4627bcb169c5987c2c89>
    <b89bde72cd604427a006be6ed1d4a50e xmlns="7c455f33-77d2-4545-9ec6-8ece34099d2f">
      <Terms xmlns="http://schemas.microsoft.com/office/infopath/2007/PartnerControls"/>
    </b89bde72cd604427a006be6ed1d4a50e>
    <TaxCatchAll xmlns="7c455f33-77d2-4545-9ec6-8ece34099d2f" xsi:nil="true"/>
    <_ip_UnifiedCompliancePolicyProperties xmlns="http://schemas.microsoft.com/sharepoint/v3" xsi:nil="true"/>
    <lcf76f155ced4ddcb4097134ff3c332f xmlns="fed60dd1-978d-4234-81be-5c75651aa337">
      <Terms xmlns="http://schemas.microsoft.com/office/infopath/2007/PartnerControls"/>
    </lcf76f155ced4ddcb4097134ff3c332f>
  </documentManagement>
</p:properties>
</file>

<file path=customXml/item3.xml><?xml version="1.0" encoding="utf-8"?>
<?mso-contentType ?>
<SharedContentType xmlns="Microsoft.SharePoint.Taxonomy.ContentTypeSync" SourceId="79c6cfb5-50bc-4fca-81ee-f60fcea9a646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14BD7C-1D56-4A71-A294-27389E44C2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c455f33-77d2-4545-9ec6-8ece34099d2f"/>
    <ds:schemaRef ds:uri="fed60dd1-978d-4234-81be-5c75651aa3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51851B-CCFB-4077-9119-156635D31A86}">
  <ds:schemaRefs>
    <ds:schemaRef ds:uri="http://www.w3.org/XML/1998/namespace"/>
    <ds:schemaRef ds:uri="http://schemas.microsoft.com/office/infopath/2007/PartnerControls"/>
    <ds:schemaRef ds:uri="http://schemas.microsoft.com/sharepoint/v3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fed60dd1-978d-4234-81be-5c75651aa337"/>
    <ds:schemaRef ds:uri="7c455f33-77d2-4545-9ec6-8ece34099d2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171C12D-8023-47CF-8086-85ABFCF634F6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4F386B21-4026-4BFD-8C5A-D6F3AA59E3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90374fc-c2b5-4c8e-bee8-6305ebc1550a}" enabled="1" method="Privileged" siteId="{48f9394d-8a14-4d27-82a6-f35f1236120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Covers</Template>
  <TotalTime>1352</TotalTime>
  <Words>1239</Words>
  <Application>Microsoft Macintosh PowerPoint</Application>
  <PresentationFormat>Widescreen</PresentationFormat>
  <Paragraphs>213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Liberation Sans</vt:lpstr>
      <vt:lpstr>PT Sans</vt:lpstr>
      <vt:lpstr>Calibri</vt:lpstr>
      <vt:lpstr>Noto Sans ExtraBold</vt:lpstr>
      <vt:lpstr>Noto Sans Medium</vt:lpstr>
      <vt:lpstr>Roboto Light</vt:lpstr>
      <vt:lpstr>Roboto Mono Light</vt:lpstr>
      <vt:lpstr>Roboto Black</vt:lpstr>
      <vt:lpstr>Roboto</vt:lpstr>
      <vt:lpstr>Roboto Mono Thin</vt:lpstr>
      <vt:lpstr>Covers</vt:lpstr>
      <vt:lpstr>BREAK, IMPACT AND STAT SLIDES</vt:lpstr>
      <vt:lpstr>LIGHT</vt:lpstr>
      <vt:lpstr>DARK</vt:lpstr>
      <vt:lpstr>CLOSING</vt:lpstr>
      <vt:lpstr>The CERN experiments’ journey towards  IPv6-only</vt:lpstr>
      <vt:lpstr>Milestones on the journey to IPv6</vt:lpstr>
      <vt:lpstr>And IPv6 has just become the dominant user IP protocol</vt:lpstr>
      <vt:lpstr>IPv6 is present and enabled in all modern operating systems, devices, routers, etc   So, what’s the problem?   </vt:lpstr>
      <vt:lpstr>R&amp;E deployment is slow - less than 10%</vt:lpstr>
      <vt:lpstr>But there is one excellent exception to the R&amp;E IPv6 trend!</vt:lpstr>
      <vt:lpstr>WLCG infrastructure</vt:lpstr>
      <vt:lpstr>IPv6 deployment – driven by the HEPiX IPv6 WG</vt:lpstr>
      <vt:lpstr>So where are we now with use of IPv6 for WLCG data transfers?  We can see from a variety of sources…</vt:lpstr>
      <vt:lpstr>Traffic on a given OPN link – KIT (DE) – over 99.5% IPv6</vt:lpstr>
      <vt:lpstr>FTS logs – includes non-WLCG transfers – over 93% IPv6</vt:lpstr>
      <vt:lpstr>Scitags plots – flows into RAL(UK) – over 99.9% IPv6</vt:lpstr>
      <vt:lpstr>So, everything’s looking good?  Yes, but if we don’t need IPv4 we should now be turning it off wherever we can</vt:lpstr>
      <vt:lpstr>Phase 1: Removing IPv4 on CERN–Tier-1 LHCOPN links</vt:lpstr>
      <vt:lpstr>The IPv6-only schedule</vt:lpstr>
      <vt:lpstr>In closing - our key messages to you…</vt:lpstr>
      <vt:lpstr> Thank you!     With credit to the HEPiX IPv6 WG including but not limited to:  G Attebury (UNL), M Babik (CERN), M Bly (RAL), N Buraglio (ESnet), T Chown (Jisc),  D Christidis (CERN), J Chudoba (FZU Prague), P Demar (FNAL), A Fernandez Casani (IFIC/LHCb),  J Flix (PIC), A Forti (GridPP/ATLAS), C Grigoras (CERN/ALICE), B Hoeft (KIT), H Ito (BNL),  D P Kelsey (RAL), E Martelli (CERN), S McKee (U Michigan), C Misa Moreira (CERN), R Nandakumar (RAL), K Ohrenberg (DESY), F Prelz (INFN), D Rand (Imperial),  A Sciabà (CERN/CMS), Z Shan (IHEP), T Skirvin (FNAL), M Wadenstein (NDGF), C Walker (Jisc)  and many others!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Chown</dc:creator>
  <cp:lastModifiedBy>Tim Chown</cp:lastModifiedBy>
  <cp:revision>2</cp:revision>
  <cp:lastPrinted>2018-08-23T11:32:46Z</cp:lastPrinted>
  <dcterms:created xsi:type="dcterms:W3CDTF">2026-06-04T11:08:53Z</dcterms:created>
  <dcterms:modified xsi:type="dcterms:W3CDTF">2026-06-05T09:41:29Z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0x01010061FB56782932DD49BDAA7F4F1A7C21F7</vt:lpwstr>
  </property>
  <property fmtid="{D5CDD505-2E9C-101B-9397-08002B2CF9AE}" pid="3" name="Business Activitiy">
    <vt:lpwstr/>
  </property>
  <property fmtid="{D5CDD505-2E9C-101B-9397-08002B2CF9AE}" pid="4" name="MediaServiceImageTags">
    <vt:lpwstr/>
  </property>
  <property fmtid="{D5CDD505-2E9C-101B-9397-08002B2CF9AE}" pid="5" name="Business Function">
    <vt:lpwstr/>
  </property>
  <property fmtid="{D5CDD505-2E9C-101B-9397-08002B2CF9AE}" pid="6" name="_dlc_DocIdItemGuid">
    <vt:lpwstr>c3292b71-3020-4237-9aac-c08c0ca2216f</vt:lpwstr>
  </property>
  <property fmtid="{D5CDD505-2E9C-101B-9397-08002B2CF9AE}" pid="7" name="Business_x0020_Function">
    <vt:lpwstr/>
  </property>
  <property fmtid="{D5CDD505-2E9C-101B-9397-08002B2CF9AE}" pid="8" name="Business_x0020_Activitiy">
    <vt:lpwstr/>
  </property>
</Properties>
</file>