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5" r:id="rId2"/>
    <p:sldId id="268" r:id="rId3"/>
    <p:sldId id="270" r:id="rId4"/>
    <p:sldId id="284" r:id="rId5"/>
    <p:sldId id="272" r:id="rId6"/>
    <p:sldId id="309" r:id="rId7"/>
    <p:sldId id="275" r:id="rId8"/>
    <p:sldId id="269" r:id="rId9"/>
    <p:sldId id="276" r:id="rId10"/>
    <p:sldId id="258" r:id="rId11"/>
    <p:sldId id="308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278"/>
    <a:srgbClr val="05609B"/>
    <a:srgbClr val="8CC73F"/>
    <a:srgbClr val="037C3E"/>
    <a:srgbClr val="2E307D"/>
    <a:srgbClr val="754224"/>
    <a:srgbClr val="DAB571"/>
    <a:srgbClr val="4B50D4"/>
    <a:srgbClr val="3C3FA7"/>
    <a:srgbClr val="C49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78234"/>
  </p:normalViewPr>
  <p:slideViewPr>
    <p:cSldViewPr snapToGrid="0">
      <p:cViewPr varScale="1">
        <p:scale>
          <a:sx n="87" d="100"/>
          <a:sy n="87" d="100"/>
        </p:scale>
        <p:origin x="1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8BBF-CB0A-C442-B7CC-E7E06DB203E8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8BCBC-92CD-1B45-9C06-0B3729BF4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0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1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8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CAE3-293C-DCD2-5052-8A1E97DC3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182C4-CBFA-4FF0-52C7-007F07728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2FF2F-711D-E4C7-AD55-281650E39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5934A-2BCC-E298-70C1-D18646CC9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9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75DD-48E7-A8C2-9A1E-20169F8CC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A1455-C2BE-77AF-FAF4-941EAD484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E6273-81FD-52A8-1FFC-DD1F2CE1B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14AD-A5AB-C277-DEFB-91DB7B2A9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4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7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2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3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2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B0A30-0FB7-E8D1-7E7C-EFB4FFA6F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E9E44-0541-330A-F897-7CB0A74C6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00AD2-85E7-2005-D862-8ABFDAB50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0C9DD-7A02-E220-ED8F-221CEC022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9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4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8BCBC-92CD-1B45-9C06-0B3729BF4B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6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C33C-D88B-AE71-E3B9-99D732619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7276D-6854-C290-0D4C-C06E41D1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5D19-5F4D-FBD2-54AA-E49FADB4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BB1E-CF1A-B810-2F44-ACF94C86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49990-C1F1-A9DF-5B16-20F37EA1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4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83D0-461C-3140-DC85-F5E7CE5D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71CEA-E219-8E1F-4456-28958D2DB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52DFF-7A85-6BF3-3543-F8A90D81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FF63-10D7-E013-D8A1-15A3D9B7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F581-E3E3-7E87-423E-BC90EDE3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9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4A02A-19F0-BA9E-1C6E-6AE128839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2806D-1F0C-E639-1427-27A3F9AFA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19ECC-C531-BBDF-710D-01BA4185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9F3D8-43CA-C77E-7BDD-D00106AC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891F-6136-9A83-9D99-F90D1CFB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9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7" y="897069"/>
            <a:ext cx="7267983" cy="4676411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4136" y="3552261"/>
            <a:ext cx="4362873" cy="316517"/>
          </a:xfrm>
        </p:spPr>
        <p:txBody>
          <a:bodyPr>
            <a:noAutofit/>
          </a:bodyPr>
          <a:lstStyle>
            <a:lvl1pPr marL="0" indent="0">
              <a:buNone/>
              <a:defRPr sz="2133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4136" y="2262352"/>
            <a:ext cx="5782488" cy="508593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24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2544" y="789001"/>
            <a:ext cx="5774081" cy="1342007"/>
          </a:xfrm>
        </p:spPr>
        <p:txBody>
          <a:bodyPr wrap="square">
            <a:noAutofit/>
          </a:bodyPr>
          <a:lstStyle>
            <a:lvl1pPr marL="0" indent="0">
              <a:lnSpc>
                <a:spcPts val="4933"/>
              </a:lnSpc>
              <a:spcBef>
                <a:spcPts val="0"/>
              </a:spcBef>
              <a:buNone/>
              <a:defRPr sz="48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36" y="3956139"/>
            <a:ext cx="4362873" cy="305637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867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14136" y="4240229"/>
            <a:ext cx="4362873" cy="31651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867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1" y="5569320"/>
            <a:ext cx="12191999" cy="128868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71" y="6075191"/>
            <a:ext cx="1292267" cy="275275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614135" y="5962317"/>
            <a:ext cx="1443000" cy="4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0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1AF4-837F-B472-11B6-67663BC4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8EE2F-AE17-627A-B1F6-C96EFCF0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ADD3-126F-A188-87C8-D20CC101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5833-889A-4945-7FB0-0C31521F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808B-8C9B-046E-879B-0D0068FF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9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5211-F55A-6DB6-97BC-E9A58EC3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CBEE-F888-FB5A-6C47-566A65A1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765D9-2093-A2C3-EF1B-98FDD7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80EAB-4B5B-6390-4D06-455756E6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1D3F-3597-AA74-B45C-D273A8B5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3C93-492F-74AA-06FF-883F3F5A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59D6-0913-57E9-4FB6-B3FE07521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9CBAA-099C-68B3-CC5E-31A686D78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C95F1-7A03-C293-FE85-F778C3C0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013-75DD-6594-678F-680B087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65192-F0E0-4E98-16E1-9506B5F8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71E3-CDAE-C4A3-AF75-8766602A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9A608-64D3-F4F0-3051-49B7A0256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1E8E3-4AEA-89BC-EE3E-B5B64E6AB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041F1-5AD6-5789-86EE-DEEBD3373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DB1DF-D8D2-24DF-EFBD-5007271FE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41EBA-1516-5059-C198-9CC81E27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8A8DB-E8B8-1C7B-5C7C-299544E6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21A74-BE4E-A6B6-8419-A9F389B7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52A8-0ECA-E7CE-61B5-7EE072A1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165D3-2E7F-4D71-E0C4-D71ED807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4BC5F-FBBF-5711-0228-B3985E4C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1FFAD-A8CB-F1A9-482A-6901C68E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89CF7-487A-349A-0A5C-20721BA4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27F60-A667-2070-7B09-EED66EF8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75E24-7A46-6D1B-73E8-B5F6F84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2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BAD1-33B5-CCE0-43AF-9EA67356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67F9E-CDEA-B5FA-85C1-6CF3ADE2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C62EA-1EE1-E614-CE22-0B2855CC4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64FFD-2AF5-D5D3-F03F-19C1BDFF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ED1BE-65D2-C1B0-9753-A3C096BD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AD0F6-EAA1-403A-018D-9B96E731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1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41D5-FC05-E02C-5160-F9B7972A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1E5E8-A2E3-8841-978B-0BDBA3702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45AE3-586D-650A-A680-565C99136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93DA-D3C3-356E-FE19-A700EB1B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796C-A5C6-1726-CEDD-1BF38B7B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8C9F4-66D1-FCD0-E88F-97CAC7DD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0E1D5-4291-735F-2693-ADE26CC9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F938E-0ED8-58CA-58CE-A3DEBCF0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DD83-4373-47E8-87E0-9895D5E83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017BC-E96C-CB4F-87A7-D3DA28A0418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DC8B-6DDB-1A51-A758-B91B484A5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257A6-F433-4EFD-7798-D7CEB87C3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A6DA73-7AC3-394F-A5D2-08D81B8B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Tanja Maier (GÉANT)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4E49B-95DE-4134-2E99-8FC079023B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463" y="1800447"/>
            <a:ext cx="5782488" cy="508593"/>
          </a:xfrm>
        </p:spPr>
        <p:txBody>
          <a:bodyPr/>
          <a:lstStyle/>
          <a:p>
            <a:r>
              <a:rPr lang="en-US" sz="3200" b="1" dirty="0"/>
              <a:t>- a European Commons?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463" y="1077158"/>
            <a:ext cx="6702930" cy="890225"/>
          </a:xfrm>
        </p:spPr>
        <p:txBody>
          <a:bodyPr/>
          <a:lstStyle/>
          <a:p>
            <a:r>
              <a:rPr lang="en-US" dirty="0"/>
              <a:t>Reframing GÉANT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136" y="4025376"/>
            <a:ext cx="4362873" cy="305637"/>
          </a:xfrm>
        </p:spPr>
        <p:txBody>
          <a:bodyPr/>
          <a:lstStyle/>
          <a:p>
            <a:r>
              <a:rPr lang="en-US" dirty="0"/>
              <a:t>Helsinki, Finland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136" y="4349137"/>
            <a:ext cx="4362873" cy="316516"/>
          </a:xfrm>
        </p:spPr>
        <p:txBody>
          <a:bodyPr/>
          <a:lstStyle/>
          <a:p>
            <a:r>
              <a:rPr lang="en-US" dirty="0"/>
              <a:t>11 June 2026</a:t>
            </a:r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2BA595-1F77-C060-67D0-8BA5C1A7836A}"/>
              </a:ext>
            </a:extLst>
          </p:cNvPr>
          <p:cNvSpPr/>
          <p:nvPr/>
        </p:nvSpPr>
        <p:spPr>
          <a:xfrm>
            <a:off x="566998" y="900978"/>
            <a:ext cx="5186402" cy="5219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62040E-11A4-4A05-0071-74C637E17EE6}"/>
              </a:ext>
            </a:extLst>
          </p:cNvPr>
          <p:cNvSpPr/>
          <p:nvPr/>
        </p:nvSpPr>
        <p:spPr>
          <a:xfrm>
            <a:off x="6275410" y="900978"/>
            <a:ext cx="5186402" cy="5219712"/>
          </a:xfrm>
          <a:prstGeom prst="rect">
            <a:avLst/>
          </a:prstGeom>
          <a:solidFill>
            <a:srgbClr val="056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Graphic 15" descr="Fishing with solid fill">
            <a:extLst>
              <a:ext uri="{FF2B5EF4-FFF2-40B4-BE49-F238E27FC236}">
                <a16:creationId xmlns:a16="http://schemas.microsoft.com/office/drawing/2014/main" id="{3936ECB3-C390-D89D-1FDB-06EEC07DD9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615" y="-5891341"/>
            <a:ext cx="1697781" cy="1697781"/>
          </a:xfrm>
          <a:prstGeom prst="rect">
            <a:avLst/>
          </a:prstGeom>
        </p:spPr>
      </p:pic>
      <p:pic>
        <p:nvPicPr>
          <p:cNvPr id="3" name="Picture 2" descr="A group of sheep on a black background&#10;&#10;Description automatically generated">
            <a:extLst>
              <a:ext uri="{FF2B5EF4-FFF2-40B4-BE49-F238E27FC236}">
                <a16:creationId xmlns:a16="http://schemas.microsoft.com/office/drawing/2014/main" id="{527E63BF-E53E-D78D-BE1F-00DEC0E589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59" b="44063"/>
          <a:stretch/>
        </p:blipFill>
        <p:spPr>
          <a:xfrm>
            <a:off x="1325852" y="2866294"/>
            <a:ext cx="1420926" cy="1482781"/>
          </a:xfrm>
          <a:prstGeom prst="rect">
            <a:avLst/>
          </a:prstGeom>
        </p:spPr>
      </p:pic>
      <p:pic>
        <p:nvPicPr>
          <p:cNvPr id="4" name="Picture 3" descr="A group of sheep on a black background&#10;&#10;Description automatically generated">
            <a:extLst>
              <a:ext uri="{FF2B5EF4-FFF2-40B4-BE49-F238E27FC236}">
                <a16:creationId xmlns:a16="http://schemas.microsoft.com/office/drawing/2014/main" id="{975036FF-DBE8-3A27-FE53-27625C1AA7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59" b="44063"/>
          <a:stretch/>
        </p:blipFill>
        <p:spPr>
          <a:xfrm flipH="1">
            <a:off x="3562561" y="3636700"/>
            <a:ext cx="1405736" cy="1466930"/>
          </a:xfrm>
          <a:prstGeom prst="rect">
            <a:avLst/>
          </a:prstGeom>
        </p:spPr>
      </p:pic>
      <p:pic>
        <p:nvPicPr>
          <p:cNvPr id="7" name="Picture 6" descr="A group of sheep on a black background&#10;&#10;Description automatically generated">
            <a:extLst>
              <a:ext uri="{FF2B5EF4-FFF2-40B4-BE49-F238E27FC236}">
                <a16:creationId xmlns:a16="http://schemas.microsoft.com/office/drawing/2014/main" id="{C8B805BF-7327-65F4-E58C-A7E7DD6323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708" t="48580" r="31561" b="-4517"/>
          <a:stretch/>
        </p:blipFill>
        <p:spPr>
          <a:xfrm>
            <a:off x="3211540" y="1837580"/>
            <a:ext cx="1680889" cy="1482781"/>
          </a:xfrm>
          <a:prstGeom prst="rect">
            <a:avLst/>
          </a:prstGeom>
        </p:spPr>
      </p:pic>
      <p:pic>
        <p:nvPicPr>
          <p:cNvPr id="23" name="Picture 22" descr="A group of sheep on a black background&#10;&#10;Description automatically generated">
            <a:extLst>
              <a:ext uri="{FF2B5EF4-FFF2-40B4-BE49-F238E27FC236}">
                <a16:creationId xmlns:a16="http://schemas.microsoft.com/office/drawing/2014/main" id="{9D9DFBE5-0C27-32CD-F6BA-EB1D6C809E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189" t="2762" r="64273" b="41301"/>
          <a:stretch/>
        </p:blipFill>
        <p:spPr>
          <a:xfrm flipH="1">
            <a:off x="1245216" y="1167597"/>
            <a:ext cx="1645519" cy="1482780"/>
          </a:xfrm>
          <a:prstGeom prst="rect">
            <a:avLst/>
          </a:prstGeom>
        </p:spPr>
      </p:pic>
      <p:pic>
        <p:nvPicPr>
          <p:cNvPr id="24" name="Picture 23" descr="A group of sheep on a black background&#10;&#10;Description automatically generated">
            <a:extLst>
              <a:ext uri="{FF2B5EF4-FFF2-40B4-BE49-F238E27FC236}">
                <a16:creationId xmlns:a16="http://schemas.microsoft.com/office/drawing/2014/main" id="{B0924BDF-3266-48D7-553F-C7803475EF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189" t="2762" r="64273" b="41301"/>
          <a:stretch/>
        </p:blipFill>
        <p:spPr>
          <a:xfrm>
            <a:off x="1634328" y="4362240"/>
            <a:ext cx="1645519" cy="14827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99147A-FD00-994B-CCB0-FE52E7A91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96" y="369982"/>
            <a:ext cx="5161004" cy="568129"/>
          </a:xfrm>
          <a:prstGeom prst="rect">
            <a:avLst/>
          </a:prstGeom>
        </p:spPr>
      </p:pic>
      <p:pic>
        <p:nvPicPr>
          <p:cNvPr id="30" name="Picture 29" descr="A fish on a black background&#10;&#10;Description automatically generated">
            <a:extLst>
              <a:ext uri="{FF2B5EF4-FFF2-40B4-BE49-F238E27FC236}">
                <a16:creationId xmlns:a16="http://schemas.microsoft.com/office/drawing/2014/main" id="{E8B9AA84-41D4-039C-4D16-A4E8169A40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4131" t="-9276" r="74423" b="51260"/>
          <a:stretch/>
        </p:blipFill>
        <p:spPr>
          <a:xfrm>
            <a:off x="6961992" y="1491854"/>
            <a:ext cx="1840957" cy="1497717"/>
          </a:xfrm>
          <a:prstGeom prst="rect">
            <a:avLst/>
          </a:prstGeom>
        </p:spPr>
      </p:pic>
      <p:pic>
        <p:nvPicPr>
          <p:cNvPr id="31" name="Picture 30" descr="A fish on a black background&#10;&#10;Description automatically generated">
            <a:extLst>
              <a:ext uri="{FF2B5EF4-FFF2-40B4-BE49-F238E27FC236}">
                <a16:creationId xmlns:a16="http://schemas.microsoft.com/office/drawing/2014/main" id="{F395C267-9529-E8EC-872B-AD9677DB85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8" t="49991" r="69904" b="-8007"/>
          <a:stretch/>
        </p:blipFill>
        <p:spPr>
          <a:xfrm flipH="1">
            <a:off x="9002204" y="2661364"/>
            <a:ext cx="1748379" cy="1422400"/>
          </a:xfrm>
          <a:prstGeom prst="rect">
            <a:avLst/>
          </a:prstGeom>
        </p:spPr>
      </p:pic>
      <p:pic>
        <p:nvPicPr>
          <p:cNvPr id="32" name="Picture 31" descr="A fish on a black background&#10;&#10;Description automatically generated">
            <a:extLst>
              <a:ext uri="{FF2B5EF4-FFF2-40B4-BE49-F238E27FC236}">
                <a16:creationId xmlns:a16="http://schemas.microsoft.com/office/drawing/2014/main" id="{75956789-1BA8-6E0D-BA19-53AAF9FFD4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337" t="-9725" r="33955" b="51709"/>
          <a:stretch/>
        </p:blipFill>
        <p:spPr>
          <a:xfrm>
            <a:off x="6644235" y="2836800"/>
            <a:ext cx="1432451" cy="1165376"/>
          </a:xfrm>
          <a:prstGeom prst="rect">
            <a:avLst/>
          </a:prstGeom>
        </p:spPr>
      </p:pic>
      <p:pic>
        <p:nvPicPr>
          <p:cNvPr id="33" name="Picture 32" descr="A fish on a black background&#10;&#10;Description automatically generated">
            <a:extLst>
              <a:ext uri="{FF2B5EF4-FFF2-40B4-BE49-F238E27FC236}">
                <a16:creationId xmlns:a16="http://schemas.microsoft.com/office/drawing/2014/main" id="{A1C30770-04F2-B1F3-4E88-798401C398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435" t="-9788" r="73727" b="51772"/>
          <a:stretch/>
        </p:blipFill>
        <p:spPr>
          <a:xfrm flipH="1">
            <a:off x="7637608" y="3636700"/>
            <a:ext cx="1432451" cy="1165376"/>
          </a:xfrm>
          <a:prstGeom prst="rect">
            <a:avLst/>
          </a:prstGeom>
        </p:spPr>
      </p:pic>
      <p:pic>
        <p:nvPicPr>
          <p:cNvPr id="34" name="Picture 33" descr="A fish on a black background&#10;&#10;Description automatically generated">
            <a:extLst>
              <a:ext uri="{FF2B5EF4-FFF2-40B4-BE49-F238E27FC236}">
                <a16:creationId xmlns:a16="http://schemas.microsoft.com/office/drawing/2014/main" id="{DDE606F9-61CD-E31F-9E7B-97789CBF23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4131" t="-9276" r="74423" b="51260"/>
          <a:stretch/>
        </p:blipFill>
        <p:spPr>
          <a:xfrm>
            <a:off x="8955914" y="4285096"/>
            <a:ext cx="1840957" cy="1497717"/>
          </a:xfrm>
          <a:prstGeom prst="rect">
            <a:avLst/>
          </a:prstGeom>
        </p:spPr>
      </p:pic>
      <p:pic>
        <p:nvPicPr>
          <p:cNvPr id="36" name="Picture 35" descr="A blue and black wave&#10;&#10;Description automatically generated">
            <a:extLst>
              <a:ext uri="{FF2B5EF4-FFF2-40B4-BE49-F238E27FC236}">
                <a16:creationId xmlns:a16="http://schemas.microsoft.com/office/drawing/2014/main" id="{BFB21056-F538-5A96-ACDD-E14758E2A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409" y="515073"/>
            <a:ext cx="5186402" cy="756240"/>
          </a:xfrm>
          <a:prstGeom prst="rect">
            <a:avLst/>
          </a:prstGeom>
        </p:spPr>
      </p:pic>
      <p:pic>
        <p:nvPicPr>
          <p:cNvPr id="29" name="Picture 28" descr="A fish on a black background&#10;&#10;Description automatically generated">
            <a:extLst>
              <a:ext uri="{FF2B5EF4-FFF2-40B4-BE49-F238E27FC236}">
                <a16:creationId xmlns:a16="http://schemas.microsoft.com/office/drawing/2014/main" id="{513AB3B4-2FC2-8B01-73B5-36E4A131FE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459"/>
          <a:stretch/>
        </p:blipFill>
        <p:spPr>
          <a:xfrm>
            <a:off x="9653318" y="424787"/>
            <a:ext cx="1212830" cy="21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8CE48-A250-762D-E0AF-925E2707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4A7781C-D563-1A93-063A-3926195BE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68D8810-64E5-C5ED-C9CF-13BF202D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1504599" y="320040"/>
            <a:ext cx="9182799" cy="6217920"/>
          </a:xfrm>
          <a:prstGeom prst="rect">
            <a:avLst/>
          </a:prstGeom>
        </p:spPr>
      </p:pic>
      <p:pic>
        <p:nvPicPr>
          <p:cNvPr id="12" name="Picture 1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AB6EB02-4BD2-F171-4AD0-B5F29AA6D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771" y="1379678"/>
            <a:ext cx="3849741" cy="4150014"/>
          </a:xfrm>
          <a:prstGeom prst="rect">
            <a:avLst/>
          </a:prstGeom>
        </p:spPr>
      </p:pic>
      <p:pic>
        <p:nvPicPr>
          <p:cNvPr id="15" name="Picture 14" descr="A blue circle on a black background&#10;&#10;Description automatically generated">
            <a:extLst>
              <a:ext uri="{FF2B5EF4-FFF2-40B4-BE49-F238E27FC236}">
                <a16:creationId xmlns:a16="http://schemas.microsoft.com/office/drawing/2014/main" id="{F953C0CC-65C7-1B49-2F46-265CD3A4C8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902" r="78923"/>
          <a:stretch/>
        </p:blipFill>
        <p:spPr>
          <a:xfrm>
            <a:off x="4312353" y="1194099"/>
            <a:ext cx="811389" cy="917080"/>
          </a:xfrm>
          <a:prstGeom prst="rect">
            <a:avLst/>
          </a:prstGeom>
        </p:spPr>
      </p:pic>
      <p:pic>
        <p:nvPicPr>
          <p:cNvPr id="17" name="Picture 16" descr="A blue circle in the dark&#10;&#10;Description automatically generated">
            <a:extLst>
              <a:ext uri="{FF2B5EF4-FFF2-40B4-BE49-F238E27FC236}">
                <a16:creationId xmlns:a16="http://schemas.microsoft.com/office/drawing/2014/main" id="{16FA876D-6E5F-4B2D-2075-C9B8BFCB1D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6566" b="74720"/>
          <a:stretch/>
        </p:blipFill>
        <p:spPr>
          <a:xfrm>
            <a:off x="4319771" y="4746822"/>
            <a:ext cx="902160" cy="1049132"/>
          </a:xfrm>
          <a:prstGeom prst="rect">
            <a:avLst/>
          </a:prstGeom>
        </p:spPr>
      </p:pic>
      <p:pic>
        <p:nvPicPr>
          <p:cNvPr id="19" name="Picture 18" descr="A blue circle on a black background&#10;&#10;Description automatically generated">
            <a:extLst>
              <a:ext uri="{FF2B5EF4-FFF2-40B4-BE49-F238E27FC236}">
                <a16:creationId xmlns:a16="http://schemas.microsoft.com/office/drawing/2014/main" id="{24568419-4FA5-3302-CCC5-C8B300E262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412" t="32538" r="28703" b="34282"/>
          <a:stretch/>
        </p:blipFill>
        <p:spPr>
          <a:xfrm>
            <a:off x="5658523" y="2678654"/>
            <a:ext cx="1420009" cy="13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0B8079-9E6E-987F-2D66-63D00A66DF38}"/>
              </a:ext>
            </a:extLst>
          </p:cNvPr>
          <p:cNvSpPr/>
          <p:nvPr/>
        </p:nvSpPr>
        <p:spPr>
          <a:xfrm>
            <a:off x="8037871" y="0"/>
            <a:ext cx="3937820" cy="6858000"/>
          </a:xfrm>
          <a:prstGeom prst="rect">
            <a:avLst/>
          </a:prstGeom>
          <a:solidFill>
            <a:srgbClr val="056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8F10C8F-2E4B-D75A-91FA-A01F2BD1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344783" y="3069334"/>
            <a:ext cx="1541914" cy="104407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85C30A3-BAC4-7698-DD7C-61A4133F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2333341" y="2862706"/>
            <a:ext cx="2152223" cy="1457326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5700175-0769-0118-60C0-B9254EF6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4932210" y="2649844"/>
            <a:ext cx="2780946" cy="18830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955D72-F9AC-3EDA-7B80-48943CC0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8269157" y="2402237"/>
            <a:ext cx="3512291" cy="237826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712295-8C22-3D2B-B469-A9ECD9BBDAE1}"/>
              </a:ext>
            </a:extLst>
          </p:cNvPr>
          <p:cNvCxnSpPr>
            <a:cxnSpLocks/>
          </p:cNvCxnSpPr>
          <p:nvPr/>
        </p:nvCxnSpPr>
        <p:spPr>
          <a:xfrm>
            <a:off x="450937" y="5987441"/>
            <a:ext cx="7262218" cy="0"/>
          </a:xfrm>
          <a:prstGeom prst="straightConnector1">
            <a:avLst/>
          </a:prstGeom>
          <a:ln w="76200">
            <a:solidFill>
              <a:srgbClr val="0560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E4B8FA-C19A-516A-7B51-0E6CF9A27565}"/>
              </a:ext>
            </a:extLst>
          </p:cNvPr>
          <p:cNvSpPr txBox="1"/>
          <p:nvPr/>
        </p:nvSpPr>
        <p:spPr>
          <a:xfrm>
            <a:off x="519908" y="2541922"/>
            <a:ext cx="120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5609B"/>
                </a:solidFill>
              </a:rPr>
              <a:t>Network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2F720-0B35-4933-E144-B62965DD4B4C}"/>
              </a:ext>
            </a:extLst>
          </p:cNvPr>
          <p:cNvSpPr txBox="1"/>
          <p:nvPr/>
        </p:nvSpPr>
        <p:spPr>
          <a:xfrm>
            <a:off x="2494898" y="2034091"/>
            <a:ext cx="182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5609B"/>
                </a:solidFill>
              </a:rPr>
              <a:t>Pan-European 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7F636-6846-15D1-0A8D-2B62F16EE305}"/>
              </a:ext>
            </a:extLst>
          </p:cNvPr>
          <p:cNvSpPr txBox="1"/>
          <p:nvPr/>
        </p:nvSpPr>
        <p:spPr>
          <a:xfrm>
            <a:off x="4932210" y="1826176"/>
            <a:ext cx="278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5609B"/>
                </a:solidFill>
              </a:rPr>
              <a:t>Pan-European </a:t>
            </a:r>
          </a:p>
          <a:p>
            <a:pPr algn="ctr"/>
            <a:r>
              <a:rPr lang="en-GB" sz="2000" b="1" dirty="0">
                <a:solidFill>
                  <a:srgbClr val="05609B"/>
                </a:solidFill>
              </a:rPr>
              <a:t>e-Infrastructure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88C2D4-5BD1-8B9A-75F6-B5F0C0F0703D}"/>
              </a:ext>
            </a:extLst>
          </p:cNvPr>
          <p:cNvSpPr txBox="1"/>
          <p:nvPr/>
        </p:nvSpPr>
        <p:spPr>
          <a:xfrm>
            <a:off x="8526540" y="1472233"/>
            <a:ext cx="298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European Research and Education Commons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AED161-1789-2E46-86FD-08C0D42FEDA3}"/>
              </a:ext>
            </a:extLst>
          </p:cNvPr>
          <p:cNvSpPr>
            <a:spLocks noChangeAspect="1"/>
          </p:cNvSpPr>
          <p:nvPr/>
        </p:nvSpPr>
        <p:spPr>
          <a:xfrm>
            <a:off x="6497165" y="5786315"/>
            <a:ext cx="365760" cy="370167"/>
          </a:xfrm>
          <a:prstGeom prst="ellipse">
            <a:avLst/>
          </a:prstGeom>
          <a:solidFill>
            <a:schemeClr val="bg1"/>
          </a:solidFill>
          <a:ln>
            <a:solidFill>
              <a:srgbClr val="0560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25BAB6-B5FA-48E4-DBC3-68D02FA33FA0}"/>
              </a:ext>
            </a:extLst>
          </p:cNvPr>
          <p:cNvSpPr txBox="1"/>
          <p:nvPr/>
        </p:nvSpPr>
        <p:spPr>
          <a:xfrm>
            <a:off x="5765490" y="6219006"/>
            <a:ext cx="182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5609B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68811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4614F-1603-8299-A529-EFCE5B65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493C556-A4AF-A2ED-831E-6D8FFE56B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Visiter - L'essentiel pour préparer votre visite">
            <a:extLst>
              <a:ext uri="{FF2B5EF4-FFF2-40B4-BE49-F238E27FC236}">
                <a16:creationId xmlns:a16="http://schemas.microsoft.com/office/drawing/2014/main" id="{172135E0-2D72-5B94-738C-34415ED5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2201DE-A445-436D-B088-20B66CE6CC00}"/>
              </a:ext>
            </a:extLst>
          </p:cNvPr>
          <p:cNvSpPr txBox="1"/>
          <p:nvPr/>
        </p:nvSpPr>
        <p:spPr>
          <a:xfrm>
            <a:off x="8583561" y="6518164"/>
            <a:ext cx="339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Grand Gallery Louvre, </a:t>
            </a:r>
            <a:r>
              <a:rPr lang="en-GB" sz="1600" i="1" dirty="0" err="1">
                <a:solidFill>
                  <a:schemeClr val="bg1"/>
                </a:solidFill>
              </a:rPr>
              <a:t>www.louvre.fr</a:t>
            </a: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8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Visiter - L'essentiel pour préparer votre visite">
            <a:extLst>
              <a:ext uri="{FF2B5EF4-FFF2-40B4-BE49-F238E27FC236}">
                <a16:creationId xmlns:a16="http://schemas.microsoft.com/office/drawing/2014/main" id="{6D83F0F7-4274-8F50-2DD3-919802F5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62C4F-6711-A758-235C-6E830E35E4CE}"/>
              </a:ext>
            </a:extLst>
          </p:cNvPr>
          <p:cNvSpPr txBox="1"/>
          <p:nvPr/>
        </p:nvSpPr>
        <p:spPr>
          <a:xfrm>
            <a:off x="8583561" y="6518164"/>
            <a:ext cx="339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Grand Gallery Louvre, </a:t>
            </a:r>
            <a:r>
              <a:rPr lang="en-GB" sz="1600" i="1" dirty="0" err="1">
                <a:solidFill>
                  <a:schemeClr val="bg1"/>
                </a:solidFill>
              </a:rPr>
              <a:t>www.louvre.fr</a:t>
            </a: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4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C0A54-8E29-CEAB-2504-D68B6C97E8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5C404F9-181F-C2A0-788B-019DE2B70404}"/>
              </a:ext>
            </a:extLst>
          </p:cNvPr>
          <p:cNvPicPr>
            <a:picLocks/>
          </p:cNvPicPr>
          <p:nvPr/>
        </p:nvPicPr>
        <p:blipFill>
          <a:blip r:embed="rId3"/>
          <a:srcRect l="1700" t="4221" r="1779" b="3369"/>
          <a:stretch>
            <a:fillRect/>
          </a:stretch>
        </p:blipFill>
        <p:spPr>
          <a:xfrm>
            <a:off x="2106734" y="768075"/>
            <a:ext cx="7978531" cy="532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Les Raboteurs de parquet, 1875 - Gustave Caillebotte - WikiArt.org">
            <a:extLst>
              <a:ext uri="{FF2B5EF4-FFF2-40B4-BE49-F238E27FC236}">
                <a16:creationId xmlns:a16="http://schemas.microsoft.com/office/drawing/2014/main" id="{332627D6-420E-1611-8CCA-9EC4CB1006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4" t="745" r="246" b="6818"/>
          <a:stretch>
            <a:fillRect/>
          </a:stretch>
        </p:blipFill>
        <p:spPr>
          <a:xfrm>
            <a:off x="2681743" y="1292904"/>
            <a:ext cx="6828512" cy="42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A1DC-BBA9-F2C0-CF9D-3CDD6FAE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8A7CF-B8EF-D3CD-2583-55F670AC02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99B5F5-680A-E99E-FDD4-A8C5FBF62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498"/>
          <a:stretch>
            <a:fillRect/>
          </a:stretch>
        </p:blipFill>
        <p:spPr>
          <a:xfrm>
            <a:off x="2244018" y="447569"/>
            <a:ext cx="7703964" cy="576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Les Raboteurs de parquet, 1875 - Gustave Caillebotte - WikiArt.org">
            <a:extLst>
              <a:ext uri="{FF2B5EF4-FFF2-40B4-BE49-F238E27FC236}">
                <a16:creationId xmlns:a16="http://schemas.microsoft.com/office/drawing/2014/main" id="{B13C97ED-3EB4-7D32-1196-49E31C5F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5" t="1467" r="1204" b="8427"/>
          <a:stretch>
            <a:fillRect/>
          </a:stretch>
        </p:blipFill>
        <p:spPr>
          <a:xfrm>
            <a:off x="2762794" y="1325880"/>
            <a:ext cx="66816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7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D91874-D382-1376-A387-DAB5742FB6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6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B8EC8D9-FABB-B9AC-BD00-56DC3C9A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3830284" y="2213481"/>
            <a:ext cx="4488873" cy="2856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72B9F-9128-2C8D-81A4-2B7D6E12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16" y="1302314"/>
            <a:ext cx="3636523" cy="93838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Security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1757-EB11-5F58-0D5E-B9FCAADD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387" y="2559319"/>
            <a:ext cx="3697223" cy="237507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b="1" i="1" dirty="0">
                <a:solidFill>
                  <a:srgbClr val="05609B"/>
                </a:solidFill>
              </a:rPr>
              <a:t>We are a specialised Internet Service Provider.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0341AC-A314-1AA4-B21B-7A3BE613FC63}"/>
              </a:ext>
            </a:extLst>
          </p:cNvPr>
          <p:cNvSpPr txBox="1">
            <a:spLocks/>
          </p:cNvSpPr>
          <p:nvPr/>
        </p:nvSpPr>
        <p:spPr>
          <a:xfrm>
            <a:off x="8591062" y="3219955"/>
            <a:ext cx="3636523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Identity &amp; </a:t>
            </a:r>
          </a:p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Access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C3671B-F124-876F-ECB0-6E1DE3FEAD14}"/>
              </a:ext>
            </a:extLst>
          </p:cNvPr>
          <p:cNvSpPr txBox="1">
            <a:spLocks/>
          </p:cNvSpPr>
          <p:nvPr/>
        </p:nvSpPr>
        <p:spPr>
          <a:xfrm>
            <a:off x="1407387" y="2894355"/>
            <a:ext cx="2605391" cy="134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Time &amp; Frequency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A34093-B3AA-6D99-F206-363D5F5838E4}"/>
              </a:ext>
            </a:extLst>
          </p:cNvPr>
          <p:cNvSpPr txBox="1">
            <a:spLocks/>
          </p:cNvSpPr>
          <p:nvPr/>
        </p:nvSpPr>
        <p:spPr>
          <a:xfrm>
            <a:off x="2531585" y="5049208"/>
            <a:ext cx="4534710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Quantum Experiments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B8F87A-8124-6D74-DF0C-618EAB4D3F41}"/>
              </a:ext>
            </a:extLst>
          </p:cNvPr>
          <p:cNvSpPr txBox="1">
            <a:spLocks/>
          </p:cNvSpPr>
          <p:nvPr/>
        </p:nvSpPr>
        <p:spPr>
          <a:xfrm>
            <a:off x="7393060" y="5137508"/>
            <a:ext cx="4534710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Fibre-sensing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70A85C-F60D-4BAD-B987-2F5B5350D780}"/>
              </a:ext>
            </a:extLst>
          </p:cNvPr>
          <p:cNvSpPr txBox="1">
            <a:spLocks/>
          </p:cNvSpPr>
          <p:nvPr/>
        </p:nvSpPr>
        <p:spPr>
          <a:xfrm>
            <a:off x="5978033" y="1140074"/>
            <a:ext cx="4682247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EBC278"/>
                </a:solidFill>
                <a:latin typeface="+mn-lt"/>
              </a:rPr>
              <a:t>International projects </a:t>
            </a:r>
          </a:p>
        </p:txBody>
      </p:sp>
    </p:spTree>
    <p:extLst>
      <p:ext uri="{BB962C8B-B14F-4D97-AF65-F5344CB8AC3E}">
        <p14:creationId xmlns:p14="http://schemas.microsoft.com/office/powerpoint/2010/main" val="28200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70C9B-7437-0FD6-B419-D843291B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128FE9-0B2D-DC9D-BD9A-6397D10333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6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2CC7358-68C9-46DB-1474-FABFD3A3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0" t="4098" r="1811" b="3371"/>
          <a:stretch/>
        </p:blipFill>
        <p:spPr>
          <a:xfrm>
            <a:off x="412955" y="280219"/>
            <a:ext cx="11385755" cy="63270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AC32-6205-5FDB-EE61-90525AEE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387" y="2559319"/>
            <a:ext cx="3697223" cy="237507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b="1" i="1" dirty="0">
                <a:solidFill>
                  <a:srgbClr val="05609B"/>
                </a:solidFill>
              </a:rPr>
              <a:t>We are a specialised Internet Service Provider.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2B06ED-9955-ED7A-F4FA-2881AC36FF4D}"/>
              </a:ext>
            </a:extLst>
          </p:cNvPr>
          <p:cNvSpPr txBox="1">
            <a:spLocks/>
          </p:cNvSpPr>
          <p:nvPr/>
        </p:nvSpPr>
        <p:spPr>
          <a:xfrm>
            <a:off x="8591062" y="3219955"/>
            <a:ext cx="3636523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5609B"/>
                </a:solidFill>
                <a:latin typeface="+mn-lt"/>
              </a:rPr>
              <a:t>Identity &amp; </a:t>
            </a:r>
          </a:p>
          <a:p>
            <a:r>
              <a:rPr lang="en-GB" sz="3200" b="1" dirty="0">
                <a:solidFill>
                  <a:srgbClr val="05609B"/>
                </a:solidFill>
                <a:latin typeface="+mn-lt"/>
              </a:rPr>
              <a:t>Access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429E47-42DE-1BD8-452B-35C01509DA1A}"/>
              </a:ext>
            </a:extLst>
          </p:cNvPr>
          <p:cNvSpPr txBox="1">
            <a:spLocks/>
          </p:cNvSpPr>
          <p:nvPr/>
        </p:nvSpPr>
        <p:spPr>
          <a:xfrm>
            <a:off x="1407387" y="2894355"/>
            <a:ext cx="2605391" cy="134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5609B"/>
                </a:solidFill>
                <a:latin typeface="+mn-lt"/>
              </a:rPr>
              <a:t>Time &amp; Frequency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7E5724-D6EC-8CB8-54D1-41A35DE963BC}"/>
              </a:ext>
            </a:extLst>
          </p:cNvPr>
          <p:cNvSpPr txBox="1">
            <a:spLocks/>
          </p:cNvSpPr>
          <p:nvPr/>
        </p:nvSpPr>
        <p:spPr>
          <a:xfrm>
            <a:off x="2194516" y="1302314"/>
            <a:ext cx="3636523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rgbClr val="05609B"/>
                </a:solidFill>
                <a:latin typeface="+mn-lt"/>
              </a:rPr>
              <a:t>Security Services</a:t>
            </a:r>
            <a:endParaRPr lang="en-GB" sz="3200" b="1" dirty="0">
              <a:solidFill>
                <a:srgbClr val="05609B"/>
              </a:solidFill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4DC2B0-B0B4-C0F6-95F3-89BD075593AC}"/>
              </a:ext>
            </a:extLst>
          </p:cNvPr>
          <p:cNvSpPr txBox="1">
            <a:spLocks/>
          </p:cNvSpPr>
          <p:nvPr/>
        </p:nvSpPr>
        <p:spPr>
          <a:xfrm>
            <a:off x="5978033" y="1140074"/>
            <a:ext cx="4682247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5609B"/>
                </a:solidFill>
                <a:latin typeface="+mn-lt"/>
              </a:rPr>
              <a:t>International projects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5F317B1-4CD1-BD22-857C-D90E2B4C496E}"/>
              </a:ext>
            </a:extLst>
          </p:cNvPr>
          <p:cNvSpPr txBox="1">
            <a:spLocks/>
          </p:cNvSpPr>
          <p:nvPr/>
        </p:nvSpPr>
        <p:spPr>
          <a:xfrm>
            <a:off x="2531585" y="5049208"/>
            <a:ext cx="4534710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5609B"/>
                </a:solidFill>
                <a:latin typeface="+mn-lt"/>
              </a:rPr>
              <a:t>Quantum Experiments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B47F05-9A71-8247-7AEB-FF0432A7E223}"/>
              </a:ext>
            </a:extLst>
          </p:cNvPr>
          <p:cNvSpPr txBox="1">
            <a:spLocks/>
          </p:cNvSpPr>
          <p:nvPr/>
        </p:nvSpPr>
        <p:spPr>
          <a:xfrm>
            <a:off x="7393060" y="5137508"/>
            <a:ext cx="4534710" cy="9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5609B"/>
                </a:solidFill>
                <a:latin typeface="+mn-lt"/>
              </a:rPr>
              <a:t>Fibre-sensing</a:t>
            </a:r>
          </a:p>
        </p:txBody>
      </p:sp>
    </p:spTree>
    <p:extLst>
      <p:ext uri="{BB962C8B-B14F-4D97-AF65-F5344CB8AC3E}">
        <p14:creationId xmlns:p14="http://schemas.microsoft.com/office/powerpoint/2010/main" val="385076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8CEBB5-C115-4459-EC51-1DED92919544}"/>
              </a:ext>
            </a:extLst>
          </p:cNvPr>
          <p:cNvSpPr/>
          <p:nvPr/>
        </p:nvSpPr>
        <p:spPr>
          <a:xfrm>
            <a:off x="5480425" y="1828800"/>
            <a:ext cx="2148239" cy="5029200"/>
          </a:xfrm>
          <a:prstGeom prst="rect">
            <a:avLst/>
          </a:prstGeom>
          <a:solidFill>
            <a:srgbClr val="05609B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5609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C09DAB-F21F-C90A-5C05-8B7C79B0B3CE}"/>
              </a:ext>
            </a:extLst>
          </p:cNvPr>
          <p:cNvSpPr txBox="1">
            <a:spLocks/>
          </p:cNvSpPr>
          <p:nvPr/>
        </p:nvSpPr>
        <p:spPr>
          <a:xfrm>
            <a:off x="5206181" y="609452"/>
            <a:ext cx="2736048" cy="13469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5609B"/>
                </a:solidFill>
                <a:latin typeface="+mn-lt"/>
              </a:rPr>
              <a:t>EU Project Funding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DB5ACB0-AC7F-3EFD-FC6B-89B0E491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525849" y="1956397"/>
            <a:ext cx="4488873" cy="303953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C8270D-861B-DFD6-4304-8CDB915D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57" y="2415989"/>
            <a:ext cx="3725216" cy="212034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b="1" i="1" dirty="0">
                <a:solidFill>
                  <a:srgbClr val="05609B"/>
                </a:solidFill>
              </a:rPr>
              <a:t>We are grant recipients of EU 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202B6-0679-854A-CC1A-67EAC8143047}"/>
              </a:ext>
            </a:extLst>
          </p:cNvPr>
          <p:cNvSpPr/>
          <p:nvPr/>
        </p:nvSpPr>
        <p:spPr>
          <a:xfrm>
            <a:off x="8939605" y="4572000"/>
            <a:ext cx="2148239" cy="2286000"/>
          </a:xfrm>
          <a:prstGeom prst="rect">
            <a:avLst/>
          </a:prstGeom>
          <a:solidFill>
            <a:srgbClr val="EBC278"/>
          </a:solidFill>
          <a:ln>
            <a:solidFill>
              <a:srgbClr val="EBC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5609B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56805-A653-4204-0FCA-F5BC25C03FDF}"/>
              </a:ext>
            </a:extLst>
          </p:cNvPr>
          <p:cNvSpPr txBox="1">
            <a:spLocks/>
          </p:cNvSpPr>
          <p:nvPr/>
        </p:nvSpPr>
        <p:spPr>
          <a:xfrm>
            <a:off x="8516986" y="3429000"/>
            <a:ext cx="2993476" cy="13469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EBC278"/>
                </a:solidFill>
                <a:latin typeface="+mn-lt"/>
              </a:rPr>
              <a:t>Membership and Subscription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4E5CB-6A66-7A57-F114-B54B41C9B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92" y="335039"/>
            <a:ext cx="3158970" cy="25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244604-0E73-7199-BB12-D74935DF0F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8C21C84B-5851-15C4-E850-5C8534B1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t="4162" r="1746" b="2971"/>
          <a:stretch>
            <a:fillRect/>
          </a:stretch>
        </p:blipFill>
        <p:spPr>
          <a:xfrm>
            <a:off x="1816100" y="1549399"/>
            <a:ext cx="9017000" cy="439420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2293C4-A877-E075-5B03-BE68D772E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33955"/>
          <a:stretch>
            <a:fillRect/>
          </a:stretch>
        </p:blipFill>
        <p:spPr>
          <a:xfrm>
            <a:off x="2489200" y="1981200"/>
            <a:ext cx="7684714" cy="3432511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8598D8F4-9656-192C-1C9A-81EDB668BD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119" b="63116"/>
          <a:stretch>
            <a:fillRect/>
          </a:stretch>
        </p:blipFill>
        <p:spPr>
          <a:xfrm>
            <a:off x="6335134" y="-1592942"/>
            <a:ext cx="3709614" cy="1266077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1DECCDC8-409E-38B5-DAD5-71ECF7530D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431" r="66591"/>
          <a:stretch>
            <a:fillRect/>
          </a:stretch>
        </p:blipFill>
        <p:spPr>
          <a:xfrm>
            <a:off x="5923709" y="7032464"/>
            <a:ext cx="3887414" cy="774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C05F-B0B9-7741-8298-8B875F88FEFA}"/>
              </a:ext>
            </a:extLst>
          </p:cNvPr>
          <p:cNvSpPr txBox="1">
            <a:spLocks/>
          </p:cNvSpPr>
          <p:nvPr/>
        </p:nvSpPr>
        <p:spPr>
          <a:xfrm>
            <a:off x="1816100" y="275962"/>
            <a:ext cx="6305924" cy="125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The Brussels boom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EU legislative output on digital policy over time, tackling the growth in volume and share of digital laws adopted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9837ED-7492-6DAB-EA9A-A8C5461FDEBF}"/>
              </a:ext>
            </a:extLst>
          </p:cNvPr>
          <p:cNvSpPr txBox="1">
            <a:spLocks/>
          </p:cNvSpPr>
          <p:nvPr/>
        </p:nvSpPr>
        <p:spPr>
          <a:xfrm>
            <a:off x="5568706" y="5943252"/>
            <a:ext cx="5737904" cy="71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/>
                </a:solidFill>
              </a:rPr>
              <a:t>Source: </a:t>
            </a:r>
            <a:r>
              <a:rPr lang="en-GB" sz="1600" dirty="0">
                <a:solidFill>
                  <a:schemeClr val="bg1"/>
                </a:solidFill>
              </a:rPr>
              <a:t>POLITICO Research &amp; Analysis Division, EDCI 2026</a:t>
            </a:r>
          </a:p>
        </p:txBody>
      </p:sp>
    </p:spTree>
    <p:extLst>
      <p:ext uri="{BB962C8B-B14F-4D97-AF65-F5344CB8AC3E}">
        <p14:creationId xmlns:p14="http://schemas.microsoft.com/office/powerpoint/2010/main" val="359578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5DF800-05DB-8494-92ED-DA582791F5B5}"/>
              </a:ext>
            </a:extLst>
          </p:cNvPr>
          <p:cNvSpPr txBox="1"/>
          <p:nvPr/>
        </p:nvSpPr>
        <p:spPr>
          <a:xfrm>
            <a:off x="1600200" y="4726416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E307D"/>
                </a:solidFill>
              </a:rPr>
              <a:t>- a European Commons?</a:t>
            </a:r>
            <a:endParaRPr lang="en-GB" sz="6000" dirty="0">
              <a:solidFill>
                <a:srgbClr val="2E307D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6488C-DA7B-77DD-5D94-97727AF77833}"/>
              </a:ext>
            </a:extLst>
          </p:cNvPr>
          <p:cNvSpPr/>
          <p:nvPr/>
        </p:nvSpPr>
        <p:spPr>
          <a:xfrm>
            <a:off x="10165409" y="7218473"/>
            <a:ext cx="1793850" cy="46777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New logo</a:t>
            </a: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10B6E241-3C5B-7459-2255-A75C42020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15921"/>
            <a:ext cx="7772400" cy="29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20435</TotalTime>
  <Words>161</Words>
  <Application>Microsoft Macintosh PowerPoint</Application>
  <PresentationFormat>Widescreen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Security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Tanja Maier</dc:creator>
  <cp:lastModifiedBy>Tanja Maier</cp:lastModifiedBy>
  <cp:revision>50</cp:revision>
  <dcterms:created xsi:type="dcterms:W3CDTF">2026-05-04T05:44:51Z</dcterms:created>
  <dcterms:modified xsi:type="dcterms:W3CDTF">2026-06-15T13:11:02Z</dcterms:modified>
</cp:coreProperties>
</file>