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sldIdLst>
    <p:sldId id="305" r:id="rId6"/>
    <p:sldId id="306" r:id="rId7"/>
    <p:sldId id="312" r:id="rId8"/>
    <p:sldId id="303" r:id="rId9"/>
    <p:sldId id="308" r:id="rId10"/>
    <p:sldId id="309" r:id="rId11"/>
    <p:sldId id="307" r:id="rId12"/>
    <p:sldId id="302" r:id="rId13"/>
    <p:sldId id="304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C3F"/>
    <a:srgbClr val="1C305D"/>
    <a:srgbClr val="20649A"/>
    <a:srgbClr val="42AF8E"/>
    <a:srgbClr val="8DB8D9"/>
    <a:srgbClr val="9DCFF5"/>
    <a:srgbClr val="B7C6D2"/>
    <a:srgbClr val="D1E3EF"/>
    <a:srgbClr val="F0E888"/>
    <a:srgbClr val="FA9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71667" autoAdjust="0"/>
  </p:normalViewPr>
  <p:slideViewPr>
    <p:cSldViewPr snapToGrid="0">
      <p:cViewPr varScale="1">
        <p:scale>
          <a:sx n="62" d="100"/>
          <a:sy n="62" d="100"/>
        </p:scale>
        <p:origin x="1448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2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tell you about two people.</a:t>
            </a:r>
          </a:p>
          <a:p>
            <a:endParaRPr lang="en-US" dirty="0"/>
          </a:p>
          <a:p>
            <a:r>
              <a:rPr lang="en-US" dirty="0"/>
              <a:t>One runs an NREN. She has spent years building and maintaining infrastructure that connects universities, supports researchers, and enables collaboration. She knows the network inside out.</a:t>
            </a:r>
          </a:p>
          <a:p>
            <a:endParaRPr lang="en-US" dirty="0"/>
          </a:p>
          <a:p>
            <a:r>
              <a:rPr lang="en-US" dirty="0"/>
              <a:t>The other is a senior advisor in the Ministry of Education. He helps shape digital strategy and influences investment decisions in higher education and research.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10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He's heard of the NREN.</a:t>
            </a:r>
          </a:p>
          <a:p>
            <a:endParaRPr lang="en-US" dirty="0"/>
          </a:p>
          <a:p>
            <a:r>
              <a:rPr lang="en-US" dirty="0"/>
              <a:t>In fact, he can tell you what the acronym stands for.</a:t>
            </a:r>
          </a:p>
          <a:p>
            <a:endParaRPr lang="en-US" dirty="0"/>
          </a:p>
          <a:p>
            <a:r>
              <a:rPr lang="en-US" dirty="0"/>
              <a:t>But if you asked him what makes an NREN different from a commercial ISP, his answer might be surprisingly simple:</a:t>
            </a:r>
          </a:p>
          <a:p>
            <a:r>
              <a:rPr lang="en-US" dirty="0"/>
              <a:t>"Isn't it just an internet provider for universities?“</a:t>
            </a:r>
          </a:p>
          <a:p>
            <a:endParaRPr lang="en-US" dirty="0"/>
          </a:p>
          <a:p>
            <a:r>
              <a:rPr lang="en-US" dirty="0"/>
              <a:t>An NREN enables research, education, collaboration, and innovation.</a:t>
            </a:r>
          </a:p>
          <a:p>
            <a:r>
              <a:rPr lang="en-US" dirty="0"/>
              <a:t>Yet outside rooms like this one, that distinction is often poorly understood.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8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introduction to the word "NREN" was at </a:t>
            </a:r>
            <a:r>
              <a:rPr lang="en-US" dirty="0" err="1"/>
              <a:t>UbuntuConnect</a:t>
            </a:r>
            <a:r>
              <a:rPr lang="en-US" dirty="0"/>
              <a:t> 23. I was a third-year student attending a hackathon.</a:t>
            </a:r>
          </a:p>
          <a:p>
            <a:endParaRPr lang="en-US" dirty="0"/>
          </a:p>
          <a:p>
            <a:r>
              <a:rPr lang="en-US" dirty="0"/>
              <a:t>I had already been using </a:t>
            </a:r>
            <a:r>
              <a:rPr lang="en-US" dirty="0" err="1"/>
              <a:t>eduroam</a:t>
            </a:r>
            <a:r>
              <a:rPr lang="en-US" dirty="0"/>
              <a:t> for three years, but I had no idea who provided it.</a:t>
            </a:r>
          </a:p>
          <a:p>
            <a:r>
              <a:rPr lang="en-US" dirty="0"/>
              <a:t>And when I first encountered the concept of an NREN, I understood it as little more than an ISP for universities.</a:t>
            </a:r>
          </a:p>
          <a:p>
            <a:endParaRPr lang="en-US" dirty="0"/>
          </a:p>
          <a:p>
            <a:r>
              <a:rPr lang="en-US" dirty="0"/>
              <a:t>It was only after an internship with the Malawi Research and Education Network that I began to understand what an NREN actually 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9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It's about whether there is a shared understanding of who we are and the role we play in the research and education ecosystem.</a:t>
            </a:r>
          </a:p>
          <a:p>
            <a:endParaRPr lang="en-US" dirty="0"/>
          </a:p>
          <a:p>
            <a:r>
              <a:rPr lang="en-US" dirty="0"/>
              <a:t>And right now, that understanding lives mostly inside rooms like this one.</a:t>
            </a:r>
          </a:p>
          <a:p>
            <a:endParaRPr lang="en-US" dirty="0"/>
          </a:p>
          <a:p>
            <a:r>
              <a:rPr lang="en-US" dirty="0"/>
              <a:t>We've been having the identity conversation largely with ourselves.</a:t>
            </a:r>
          </a:p>
          <a:p>
            <a:r>
              <a:rPr lang="en-US" dirty="0"/>
              <a:t>But networks survive when their value is collectively recognized.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9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by the people who build them.</a:t>
            </a:r>
          </a:p>
          <a:p>
            <a:r>
              <a:rPr lang="en-US" dirty="0"/>
              <a:t>By the people whose decisions shape their future.</a:t>
            </a:r>
          </a:p>
          <a:p>
            <a:r>
              <a:rPr lang="en-US" dirty="0"/>
              <a:t>And that's why I keep coming back to this:</a:t>
            </a:r>
          </a:p>
          <a:p>
            <a:r>
              <a:rPr lang="en-US" dirty="0"/>
              <a:t>Sustainability is not only a technical challenge.</a:t>
            </a:r>
          </a:p>
          <a:p>
            <a:r>
              <a:rPr lang="en-US" dirty="0"/>
              <a:t>We're good at the technical challenges.</a:t>
            </a:r>
          </a:p>
          <a:p>
            <a:r>
              <a:rPr lang="en-US" dirty="0"/>
              <a:t>The harder challenge is understanding and belonging.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53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people rarely advocate for something they don't understand.</a:t>
            </a:r>
          </a:p>
          <a:p>
            <a:r>
              <a:rPr lang="en-US" dirty="0"/>
              <a:t>And they rarely feel connected to something they cannot see themselves in.</a:t>
            </a:r>
          </a:p>
          <a:p>
            <a:r>
              <a:rPr lang="en-US" dirty="0"/>
              <a:t>That's especially important for NRENs because most of us operate on a not-for-profit basis.</a:t>
            </a:r>
          </a:p>
          <a:p>
            <a:r>
              <a:rPr lang="en-US" dirty="0"/>
              <a:t>We need stakeholders to see themselves as part of the ecosystem, not simply consumers of its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06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own understanding was built through a hackathon and an internship—intentional opportunities that connected me to an ecosystem I had already been benefiting from for years.</a:t>
            </a:r>
          </a:p>
          <a:p>
            <a:endParaRPr lang="en-US" dirty="0"/>
          </a:p>
          <a:p>
            <a:r>
              <a:rPr lang="en-US" dirty="0"/>
              <a:t>And I don't think my story is unique.</a:t>
            </a:r>
          </a:p>
          <a:p>
            <a:r>
              <a:rPr lang="en-US" dirty="0"/>
              <a:t>If understanding can be built for a student, it can be built for a university leader, a policymaker, a funding agency, or a researcher.</a:t>
            </a:r>
          </a:p>
          <a:p>
            <a:r>
              <a:rPr lang="en-US" dirty="0"/>
              <a:t>We have built infrastructure worth protecting.</a:t>
            </a:r>
          </a:p>
          <a:p>
            <a:r>
              <a:rPr lang="en-US" dirty="0"/>
              <a:t>The next challenge is making sure the people who depend on it, govern it, fund it, and benefit from it understand why it matters.</a:t>
            </a:r>
          </a:p>
          <a:p>
            <a:r>
              <a:rPr lang="en-US" dirty="0"/>
              <a:t>Because sustainable networks are not sustained by technology alone.</a:t>
            </a:r>
          </a:p>
          <a:p>
            <a:r>
              <a:rPr lang="en-US" dirty="0"/>
              <a:t>They are sustained by people who recognize their value, feel connected to their mission, and choose to support them.</a:t>
            </a:r>
          </a:p>
          <a:p>
            <a:r>
              <a:rPr lang="en-US" dirty="0"/>
              <a:t>So let's keep building the networks.</a:t>
            </a:r>
          </a:p>
          <a:p>
            <a:r>
              <a:rPr lang="en-US" dirty="0"/>
              <a:t>But let's be just as intentional about building the understanding and belonging that keep them alive.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CD915A-38F9-76AB-8D4A-B5098C4F7A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54D45984-3213-35B0-C278-58BBA5EB6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664196"/>
            <a:ext cx="3272155" cy="23738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37C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1696763"/>
            <a:ext cx="4336866" cy="38144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 b="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591750"/>
            <a:ext cx="4330561" cy="1006505"/>
          </a:xfrm>
        </p:spPr>
        <p:txBody>
          <a:bodyPr wrap="square">
            <a:no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6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2967104"/>
            <a:ext cx="3272155" cy="22922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180171"/>
            <a:ext cx="3272155" cy="23738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D89356-A99C-0128-C97C-A9C0DE1A1246}"/>
              </a:ext>
            </a:extLst>
          </p:cNvPr>
          <p:cNvSpPr/>
          <p:nvPr userDrawn="1"/>
        </p:nvSpPr>
        <p:spPr>
          <a:xfrm>
            <a:off x="0" y="4176990"/>
            <a:ext cx="9143999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81CC32-1404-B236-829C-9767BE5F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8F569FCD-16F8-FB2A-B150-0AD701006D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8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468536"/>
            <a:ext cx="9144000" cy="69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407AF-12A6-62EC-ABC1-4EA3D4D52CB5}"/>
              </a:ext>
            </a:extLst>
          </p:cNvPr>
          <p:cNvSpPr/>
          <p:nvPr userDrawn="1"/>
        </p:nvSpPr>
        <p:spPr>
          <a:xfrm>
            <a:off x="0" y="4752968"/>
            <a:ext cx="9144000" cy="415027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8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7C3F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A479726-8A81-FDC6-43A3-60187EA6B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824412"/>
            <a:ext cx="819086" cy="2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B780C-839C-6572-D60E-630924414E0D}"/>
              </a:ext>
            </a:extLst>
          </p:cNvPr>
          <p:cNvSpPr/>
          <p:nvPr userDrawn="1"/>
        </p:nvSpPr>
        <p:spPr>
          <a:xfrm>
            <a:off x="0" y="0"/>
            <a:ext cx="9143999" cy="5149763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BCAE078B-2440-A479-DCE2-4BA7FC0B1B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FC31D-BADF-ABB1-084A-FE92AB0256BB}"/>
              </a:ext>
            </a:extLst>
          </p:cNvPr>
          <p:cNvSpPr/>
          <p:nvPr userDrawn="1"/>
        </p:nvSpPr>
        <p:spPr>
          <a:xfrm>
            <a:off x="-2" y="4176990"/>
            <a:ext cx="9144001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680B11-5812-E3B8-498E-280E46B41C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63B2D0C-1F91-68C4-470B-3224F28961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CE6C16-BE54-BB91-34B0-F8CE4FB37063}"/>
              </a:ext>
            </a:extLst>
          </p:cNvPr>
          <p:cNvSpPr/>
          <p:nvPr userDrawn="1"/>
        </p:nvSpPr>
        <p:spPr>
          <a:xfrm>
            <a:off x="0" y="4503107"/>
            <a:ext cx="9144000" cy="646112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6385" y="4725555"/>
            <a:ext cx="8930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20E559A-74EA-36CC-6436-1E829EF2DD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696357"/>
            <a:ext cx="819086" cy="259611"/>
          </a:xfrm>
          <a:prstGeom prst="rect">
            <a:avLst/>
          </a:prstGeom>
        </p:spPr>
      </p:pic>
      <p:pic>
        <p:nvPicPr>
          <p:cNvPr id="12" name="Picture 11" descr="A colorful bird and a bird&#10;&#10;Description automatically generated with medium confidence">
            <a:extLst>
              <a:ext uri="{FF2B5EF4-FFF2-40B4-BE49-F238E27FC236}">
                <a16:creationId xmlns:a16="http://schemas.microsoft.com/office/drawing/2014/main" id="{2A339A96-933A-D718-9ECF-63B0F63F2A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45" y="4554915"/>
            <a:ext cx="3670126" cy="5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37C3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27B2D-CE81-EFFA-B2CA-8A60AD1F5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Grace Gausi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4E49B-95DE-4134-2E99-8FC079023B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The Infrastructure You Use but Can’t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EF0C68-50D4-7D79-8F6D-909A32690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NRENs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BC0655-5C96-7997-0418-B8F0E616D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Helsinki, Finland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17DB0-4ADF-F23A-6EBE-AEA40E003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June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2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1B02D-FB77-D250-27D3-5EDD90930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EF428-E4DC-DBC3-AD84-42C639FA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Sides of the Same Ecosystem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ADF091-C8AA-1230-18F9-22D6ABFAA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34" y="729059"/>
            <a:ext cx="6548306" cy="36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589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C67C82-FC69-2967-C6CC-C4FEC9C0A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73" y="827388"/>
            <a:ext cx="6212066" cy="34961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D63A65-7A6B-E253-1434-C49E89F28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9F8BDD-6162-3DBE-5089-B7EA0164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Wrong Mental Model</a:t>
            </a:r>
          </a:p>
        </p:txBody>
      </p:sp>
    </p:spTree>
    <p:extLst>
      <p:ext uri="{BB962C8B-B14F-4D97-AF65-F5344CB8AC3E}">
        <p14:creationId xmlns:p14="http://schemas.microsoft.com/office/powerpoint/2010/main" val="151831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E973135-C6DC-7BBE-5995-15ECC41B7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7" y="1100797"/>
            <a:ext cx="4474633" cy="33559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AEC4B-5D81-E559-1300-078721AE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9FEAB-52C2-294E-9837-BB5ADC8B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Introduction to NRENs – </a:t>
            </a:r>
            <a:r>
              <a:rPr lang="en-US" dirty="0" err="1"/>
              <a:t>UbuntuConnect</a:t>
            </a:r>
            <a:r>
              <a:rPr lang="en-US" dirty="0"/>
              <a:t> 23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BD0A8A-89A9-290F-2BE1-DCE0615704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81" y="1100797"/>
            <a:ext cx="4474633" cy="3355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6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3EFEFC-DAAD-4635-6AEF-F5205F5C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This is not really a marketing conversation.</a:t>
            </a:r>
            <a:br>
              <a:rPr lang="en-US" sz="2000" dirty="0"/>
            </a:br>
            <a:r>
              <a:rPr lang="en-US" sz="2000" b="1" dirty="0"/>
              <a:t>It's about cultivating belonging.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Helping stakeholders understand us, see where they belong, and participate in our future</a:t>
            </a:r>
            <a:endParaRPr lang="en-US" sz="2000" b="1" dirty="0"/>
          </a:p>
          <a:p>
            <a:pPr marL="0" indent="0" algn="ctr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FC87C-1F30-F636-3168-A78FB1F9F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206D6F-EE83-1364-E32B-9DB57425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Awareness</a:t>
            </a:r>
          </a:p>
        </p:txBody>
      </p:sp>
    </p:spTree>
    <p:extLst>
      <p:ext uri="{BB962C8B-B14F-4D97-AF65-F5344CB8AC3E}">
        <p14:creationId xmlns:p14="http://schemas.microsoft.com/office/powerpoint/2010/main" val="21009686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8525F3-3C58-ED86-1599-60A91DA0F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09" y="965200"/>
            <a:ext cx="5963007" cy="33559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B967E-2554-E44F-8A40-F43D385E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5CA863-9B41-2686-6DD6-7A794A53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Network Survives When Its Value Is Collectively Recognized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36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C546A-2003-7FFC-83ED-36A8F9086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5A4F25-EC3C-7E22-BA00-996003F6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Belonging has to be engineered — just like the network.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AF992B-6504-3784-42CE-A01341921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76" y="827388"/>
            <a:ext cx="6423663" cy="36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084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37BD8-E637-7B0C-CE05-E0A19134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892969"/>
            <a:ext cx="8439238" cy="3821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If understanding can be built for a student, it can be built for a university leader, a policymaker, a funding agency, a researcher.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Let's keep building the networks.</a:t>
            </a:r>
          </a:p>
          <a:p>
            <a:pPr marL="0" indent="0" algn="ctr">
              <a:buNone/>
            </a:pPr>
            <a:r>
              <a:rPr lang="en-US" b="1" dirty="0"/>
              <a:t>But let's be just as intentional about building the understanding and belonging that sustains them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DE867-D5D1-9AA4-506C-C9A07281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F0ED6-F0FB-EA81-6405-4B3FE7DEF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1557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3B8BB45-E3F1-32ED-85AB-7EE6933C41C3}"/>
              </a:ext>
            </a:extLst>
          </p:cNvPr>
          <p:cNvSpPr txBox="1">
            <a:spLocks/>
          </p:cNvSpPr>
          <p:nvPr/>
        </p:nvSpPr>
        <p:spPr>
          <a:xfrm>
            <a:off x="448092" y="1405656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37C3F"/>
                </a:solidFill>
                <a:latin typeface="+mn-lt"/>
              </a:rPr>
              <a:t>Any questions?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5F73542-302F-E941-8625-6F10E4188B6E}"/>
              </a:ext>
            </a:extLst>
          </p:cNvPr>
          <p:cNvSpPr txBox="1">
            <a:spLocks/>
          </p:cNvSpPr>
          <p:nvPr/>
        </p:nvSpPr>
        <p:spPr>
          <a:xfrm>
            <a:off x="392390" y="793291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1C305D"/>
                </a:solidFill>
                <a:latin typeface="+mn-lt"/>
              </a:rPr>
              <a:t>Thank you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F5BAE8E-0358-9233-9689-1375818E8E29}"/>
              </a:ext>
            </a:extLst>
          </p:cNvPr>
          <p:cNvSpPr txBox="1">
            <a:spLocks/>
          </p:cNvSpPr>
          <p:nvPr/>
        </p:nvSpPr>
        <p:spPr>
          <a:xfrm>
            <a:off x="448092" y="2016878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1C305D"/>
                </a:solidFill>
                <a:latin typeface="+mn-lt"/>
              </a:rPr>
              <a:t>g.gausi@maren.ac.mw</a:t>
            </a:r>
          </a:p>
        </p:txBody>
      </p:sp>
    </p:spTree>
    <p:extLst>
      <p:ext uri="{BB962C8B-B14F-4D97-AF65-F5344CB8AC3E}">
        <p14:creationId xmlns:p14="http://schemas.microsoft.com/office/powerpoint/2010/main" val="1659775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14.9"/>
</p:tagLst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http://schemas.microsoft.com/office/2006/metadata/properties"/>
    <ds:schemaRef ds:uri="http://purl.org/dc/dcmitype/"/>
    <ds:schemaRef ds:uri="e7019c98-23ef-46f8-8434-cfd3a3bc7393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40561</TotalTime>
  <Words>722</Words>
  <Application>Microsoft Office PowerPoint</Application>
  <PresentationFormat>On-screen Show (16:9)</PresentationFormat>
  <Paragraphs>87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GEANT Association</vt:lpstr>
      <vt:lpstr>PowerPoint Presentation</vt:lpstr>
      <vt:lpstr>Two Sides of the Same Ecosystem</vt:lpstr>
      <vt:lpstr>The Wrong Mental Model</vt:lpstr>
      <vt:lpstr>My First Introduction to NRENs – UbuntuConnect 23</vt:lpstr>
      <vt:lpstr>Beyond Awareness</vt:lpstr>
      <vt:lpstr>A Network Survives When Its Value Is Collectively Recognized</vt:lpstr>
      <vt:lpstr>Belonging has to be engineered — just like the network.</vt:lpstr>
      <vt:lpstr>The Next Challenge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Grace Gausi</cp:lastModifiedBy>
  <cp:revision>192</cp:revision>
  <dcterms:created xsi:type="dcterms:W3CDTF">2015-04-29T14:13:57Z</dcterms:created>
  <dcterms:modified xsi:type="dcterms:W3CDTF">2026-06-03T19:34:22Z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