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14"/>
  </p:notesMasterIdLst>
  <p:handoutMasterIdLst>
    <p:handoutMasterId r:id="rId15"/>
  </p:handoutMasterIdLst>
  <p:sldIdLst>
    <p:sldId id="285" r:id="rId5"/>
    <p:sldId id="2145705463" r:id="rId6"/>
    <p:sldId id="2145705434" r:id="rId7"/>
    <p:sldId id="2145705455" r:id="rId8"/>
    <p:sldId id="2145705447" r:id="rId9"/>
    <p:sldId id="2145705464" r:id="rId10"/>
    <p:sldId id="2145705465" r:id="rId11"/>
    <p:sldId id="2145705492" r:id="rId12"/>
    <p:sldId id="310" r:id="rId13"/>
  </p:sldIdLst>
  <p:sldSz cx="12192000" cy="6858000"/>
  <p:notesSz cx="6858000" cy="9144000"/>
  <p:defaultTextStyle>
    <a:defPPr>
      <a:defRPr lang="de-DE"/>
    </a:defPPr>
    <a:lvl1pPr marL="0" indent="0" algn="l" defTabSz="914400" rtl="0" eaLnBrk="1" latinLnBrk="0" hangingPunct="1">
      <a:lnSpc>
        <a:spcPct val="114000"/>
      </a:lnSpc>
      <a:spcBef>
        <a:spcPts val="0"/>
      </a:spcBef>
      <a:buFont typeface="+mj-lt"/>
      <a:buNone/>
      <a:defRPr sz="1700" kern="1200" spc="40" baseline="0">
        <a:solidFill>
          <a:schemeClr val="accent1"/>
        </a:solidFill>
        <a:latin typeface="+mn-lt"/>
        <a:ea typeface="+mn-ea"/>
        <a:cs typeface="+mn-cs"/>
      </a:defRPr>
    </a:lvl1pPr>
    <a:lvl2pPr marL="187200" indent="-187200" algn="l" defTabSz="914400" rtl="0" eaLnBrk="1" latinLnBrk="0" hangingPunct="1">
      <a:lnSpc>
        <a:spcPct val="114000"/>
      </a:lnSpc>
      <a:spcBef>
        <a:spcPts val="0"/>
      </a:spcBef>
      <a:buFont typeface="Arial" panose="020B0604020202020204" pitchFamily="34" charset="0"/>
      <a:buChar char="–"/>
      <a:defRPr sz="1500" kern="1200" spc="40" baseline="0">
        <a:solidFill>
          <a:schemeClr val="accent1"/>
        </a:solidFill>
        <a:latin typeface="+mn-lt"/>
        <a:ea typeface="+mn-ea"/>
        <a:cs typeface="+mn-cs"/>
      </a:defRPr>
    </a:lvl2pPr>
    <a:lvl3pPr marL="460800" indent="-185738" algn="l" defTabSz="914400" rtl="0" eaLnBrk="1" latinLnBrk="0" hangingPunct="1">
      <a:lnSpc>
        <a:spcPct val="114000"/>
      </a:lnSpc>
      <a:spcBef>
        <a:spcPts val="0"/>
      </a:spcBef>
      <a:buFont typeface="Arial" panose="020B0604020202020204" pitchFamily="34" charset="0"/>
      <a:buChar char="–"/>
      <a:defRPr sz="1500" kern="1200" spc="40" baseline="0">
        <a:solidFill>
          <a:schemeClr val="accent1"/>
        </a:solidFill>
        <a:latin typeface="+mn-lt"/>
        <a:ea typeface="+mn-ea"/>
        <a:cs typeface="+mn-cs"/>
      </a:defRPr>
    </a:lvl3pPr>
    <a:lvl4pPr marL="734400" indent="-187200" algn="l" defTabSz="914400" rtl="0" eaLnBrk="1" latinLnBrk="0" hangingPunct="1">
      <a:lnSpc>
        <a:spcPct val="114000"/>
      </a:lnSpc>
      <a:spcBef>
        <a:spcPts val="0"/>
      </a:spcBef>
      <a:buFont typeface="Arial" panose="020B0604020202020204" pitchFamily="34" charset="0"/>
      <a:buChar char="–"/>
      <a:defRPr sz="1500" kern="1200" spc="40" baseline="0">
        <a:solidFill>
          <a:schemeClr val="accent1"/>
        </a:solidFill>
        <a:latin typeface="+mn-lt"/>
        <a:ea typeface="+mn-ea"/>
        <a:cs typeface="+mn-cs"/>
      </a:defRPr>
    </a:lvl4pPr>
    <a:lvl5pPr marL="1008000" indent="-187200" algn="l" defTabSz="914400" rtl="0" eaLnBrk="1" latinLnBrk="0" hangingPunct="1">
      <a:lnSpc>
        <a:spcPct val="114000"/>
      </a:lnSpc>
      <a:spcBef>
        <a:spcPts val="0"/>
      </a:spcBef>
      <a:buFont typeface="Arial" panose="020B0604020202020204" pitchFamily="34" charset="0"/>
      <a:buChar char="–"/>
      <a:defRPr sz="1500" kern="1200" spc="40" baseline="0">
        <a:solidFill>
          <a:schemeClr val="accent1"/>
        </a:solidFill>
        <a:latin typeface="+mn-lt"/>
        <a:ea typeface="+mn-ea"/>
        <a:cs typeface="+mn-cs"/>
      </a:defRPr>
    </a:lvl5pPr>
    <a:lvl6pPr marL="25146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9718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4290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862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01FAA7E-AEE5-D044-AE4E-8523D673E909}">
          <p14:sldIdLst>
            <p14:sldId id="285"/>
            <p14:sldId id="2145705463"/>
            <p14:sldId id="2145705434"/>
            <p14:sldId id="2145705455"/>
            <p14:sldId id="2145705447"/>
            <p14:sldId id="2145705464"/>
            <p14:sldId id="2145705465"/>
            <p14:sldId id="2145705492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878C"/>
    <a:srgbClr val="B4B9BE"/>
    <a:srgbClr val="FF66FF"/>
    <a:srgbClr val="FFFFFF"/>
    <a:srgbClr val="F1F3F3"/>
    <a:srgbClr val="E5EAE9"/>
    <a:srgbClr val="E1D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2" autoAdjust="0"/>
    <p:restoredTop sz="83140" autoAdjust="0"/>
  </p:normalViewPr>
  <p:slideViewPr>
    <p:cSldViewPr showGuides="1">
      <p:cViewPr varScale="1">
        <p:scale>
          <a:sx n="98" d="100"/>
          <a:sy n="98" d="100"/>
        </p:scale>
        <p:origin x="784" y="192"/>
      </p:cViewPr>
      <p:guideLst/>
    </p:cSldViewPr>
  </p:slideViewPr>
  <p:outlineViewPr>
    <p:cViewPr>
      <p:scale>
        <a:sx n="33" d="100"/>
        <a:sy n="33" d="100"/>
      </p:scale>
      <p:origin x="0" y="-26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334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03.06.26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499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as long as the DBIR has measured it, the human element has been involved in the majority of breaches 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 roughly 60 and 85 percent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default read: users are the problem, must know more, behave better, be punished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9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Weakest-link framing is problematic and harmful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Shifts responsibility, undermines trust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Worst of all: turns victims into perpetrators</a:t>
            </a:r>
            <a:endParaRPr lang="de-CH" sz="1800" kern="0" dirty="0">
              <a:solidFill>
                <a:srgbClr val="000000"/>
              </a:solidFill>
              <a:effectLst/>
              <a:latin typeface="Segoe UI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4768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Individualism: blames individual weakness, not the system, chain concept is wrong (safety science) Blamed not supported, people go quiet, stop reporting, hide mistakes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Othering: people as the enemy, "insider threat" level with criminals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Individualism, fatalism, othering: frames that block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55940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"We don't blame the bolt, we examine the design”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shouldn't be possible for someone to click on a mouse to bring a system down. We need to build infrastructure that is more robust.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stop saying "someone failed". Say: "the system was set up to make failure likely".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50585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Change is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Precedent: factory injuries, road deaths once blamed on individuals, then we redesigned (guards, seatbelts, junctions) and harm fell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Change conditions, not humans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10937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secure path = easy path, controls around targets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Organisation's</a:t>
            </a:r>
            <a:r>
              <a:rPr lang="en-US" dirty="0"/>
              <a:t> job, not the individual's burden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Drop the phrase weakest link </a:t>
            </a:r>
            <a:r>
              <a:rPr lang="en-US" dirty="0" err="1"/>
              <a:t>and"how</a:t>
            </a:r>
            <a:r>
              <a:rPr lang="en-US" dirty="0"/>
              <a:t> do we stop people failing" but "how do we build security people can succeed in"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9799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in touch!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9985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60413" y="1463675"/>
            <a:ext cx="10672762" cy="2155825"/>
          </a:xfrm>
        </p:spPr>
        <p:txBody>
          <a:bodyPr anchor="b"/>
          <a:lstStyle>
            <a:lvl1pPr algn="l">
              <a:lnSpc>
                <a:spcPct val="86000"/>
              </a:lnSpc>
              <a:defRPr sz="7000" b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60413" y="3753036"/>
            <a:ext cx="10669587" cy="864096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D08D-C304-4487-A3C7-F6DDA37DC167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6BCFC4A-1561-B1AA-17B2-FF33D2D9D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13" y="508073"/>
            <a:ext cx="1566000" cy="4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CH" dirty="0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61999" y="1465200"/>
            <a:ext cx="10671175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Inhalt hinzufügen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F82A-F25D-403A-9DF1-5F893A9FC756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CH" dirty="0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60413" y="1465200"/>
            <a:ext cx="4068000" cy="47132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dirty="0"/>
              <a:t>Inhalt hinzufügen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303912" y="1465200"/>
            <a:ext cx="4320479" cy="47132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dirty="0"/>
              <a:t>Inhalt hinzufügen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6344-03B1-42A7-B4DC-431787A21E7E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0413" y="417482"/>
            <a:ext cx="3059112" cy="455234"/>
          </a:xfrm>
        </p:spPr>
        <p:txBody>
          <a:bodyPr/>
          <a:lstStyle/>
          <a:p>
            <a:r>
              <a:rPr lang="de-CH" dirty="0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60413" y="1463675"/>
            <a:ext cx="3059112" cy="47132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dirty="0"/>
              <a:t>Inhalt hinzufügen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6344-03B1-42A7-B4DC-431787A21E7E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BB19A02-9F78-B0D9-D808-14818586DA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3812" y="417482"/>
            <a:ext cx="7026188" cy="606795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/>
              <a:t>Click icon to add picture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5673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0413" y="417482"/>
            <a:ext cx="5221286" cy="455234"/>
          </a:xfrm>
        </p:spPr>
        <p:txBody>
          <a:bodyPr/>
          <a:lstStyle/>
          <a:p>
            <a:r>
              <a:rPr lang="de-CH" dirty="0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60412" y="1463675"/>
            <a:ext cx="5221287" cy="47132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dirty="0"/>
              <a:t>Inhalt hinzufügen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6344-03B1-42A7-B4DC-431787A21E7E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BB19A02-9F78-B0D9-D808-14818586DA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34224" y="417482"/>
            <a:ext cx="4295775" cy="606795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/>
              <a:t>Click icon to add picture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103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60413" y="1463675"/>
            <a:ext cx="3150000" cy="47132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dirty="0"/>
              <a:t>Inhalt hinzufügen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4226" y="1463675"/>
            <a:ext cx="3150000" cy="47132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dirty="0"/>
              <a:t>Inhalt hinzufügen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6344-03B1-42A7-B4DC-431787A21E7E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5C0EB5F1-CBCA-1E0F-1063-1ED70E651FB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28038" y="1463675"/>
            <a:ext cx="3150000" cy="47132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dirty="0"/>
              <a:t>Inhalt hinzufügen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90827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E68E26-7F4F-4535-B40E-2CA6F150D559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mit Fläche 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947F82A-F25D-403A-9DF1-5F893A9FC756}" type="datetime1">
              <a:rPr lang="de-CH" smtClean="0"/>
              <a:pPr/>
              <a:t>03.06.26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B2C9A8B-67C5-ECAB-7E43-E8F6D9FBE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68" y="6328747"/>
            <a:ext cx="655200" cy="19223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F75BEA0-B764-99CE-6333-4D3FDF4536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412" y="2240868"/>
            <a:ext cx="10669587" cy="1334894"/>
          </a:xfrm>
        </p:spPr>
        <p:txBody>
          <a:bodyPr anchor="b"/>
          <a:lstStyle>
            <a:lvl1pPr>
              <a:lnSpc>
                <a:spcPct val="91000"/>
              </a:lnSpc>
              <a:defRPr sz="4500" b="1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«Zitat»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7B1CE5B7-52AF-0713-2204-BFED1FC42E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588" y="3871143"/>
            <a:ext cx="10669587" cy="1224136"/>
          </a:xfrm>
        </p:spPr>
        <p:txBody>
          <a:bodyPr/>
          <a:lstStyle>
            <a:lvl1pPr>
              <a:lnSpc>
                <a:spcPct val="112000"/>
              </a:lnSpc>
              <a:defRPr sz="1500" b="1" spc="0" baseline="0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Vorname Name</a:t>
            </a:r>
            <a:br>
              <a:rPr lang="de-CH" noProof="0" dirty="0"/>
            </a:br>
            <a:r>
              <a:rPr lang="de-CH" noProof="0" dirty="0"/>
              <a:t>Funktion</a:t>
            </a:r>
          </a:p>
        </p:txBody>
      </p:sp>
    </p:spTree>
    <p:extLst>
      <p:ext uri="{BB962C8B-B14F-4D97-AF65-F5344CB8AC3E}">
        <p14:creationId xmlns:p14="http://schemas.microsoft.com/office/powerpoint/2010/main" val="3221898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mit Fläche ro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947F82A-F25D-403A-9DF1-5F893A9FC756}" type="datetime1">
              <a:rPr lang="de-CH" smtClean="0"/>
              <a:pPr/>
              <a:t>03.06.26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B2C9A8B-67C5-ECAB-7E43-E8F6D9FBE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68" y="6328747"/>
            <a:ext cx="655200" cy="19223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F75BEA0-B764-99CE-6333-4D3FDF4536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412" y="2240868"/>
            <a:ext cx="10669587" cy="1334894"/>
          </a:xfrm>
        </p:spPr>
        <p:txBody>
          <a:bodyPr anchor="b"/>
          <a:lstStyle>
            <a:lvl1pPr>
              <a:lnSpc>
                <a:spcPct val="91000"/>
              </a:lnSpc>
              <a:defRPr sz="4500" b="1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«Zitat»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7B1CE5B7-52AF-0713-2204-BFED1FC42E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588" y="3871143"/>
            <a:ext cx="10669587" cy="1224136"/>
          </a:xfrm>
        </p:spPr>
        <p:txBody>
          <a:bodyPr/>
          <a:lstStyle>
            <a:lvl1pPr>
              <a:lnSpc>
                <a:spcPct val="112000"/>
              </a:lnSpc>
              <a:defRPr sz="1500" b="1" spc="0" baseline="0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Vorname Name</a:t>
            </a:r>
            <a:br>
              <a:rPr lang="de-CH" noProof="0" dirty="0"/>
            </a:br>
            <a:r>
              <a:rPr lang="de-CH" noProof="0" dirty="0"/>
              <a:t>Funktion</a:t>
            </a:r>
          </a:p>
        </p:txBody>
      </p:sp>
    </p:spTree>
    <p:extLst>
      <p:ext uri="{BB962C8B-B14F-4D97-AF65-F5344CB8AC3E}">
        <p14:creationId xmlns:p14="http://schemas.microsoft.com/office/powerpoint/2010/main" val="2340071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mit Fläche grau">
    <p:bg>
      <p:bgPr>
        <a:solidFill>
          <a:srgbClr val="8287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0413" y="417600"/>
            <a:ext cx="10672762" cy="4552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2878C"/>
                </a:solidFill>
              </a:defRPr>
            </a:lvl1pPr>
          </a:lstStyle>
          <a:p>
            <a:fld id="{C947F82A-F25D-403A-9DF1-5F893A9FC756}" type="datetime1">
              <a:rPr lang="de-CH" smtClean="0"/>
              <a:pPr/>
              <a:t>03.06.26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2878C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2878C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B2C9A8B-67C5-ECAB-7E43-E8F6D9FBE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68" y="6328747"/>
            <a:ext cx="655200" cy="19223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F75BEA0-B764-99CE-6333-4D3FDF4536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412" y="2240868"/>
            <a:ext cx="10669587" cy="1334894"/>
          </a:xfrm>
        </p:spPr>
        <p:txBody>
          <a:bodyPr anchor="b"/>
          <a:lstStyle>
            <a:lvl1pPr>
              <a:lnSpc>
                <a:spcPct val="91000"/>
              </a:lnSpc>
              <a:defRPr sz="4500" b="1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«Zitat»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7B1CE5B7-52AF-0713-2204-BFED1FC42E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588" y="3871143"/>
            <a:ext cx="10669587" cy="1224136"/>
          </a:xfrm>
        </p:spPr>
        <p:txBody>
          <a:bodyPr/>
          <a:lstStyle>
            <a:lvl1pPr>
              <a:lnSpc>
                <a:spcPct val="112000"/>
              </a:lnSpc>
              <a:defRPr sz="1500" b="1" spc="0" baseline="0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Vorname Name</a:t>
            </a:r>
            <a:br>
              <a:rPr lang="de-CH" noProof="0" dirty="0"/>
            </a:br>
            <a:r>
              <a:rPr lang="de-CH" noProof="0" dirty="0"/>
              <a:t>Funktion</a:t>
            </a:r>
          </a:p>
        </p:txBody>
      </p:sp>
    </p:spTree>
    <p:extLst>
      <p:ext uri="{BB962C8B-B14F-4D97-AF65-F5344CB8AC3E}">
        <p14:creationId xmlns:p14="http://schemas.microsoft.com/office/powerpoint/2010/main" val="2935957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F82A-F25D-403A-9DF1-5F893A9FC756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F75BEA0-B764-99CE-6333-4D3FDF4536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412" y="2240868"/>
            <a:ext cx="10669587" cy="1334894"/>
          </a:xfrm>
        </p:spPr>
        <p:txBody>
          <a:bodyPr anchor="b"/>
          <a:lstStyle>
            <a:lvl1pPr>
              <a:lnSpc>
                <a:spcPct val="91000"/>
              </a:lnSpc>
              <a:defRPr sz="4500" b="1">
                <a:solidFill>
                  <a:schemeClr val="accent6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«Zitat»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7B1CE5B7-52AF-0713-2204-BFED1FC42E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588" y="3871143"/>
            <a:ext cx="10669587" cy="1224136"/>
          </a:xfrm>
        </p:spPr>
        <p:txBody>
          <a:bodyPr/>
          <a:lstStyle>
            <a:lvl1pPr>
              <a:lnSpc>
                <a:spcPct val="112000"/>
              </a:lnSpc>
              <a:defRPr sz="1500" b="1" spc="0" baseline="0">
                <a:solidFill>
                  <a:schemeClr val="accent6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Vorname Name</a:t>
            </a:r>
            <a:br>
              <a:rPr lang="de-CH" noProof="0" dirty="0"/>
            </a:br>
            <a:r>
              <a:rPr lang="de-CH" noProof="0" dirty="0"/>
              <a:t>Funktion</a:t>
            </a:r>
          </a:p>
        </p:txBody>
      </p:sp>
    </p:spTree>
    <p:extLst>
      <p:ext uri="{BB962C8B-B14F-4D97-AF65-F5344CB8AC3E}">
        <p14:creationId xmlns:p14="http://schemas.microsoft.com/office/powerpoint/2010/main" val="91344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Verlauf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D08D-C304-4487-A3C7-F6DDA37DC167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7" name="Grafik 6" descr="Ein Bild, das Blau, Farbigkeit, violett, Flieder enthält.&#10;&#10;Automatisch generierte Beschreibung">
            <a:extLst>
              <a:ext uri="{FF2B5EF4-FFF2-40B4-BE49-F238E27FC236}">
                <a16:creationId xmlns:a16="http://schemas.microsoft.com/office/drawing/2014/main" id="{9BBA911A-C395-9FED-C0C0-38ECB54919D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"/>
            <a:ext cx="12192000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60413" y="1463675"/>
            <a:ext cx="10672762" cy="2155825"/>
          </a:xfrm>
        </p:spPr>
        <p:txBody>
          <a:bodyPr anchor="b"/>
          <a:lstStyle>
            <a:lvl1pPr algn="l">
              <a:lnSpc>
                <a:spcPct val="86000"/>
              </a:lnSpc>
              <a:defRPr sz="7000" b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60413" y="3753036"/>
            <a:ext cx="10669587" cy="864096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6BCFC4A-1561-B1AA-17B2-FF33D2D9D2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13" y="508073"/>
            <a:ext cx="1566000" cy="4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951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6344-03B1-42A7-B4DC-431787A21E7E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8557E05-7F2C-EC5C-4135-858F11FFAA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413" y="1463675"/>
            <a:ext cx="2203239" cy="2231641"/>
          </a:xfrm>
        </p:spPr>
        <p:txBody>
          <a:bodyPr/>
          <a:lstStyle>
            <a:lvl1pPr>
              <a:lnSpc>
                <a:spcPct val="122000"/>
              </a:lnSpc>
              <a:defRPr sz="1000" b="0" spc="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Geschäftsführer</a:t>
            </a:r>
            <a:endParaRPr lang="de-CH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A450B49A-8249-F2B8-D31F-D65D233850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0481" y="1463674"/>
            <a:ext cx="2203239" cy="2231641"/>
          </a:xfrm>
        </p:spPr>
        <p:txBody>
          <a:bodyPr/>
          <a:lstStyle>
            <a:lvl1pPr>
              <a:lnSpc>
                <a:spcPct val="122000"/>
              </a:lnSpc>
              <a:defRPr sz="1000" b="0" spc="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Geschäftsführer</a:t>
            </a:r>
            <a:endParaRPr lang="de-CH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749D0275-7F74-E27B-BA38-6CADE8FE5E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549" y="1463340"/>
            <a:ext cx="2203239" cy="2231641"/>
          </a:xfrm>
        </p:spPr>
        <p:txBody>
          <a:bodyPr/>
          <a:lstStyle>
            <a:lvl1pPr>
              <a:lnSpc>
                <a:spcPct val="122000"/>
              </a:lnSpc>
              <a:defRPr sz="1000" b="0" spc="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Geschäftsführer</a:t>
            </a:r>
            <a:endParaRPr lang="de-CH" dirty="0"/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877B0405-2CB0-D228-DB64-FC12DFD306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50616" y="1463675"/>
            <a:ext cx="2203239" cy="2231641"/>
          </a:xfrm>
        </p:spPr>
        <p:txBody>
          <a:bodyPr/>
          <a:lstStyle>
            <a:lvl1pPr>
              <a:lnSpc>
                <a:spcPct val="122000"/>
              </a:lnSpc>
              <a:defRPr sz="1000" b="0" spc="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Geschäftsführer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43342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F1956-685E-45EB-8598-10C5C7DA00AE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53F1956-685E-45EB-8598-10C5C7DA00AE}" type="datetime1">
              <a:rPr lang="de-CH" smtClean="0"/>
              <a:pPr/>
              <a:t>03.06.26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E8C0188-0D07-F4FD-A26B-8CFA1F35B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73" y="2896907"/>
            <a:ext cx="3520800" cy="103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3631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6B92-AF1C-4ED6-80D3-0FE0D73F5141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solidFill>
            <a:srgbClr val="002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67" y="425749"/>
            <a:ext cx="11235267" cy="717252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47D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F083D13-D39B-8946-9772-54DC3C3BEA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096434"/>
            <a:ext cx="11235267" cy="11895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C8877B71-44AF-5845-99CA-08DBA63C502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6" y="2808196"/>
            <a:ext cx="5377633" cy="3567205"/>
          </a:xfrm>
        </p:spPr>
        <p:txBody>
          <a:bodyPr/>
          <a:lstStyle>
            <a:lvl1pPr>
              <a:buClr>
                <a:srgbClr val="00247D"/>
              </a:buClr>
              <a:defRPr>
                <a:solidFill>
                  <a:srgbClr val="455866"/>
                </a:solidFill>
              </a:defRPr>
            </a:lvl1pPr>
            <a:lvl2pPr>
              <a:buClr>
                <a:srgbClr val="00247D"/>
              </a:buClr>
              <a:defRPr>
                <a:solidFill>
                  <a:srgbClr val="455866"/>
                </a:solidFill>
              </a:defRPr>
            </a:lvl2pPr>
            <a:lvl3pPr>
              <a:buClr>
                <a:srgbClr val="00247D"/>
              </a:buClr>
              <a:defRPr>
                <a:solidFill>
                  <a:srgbClr val="455866"/>
                </a:solidFill>
              </a:defRPr>
            </a:lvl3pPr>
            <a:lvl4pPr>
              <a:buClr>
                <a:srgbClr val="00247D"/>
              </a:buClr>
              <a:defRPr>
                <a:solidFill>
                  <a:srgbClr val="455866"/>
                </a:solidFill>
              </a:defRPr>
            </a:lvl4pPr>
            <a:lvl5pPr>
              <a:buClr>
                <a:srgbClr val="00247D"/>
              </a:buClr>
              <a:defRPr>
                <a:solidFill>
                  <a:srgbClr val="4558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F5BB30B9-43AE-B149-B78D-09EE55377C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6001" y="2808195"/>
            <a:ext cx="5377633" cy="3567205"/>
          </a:xfrm>
        </p:spPr>
        <p:txBody>
          <a:bodyPr/>
          <a:lstStyle>
            <a:lvl1pPr>
              <a:buClr>
                <a:srgbClr val="00247D"/>
              </a:buClr>
              <a:defRPr>
                <a:solidFill>
                  <a:srgbClr val="455866"/>
                </a:solidFill>
              </a:defRPr>
            </a:lvl1pPr>
            <a:lvl2pPr>
              <a:buClr>
                <a:srgbClr val="00247D"/>
              </a:buClr>
              <a:defRPr>
                <a:solidFill>
                  <a:srgbClr val="455866"/>
                </a:solidFill>
              </a:defRPr>
            </a:lvl2pPr>
            <a:lvl3pPr>
              <a:buClr>
                <a:srgbClr val="00247D"/>
              </a:buClr>
              <a:defRPr>
                <a:solidFill>
                  <a:srgbClr val="455866"/>
                </a:solidFill>
              </a:defRPr>
            </a:lvl3pPr>
            <a:lvl4pPr>
              <a:buClr>
                <a:srgbClr val="00247D"/>
              </a:buClr>
              <a:defRPr>
                <a:solidFill>
                  <a:srgbClr val="455866"/>
                </a:solidFill>
              </a:defRPr>
            </a:lvl4pPr>
            <a:lvl5pPr>
              <a:buClr>
                <a:srgbClr val="00247D"/>
              </a:buClr>
              <a:defRPr>
                <a:solidFill>
                  <a:srgbClr val="4558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242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0" y="0"/>
            <a:ext cx="42227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68" y="1142999"/>
            <a:ext cx="3504000" cy="4678916"/>
          </a:xfrm>
        </p:spPr>
        <p:txBody>
          <a:bodyPr anchor="b" anchorCtr="0"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32E0F8-67FC-E947-8EF8-CA837EDC61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4001" y="1095833"/>
            <a:ext cx="7009633" cy="5279567"/>
          </a:xfrm>
        </p:spPr>
        <p:txBody>
          <a:bodyPr/>
          <a:lstStyle>
            <a:lvl1pPr>
              <a:defRPr>
                <a:solidFill>
                  <a:srgbClr val="F39900"/>
                </a:solidFill>
              </a:defRPr>
            </a:lvl1pPr>
            <a:lvl2pPr>
              <a:defRPr>
                <a:solidFill>
                  <a:srgbClr val="F39900"/>
                </a:solidFill>
              </a:defRPr>
            </a:lvl2pPr>
            <a:lvl3pPr>
              <a:defRPr>
                <a:solidFill>
                  <a:srgbClr val="F39900"/>
                </a:solidFill>
              </a:defRPr>
            </a:lvl3pPr>
            <a:lvl4pPr>
              <a:defRPr>
                <a:solidFill>
                  <a:srgbClr val="F39900"/>
                </a:solidFill>
              </a:defRPr>
            </a:lvl4pPr>
            <a:lvl5pPr>
              <a:defRPr>
                <a:solidFill>
                  <a:srgbClr val="F399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424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Verlau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D08D-C304-4487-A3C7-F6DDA37DC167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BBA911A-C395-9FED-C0C0-38ECB54919D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5"/>
            <a:ext cx="12191999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60413" y="1463675"/>
            <a:ext cx="10672762" cy="2155825"/>
          </a:xfrm>
        </p:spPr>
        <p:txBody>
          <a:bodyPr anchor="b"/>
          <a:lstStyle>
            <a:lvl1pPr algn="l">
              <a:lnSpc>
                <a:spcPct val="86000"/>
              </a:lnSpc>
              <a:defRPr sz="7000" b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60413" y="3753036"/>
            <a:ext cx="10669587" cy="864096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6BCFC4A-1561-B1AA-17B2-FF33D2D9D2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13" y="508073"/>
            <a:ext cx="1566000" cy="4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4221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Verlau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D08D-C304-4487-A3C7-F6DDA37DC167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BBA911A-C395-9FED-C0C0-38ECB54919D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4"/>
            <a:ext cx="12191999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60413" y="1463675"/>
            <a:ext cx="10672762" cy="2155825"/>
          </a:xfrm>
        </p:spPr>
        <p:txBody>
          <a:bodyPr anchor="b"/>
          <a:lstStyle>
            <a:lvl1pPr algn="l">
              <a:lnSpc>
                <a:spcPct val="86000"/>
              </a:lnSpc>
              <a:defRPr sz="7000" b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60413" y="3753036"/>
            <a:ext cx="10669587" cy="864096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6BCFC4A-1561-B1AA-17B2-FF33D2D9D2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13" y="508073"/>
            <a:ext cx="1566000" cy="4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429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0413" y="415925"/>
            <a:ext cx="10672762" cy="1536911"/>
          </a:xfrm>
        </p:spPr>
        <p:txBody>
          <a:bodyPr/>
          <a:lstStyle>
            <a:lvl1pPr>
              <a:lnSpc>
                <a:spcPct val="91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Kapiteltitel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F82A-F25D-403A-9DF1-5F893A9FC756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3258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Verlauf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F82A-F25D-403A-9DF1-5F893A9FC756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B43B05-B273-2F1A-4CB5-C9D7B5E6ECA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3"/>
            <a:ext cx="12193200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0413" y="415925"/>
            <a:ext cx="10672762" cy="1536911"/>
          </a:xfrm>
        </p:spPr>
        <p:txBody>
          <a:bodyPr/>
          <a:lstStyle>
            <a:lvl1pPr>
              <a:lnSpc>
                <a:spcPct val="91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Kapiteltitel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05322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Verlau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F82A-F25D-403A-9DF1-5F893A9FC756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B43B05-B273-2F1A-4CB5-C9D7B5E6ECA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4"/>
            <a:ext cx="12191999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0413" y="415925"/>
            <a:ext cx="10672762" cy="1536911"/>
          </a:xfrm>
        </p:spPr>
        <p:txBody>
          <a:bodyPr/>
          <a:lstStyle>
            <a:lvl1pPr>
              <a:lnSpc>
                <a:spcPct val="91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Kapiteltitel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6489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F82A-F25D-403A-9DF1-5F893A9FC756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B43B05-B273-2F1A-4CB5-C9D7B5E6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00"/>
            <a:ext cx="12191997" cy="68576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0413" y="415925"/>
            <a:ext cx="10672762" cy="1536911"/>
          </a:xfrm>
        </p:spPr>
        <p:txBody>
          <a:bodyPr/>
          <a:lstStyle>
            <a:lvl1pPr>
              <a:lnSpc>
                <a:spcPct val="91000"/>
              </a:lnSpc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de-CH" dirty="0"/>
              <a:t>Kapiteltitel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4316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F82A-F25D-403A-9DF1-5F893A9FC756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4C3CF3C3-6115-7A52-D73D-9536B1222A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/>
              <a:t>Click icon to add picture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0413" y="415925"/>
            <a:ext cx="10672762" cy="1536911"/>
          </a:xfrm>
        </p:spPr>
        <p:txBody>
          <a:bodyPr/>
          <a:lstStyle>
            <a:lvl1pPr>
              <a:lnSpc>
                <a:spcPct val="91000"/>
              </a:lnSpc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de-CH" dirty="0"/>
              <a:t>Kapiteltitel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6326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5CD1AD84-A9C6-68C4-8681-94E52B08CB3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68" y="6328747"/>
            <a:ext cx="655200" cy="193939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0413" y="417482"/>
            <a:ext cx="10672762" cy="4552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CH" dirty="0"/>
              <a:t>Headline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1999" y="1466056"/>
            <a:ext cx="1067117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Inhalt hinzufügen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230258" y="6341418"/>
            <a:ext cx="1189348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136AF8F5-5366-425B-957E-C39572BD0B57}" type="datetime1">
              <a:rPr lang="de-CH" smtClean="0"/>
              <a:t>03.06.26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07568" y="6341418"/>
            <a:ext cx="6914678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Fusszeile (Ändern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84701" y="6341418"/>
            <a:ext cx="745299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703539-8E35-D069-DBD5-3A4DCC125A4D}"/>
              </a:ext>
            </a:extLst>
          </p:cNvPr>
          <p:cNvSpPr txBox="1"/>
          <p:nvPr userDrawn="1"/>
        </p:nvSpPr>
        <p:spPr>
          <a:xfrm rot="5400000">
            <a:off x="11394044" y="5941110"/>
            <a:ext cx="175378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400" spc="40" baseline="0" dirty="0">
                <a:solidFill>
                  <a:schemeClr val="bg1">
                    <a:lumMod val="8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67" r:id="rId3"/>
    <p:sldLayoutId id="2147483668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59" r:id="rId10"/>
    <p:sldLayoutId id="2147483661" r:id="rId11"/>
    <p:sldLayoutId id="2147483680" r:id="rId12"/>
    <p:sldLayoutId id="2147483681" r:id="rId13"/>
    <p:sldLayoutId id="2147483669" r:id="rId14"/>
    <p:sldLayoutId id="2147483665" r:id="rId15"/>
    <p:sldLayoutId id="2147483671" r:id="rId16"/>
    <p:sldLayoutId id="2147483672" r:id="rId17"/>
    <p:sldLayoutId id="2147483674" r:id="rId18"/>
    <p:sldLayoutId id="2147483673" r:id="rId19"/>
    <p:sldLayoutId id="2147483682" r:id="rId20"/>
    <p:sldLayoutId id="2147483663" r:id="rId21"/>
    <p:sldLayoutId id="2147483683" r:id="rId22"/>
    <p:sldLayoutId id="2147483664" r:id="rId23"/>
    <p:sldLayoutId id="2147483687" r:id="rId24"/>
    <p:sldLayoutId id="2147483690" r:id="rId2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buFont typeface="+mj-lt"/>
        <a:buNone/>
        <a:defRPr sz="1700" kern="1200" spc="4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187200" indent="-1872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–"/>
        <a:defRPr sz="1500" kern="1200" spc="4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460800" indent="-1857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–"/>
        <a:defRPr sz="1500" kern="1200" spc="4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734400" indent="-1872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–"/>
        <a:defRPr sz="1500" kern="1200" spc="4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1008000" indent="-1872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–"/>
        <a:defRPr sz="1500" kern="1200" spc="4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indent="0" algn="l" defTabSz="914400" rtl="0" eaLnBrk="1" latinLnBrk="0" hangingPunct="1">
        <a:lnSpc>
          <a:spcPct val="114000"/>
        </a:lnSpc>
        <a:spcBef>
          <a:spcPts val="0"/>
        </a:spcBef>
        <a:buFont typeface="+mj-lt"/>
        <a:buNone/>
        <a:defRPr sz="1700" kern="1200" spc="4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187200" indent="-1872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–"/>
        <a:defRPr sz="1500" kern="1200" spc="4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460800" indent="-1857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–"/>
        <a:defRPr sz="1500" kern="1200" spc="4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734400" indent="-1872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–"/>
        <a:defRPr sz="1500" kern="1200" spc="4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1008000" indent="-1872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–"/>
        <a:defRPr sz="1500" kern="1200" spc="4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9" userDrawn="1">
          <p15:clr>
            <a:srgbClr val="A4A3A4"/>
          </p15:clr>
        </p15:guide>
        <p15:guide id="2" pos="7202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922" userDrawn="1">
          <p15:clr>
            <a:srgbClr val="A4A3A4"/>
          </p15:clr>
        </p15:guide>
        <p15:guide id="5" orient="horz" pos="26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corneliapuhz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curity.geant.org/awareness/" TargetMode="External"/><Relationship Id="rId5" Type="http://schemas.openxmlformats.org/officeDocument/2006/relationships/hyperlink" Target="mailto:awareness@switch.ch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51421F-8630-611B-CBE9-6FF2CC6B6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826" y="2622868"/>
            <a:ext cx="10672762" cy="2155825"/>
          </a:xfrm>
        </p:spPr>
        <p:txBody>
          <a:bodyPr/>
          <a:lstStyle/>
          <a:p>
            <a:r>
              <a:rPr lang="en-GB" b="1" dirty="0"/>
              <a:t>Top security risk? Framing people as the weakest link</a:t>
            </a:r>
            <a:br>
              <a:rPr lang="en-US" dirty="0"/>
            </a:br>
            <a:endParaRPr lang="de-CH" sz="3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9D8D3E-EDFB-1AF6-CA5E-7CFA44B5F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588" y="4797152"/>
            <a:ext cx="10669587" cy="864096"/>
          </a:xfrm>
        </p:spPr>
        <p:txBody>
          <a:bodyPr/>
          <a:lstStyle/>
          <a:p>
            <a:r>
              <a:rPr lang="de-CH" dirty="0"/>
              <a:t>Cornelia Puhze, Human </a:t>
            </a:r>
            <a:r>
              <a:rPr lang="de-CH" dirty="0" err="1"/>
              <a:t>Centred</a:t>
            </a:r>
            <a:r>
              <a:rPr lang="de-CH" dirty="0"/>
              <a:t> Security Expert </a:t>
            </a:r>
          </a:p>
          <a:p>
            <a:r>
              <a:rPr lang="de-CH" dirty="0"/>
              <a:t>tnc26, June 2026</a:t>
            </a:r>
          </a:p>
        </p:txBody>
      </p:sp>
    </p:spTree>
    <p:extLst>
      <p:ext uri="{BB962C8B-B14F-4D97-AF65-F5344CB8AC3E}">
        <p14:creationId xmlns:p14="http://schemas.microsoft.com/office/powerpoint/2010/main" val="156594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725985-A499-4472-4654-8D8A47E92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764704"/>
            <a:ext cx="10672762" cy="1536911"/>
          </a:xfrm>
        </p:spPr>
        <p:txBody>
          <a:bodyPr/>
          <a:lstStyle/>
          <a:p>
            <a:pPr algn="ctr"/>
            <a:r>
              <a:rPr lang="en-US" dirty="0"/>
              <a:t>Verizon Data Breach Investigations Reports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BBD78-87EC-91FE-08D5-6FF567AA16C9}"/>
              </a:ext>
            </a:extLst>
          </p:cNvPr>
          <p:cNvSpPr txBox="1"/>
          <p:nvPr/>
        </p:nvSpPr>
        <p:spPr>
          <a:xfrm>
            <a:off x="623392" y="4937657"/>
            <a:ext cx="2479205" cy="15433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85%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F9FCB3-0CA3-CF6C-80B1-43A813D4CE8E}"/>
              </a:ext>
            </a:extLst>
          </p:cNvPr>
          <p:cNvSpPr txBox="1"/>
          <p:nvPr/>
        </p:nvSpPr>
        <p:spPr>
          <a:xfrm>
            <a:off x="4027164" y="3689379"/>
            <a:ext cx="2068836" cy="12860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82%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B51BB-66D3-2821-DC54-C6FE930D5C4C}"/>
              </a:ext>
            </a:extLst>
          </p:cNvPr>
          <p:cNvSpPr txBox="1"/>
          <p:nvPr/>
        </p:nvSpPr>
        <p:spPr>
          <a:xfrm>
            <a:off x="6261665" y="2660439"/>
            <a:ext cx="1862048" cy="1157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74%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D23B54-0FB5-8CD0-D90E-97D2A49CF5ED}"/>
              </a:ext>
            </a:extLst>
          </p:cNvPr>
          <p:cNvSpPr txBox="1"/>
          <p:nvPr/>
        </p:nvSpPr>
        <p:spPr>
          <a:xfrm>
            <a:off x="7192689" y="5227062"/>
            <a:ext cx="1555875" cy="9645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68%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6D65CC-AAFE-335F-25FA-09F7F474828D}"/>
              </a:ext>
            </a:extLst>
          </p:cNvPr>
          <p:cNvSpPr txBox="1"/>
          <p:nvPr/>
        </p:nvSpPr>
        <p:spPr>
          <a:xfrm>
            <a:off x="9264352" y="3429000"/>
            <a:ext cx="1555875" cy="9645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62%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3F212-53DD-ED27-D09E-FA27F3CCFCEB}"/>
              </a:ext>
            </a:extLst>
          </p:cNvPr>
          <p:cNvSpPr txBox="1"/>
          <p:nvPr/>
        </p:nvSpPr>
        <p:spPr>
          <a:xfrm>
            <a:off x="2063552" y="2978813"/>
            <a:ext cx="1709763" cy="10611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152947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E23AD-FD94-F6A3-6F9A-59E647E34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2EB85FF-B6BB-98A7-2DDF-8C1B8BFBD1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A9926F-345F-97D9-6472-B574F3C4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Beispielfolie «Titel und Bild»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80D7799-10E4-BEF3-0631-C84AF195E3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1" b="30429"/>
          <a:stretch/>
        </p:blipFill>
        <p:spPr>
          <a:xfrm>
            <a:off x="-23958" y="1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38220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10EB73-F603-9F8E-919E-51C502BC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C561272-D7CA-7BB5-BE08-E1E987C461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2" b="8612"/>
          <a:stretch>
            <a:fillRect/>
          </a:stretch>
        </p:blipFill>
        <p:spPr>
          <a:xfrm>
            <a:off x="-1104800" y="-14262"/>
            <a:ext cx="14401600" cy="81009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8A213E-7520-A5A5-93CD-F08E704C5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8" t="2106" r="27736" b="21447"/>
          <a:stretch/>
        </p:blipFill>
        <p:spPr>
          <a:xfrm>
            <a:off x="2385768" y="1268760"/>
            <a:ext cx="2694407" cy="302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BE225-1B25-CE4B-9858-FB1FE46F4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2712" r="37927" b="6785"/>
          <a:stretch>
            <a:fillRect/>
          </a:stretch>
        </p:blipFill>
        <p:spPr>
          <a:xfrm>
            <a:off x="6610304" y="1240200"/>
            <a:ext cx="268416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0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7344B-B3D0-5068-7AF8-2E14603B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21ABB3-0AB2-DF2E-2BF6-10753367F1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b="12475"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6814116-6DBC-EE81-842B-AC74977A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5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390DF-D013-2D51-624D-4C8F01C91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4756F-ED07-4FE9-7EBF-D853975A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04582-489A-1835-71FE-1FDEA928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630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E924C8-654E-87D9-89A6-8851329A5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86"/>
          <a:stretch>
            <a:fillRect/>
          </a:stretch>
        </p:blipFill>
        <p:spPr>
          <a:xfrm>
            <a:off x="4726305" y="-142769"/>
            <a:ext cx="7936552" cy="71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80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43048-A29E-312A-FCAD-F19ADE97A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2D75D8-36BE-591F-42C6-C9383D9A2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284D8DE-C30A-B040-D27C-4B45597FC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26" y="0"/>
            <a:ext cx="12344581" cy="694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92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F68C3EA-5084-D75C-717B-DDA0B585B4DD}"/>
              </a:ext>
            </a:extLst>
          </p:cNvPr>
          <p:cNvSpPr txBox="1">
            <a:spLocks/>
          </p:cNvSpPr>
          <p:nvPr/>
        </p:nvSpPr>
        <p:spPr>
          <a:xfrm>
            <a:off x="2093626" y="5567544"/>
            <a:ext cx="3254969" cy="11181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+mj-lt"/>
              <a:buNone/>
              <a:defRPr sz="16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7200" indent="-1872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60800" indent="-1857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34400" indent="-1872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08000" indent="-1872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Cornelia Puhze</a:t>
            </a:r>
            <a:endParaRPr lang="en-CH" b="1" dirty="0">
              <a:solidFill>
                <a:schemeClr val="bg1"/>
              </a:solidFill>
            </a:endParaRPr>
          </a:p>
          <a:p>
            <a:r>
              <a:rPr lang="en-CH" dirty="0">
                <a:solidFill>
                  <a:schemeClr val="bg1"/>
                </a:solidFill>
              </a:rPr>
              <a:t>Expert </a:t>
            </a:r>
            <a:r>
              <a:rPr lang="en-CH">
                <a:solidFill>
                  <a:schemeClr val="bg1"/>
                </a:solidFill>
              </a:rPr>
              <a:t>Human-Centred Security</a:t>
            </a:r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12" name="Picture Placeholder 20">
            <a:extLst>
              <a:ext uri="{FF2B5EF4-FFF2-40B4-BE49-F238E27FC236}">
                <a16:creationId xmlns:a16="http://schemas.microsoft.com/office/drawing/2014/main" id="{1F5FEF09-0A79-CDAE-927D-DBE923D6E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376" y="5229200"/>
            <a:ext cx="1331625" cy="1331960"/>
          </a:xfrm>
          <a:custGeom>
            <a:avLst/>
            <a:gdLst>
              <a:gd name="connsiteX0" fmla="*/ 965395 w 1931748"/>
              <a:gd name="connsiteY0" fmla="*/ 0 h 1932234"/>
              <a:gd name="connsiteX1" fmla="*/ 1931748 w 1931748"/>
              <a:gd name="connsiteY1" fmla="*/ 966353 h 1932234"/>
              <a:gd name="connsiteX2" fmla="*/ 1064199 w 1931748"/>
              <a:gd name="connsiteY2" fmla="*/ 1927717 h 1932234"/>
              <a:gd name="connsiteX3" fmla="*/ 974742 w 1931748"/>
              <a:gd name="connsiteY3" fmla="*/ 1932234 h 1932234"/>
              <a:gd name="connsiteX4" fmla="*/ 956048 w 1931748"/>
              <a:gd name="connsiteY4" fmla="*/ 1932234 h 1932234"/>
              <a:gd name="connsiteX5" fmla="*/ 866591 w 1931748"/>
              <a:gd name="connsiteY5" fmla="*/ 1927717 h 1932234"/>
              <a:gd name="connsiteX6" fmla="*/ 4031 w 1931748"/>
              <a:gd name="connsiteY6" fmla="*/ 1065157 h 1932234"/>
              <a:gd name="connsiteX7" fmla="*/ 0 w 1931748"/>
              <a:gd name="connsiteY7" fmla="*/ 985325 h 1932234"/>
              <a:gd name="connsiteX8" fmla="*/ 0 w 1931748"/>
              <a:gd name="connsiteY8" fmla="*/ 947381 h 1932234"/>
              <a:gd name="connsiteX9" fmla="*/ 4031 w 1931748"/>
              <a:gd name="connsiteY9" fmla="*/ 867549 h 1932234"/>
              <a:gd name="connsiteX10" fmla="*/ 965395 w 1931748"/>
              <a:gd name="connsiteY10" fmla="*/ 0 h 193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1748" h="1932234">
                <a:moveTo>
                  <a:pt x="965395" y="0"/>
                </a:moveTo>
                <a:cubicBezTo>
                  <a:pt x="1499097" y="0"/>
                  <a:pt x="1931748" y="432651"/>
                  <a:pt x="1931748" y="966353"/>
                </a:cubicBezTo>
                <a:cubicBezTo>
                  <a:pt x="1931748" y="1466699"/>
                  <a:pt x="1551488" y="1878230"/>
                  <a:pt x="1064199" y="1927717"/>
                </a:cubicBezTo>
                <a:lnTo>
                  <a:pt x="974742" y="1932234"/>
                </a:lnTo>
                <a:lnTo>
                  <a:pt x="956048" y="1932234"/>
                </a:lnTo>
                <a:lnTo>
                  <a:pt x="866591" y="1927717"/>
                </a:lnTo>
                <a:cubicBezTo>
                  <a:pt x="411788" y="1881529"/>
                  <a:pt x="50219" y="1519961"/>
                  <a:pt x="4031" y="1065157"/>
                </a:cubicBezTo>
                <a:lnTo>
                  <a:pt x="0" y="985325"/>
                </a:lnTo>
                <a:lnTo>
                  <a:pt x="0" y="947381"/>
                </a:lnTo>
                <a:lnTo>
                  <a:pt x="4031" y="867549"/>
                </a:lnTo>
                <a:cubicBezTo>
                  <a:pt x="53518" y="380260"/>
                  <a:pt x="465049" y="0"/>
                  <a:pt x="965395" y="0"/>
                </a:cubicBezTo>
                <a:close/>
              </a:path>
            </a:pathLst>
          </a:custGeom>
          <a:pattFill prst="lgCheck">
            <a:fgClr>
              <a:prstClr val="white">
                <a:lumMod val="85000"/>
              </a:prstClr>
            </a:fgClr>
            <a:bgClr>
              <a:prstClr val="white"/>
            </a:bgClr>
          </a:pattFill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D25C184-73EC-D95D-BB42-627374E3763B}"/>
              </a:ext>
            </a:extLst>
          </p:cNvPr>
          <p:cNvSpPr txBox="1">
            <a:spLocks/>
          </p:cNvSpPr>
          <p:nvPr/>
        </p:nvSpPr>
        <p:spPr>
          <a:xfrm>
            <a:off x="762001" y="1268760"/>
            <a:ext cx="4068000" cy="471328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+mj-lt"/>
              <a:buNone/>
              <a:defRPr sz="17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H" sz="2800" b="1"/>
              <a:t>Switch </a:t>
            </a:r>
          </a:p>
          <a:p>
            <a:pPr algn="ctr"/>
            <a:r>
              <a:rPr lang="de-CH" sz="2800" b="1" dirty="0"/>
              <a:t>Human </a:t>
            </a:r>
            <a:r>
              <a:rPr lang="de-CH" sz="2800" b="1" dirty="0" err="1"/>
              <a:t>Centred</a:t>
            </a:r>
            <a:r>
              <a:rPr lang="de-CH" sz="2800" b="1" dirty="0"/>
              <a:t> </a:t>
            </a:r>
            <a:r>
              <a:rPr lang="en-CH" sz="2800" b="1"/>
              <a:t>Security</a:t>
            </a:r>
          </a:p>
          <a:p>
            <a:pPr algn="ctr"/>
            <a:r>
              <a:rPr lang="en-CH" sz="2800" b="1"/>
              <a:t>Competence Center</a:t>
            </a:r>
          </a:p>
          <a:p>
            <a:endParaRPr lang="en-CH"/>
          </a:p>
          <a:p>
            <a:endParaRPr lang="en-CH"/>
          </a:p>
          <a:p>
            <a:pPr algn="ctr"/>
            <a:r>
              <a:rPr lang="de-CH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hucs</a:t>
            </a:r>
            <a:r>
              <a:rPr lang="en-CH" b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@switch.ch</a:t>
            </a:r>
            <a:endParaRPr lang="en-CH"/>
          </a:p>
          <a:p>
            <a:pPr marL="275062" lvl="2"/>
            <a:endParaRPr lang="en-CH" sz="1700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9B0D6866-FF8A-6A0F-A327-3E67CCE603CC}"/>
              </a:ext>
            </a:extLst>
          </p:cNvPr>
          <p:cNvSpPr txBox="1">
            <a:spLocks/>
          </p:cNvSpPr>
          <p:nvPr/>
        </p:nvSpPr>
        <p:spPr>
          <a:xfrm>
            <a:off x="6384032" y="1628800"/>
            <a:ext cx="4320479" cy="471328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+mj-lt"/>
              <a:buNone/>
              <a:defRPr sz="17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7200" indent="-1872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5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60800" indent="-1857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5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34400" indent="-1872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5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08000" indent="-1872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500" kern="1200" spc="4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GÉANT Security Awareness Community </a:t>
            </a:r>
          </a:p>
          <a:p>
            <a:pPr algn="ctr"/>
            <a:endParaRPr lang="en-US" sz="2800" b="1" dirty="0">
              <a:solidFill>
                <a:schemeClr val="bg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security.geant.org/awareness/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awareness@geant.org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GÉANT Digital Safety Fresco Workshop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311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87772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witch 2">
      <a:dk1>
        <a:sysClr val="windowText" lastClr="000000"/>
      </a:dk1>
      <a:lt1>
        <a:sysClr val="window" lastClr="FFFFFF"/>
      </a:lt1>
      <a:dk2>
        <a:srgbClr val="4B4B4B"/>
      </a:dk2>
      <a:lt2>
        <a:srgbClr val="E0E0E0"/>
      </a:lt2>
      <a:accent1>
        <a:srgbClr val="002864"/>
      </a:accent1>
      <a:accent2>
        <a:srgbClr val="FFAA00"/>
      </a:accent2>
      <a:accent3>
        <a:srgbClr val="6EC8E1"/>
      </a:accent3>
      <a:accent4>
        <a:srgbClr val="285F82"/>
      </a:accent4>
      <a:accent5>
        <a:srgbClr val="A05AF5"/>
      </a:accent5>
      <a:accent6>
        <a:srgbClr val="FF4B4B"/>
      </a:accent6>
      <a:hlink>
        <a:srgbClr val="000000"/>
      </a:hlink>
      <a:folHlink>
        <a:srgbClr val="000000"/>
      </a:folHlink>
    </a:clrScheme>
    <a:fontScheme name="Swit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Switch V1.potx" id="{31F9A33E-3E6F-4C8F-B53F-513FE9FE3F49}" vid="{0BC05307-2F72-4BB4-8804-659200CD16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0450FD904330499DC62092C9A6FCBF" ma:contentTypeVersion="20" ma:contentTypeDescription="Create a new document." ma:contentTypeScope="" ma:versionID="e74a6ab8a16004bc0cab14b0a0897360">
  <xsd:schema xmlns:xsd="http://www.w3.org/2001/XMLSchema" xmlns:xs="http://www.w3.org/2001/XMLSchema" xmlns:p="http://schemas.microsoft.com/office/2006/metadata/properties" xmlns:ns1="http://schemas.microsoft.com/sharepoint/v3" xmlns:ns2="ae1168fa-7e2d-4dd3-aa76-02298c837078" xmlns:ns3="ce6e7350-bdd5-44b7-bb3b-cf2d117aa816" targetNamespace="http://schemas.microsoft.com/office/2006/metadata/properties" ma:root="true" ma:fieldsID="799c876c3a6365d84ab31f60e4ea4112" ns1:_="" ns2:_="" ns3:_="">
    <xsd:import namespace="http://schemas.microsoft.com/sharepoint/v3"/>
    <xsd:import namespace="ae1168fa-7e2d-4dd3-aa76-02298c837078"/>
    <xsd:import namespace="ce6e7350-bdd5-44b7-bb3b-cf2d117aa8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Datum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168fa-7e2d-4dd3-aa76-02298c8370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c6c1ad4-3663-4c82-bd69-14e6c1fed0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Datum" ma:index="24" nillable="true" ma:displayName="Datum" ma:format="DateTime" ma:internalName="Datum">
      <xsd:simpleType>
        <xsd:restriction base="dms:DateTim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6e7350-bdd5-44b7-bb3b-cf2d117aa81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045cd8a-7456-40e9-8893-a9ee1ded395c}" ma:internalName="TaxCatchAll" ma:showField="CatchAllData" ma:web="ce6e7350-bdd5-44b7-bb3b-cf2d117aa8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6e7350-bdd5-44b7-bb3b-cf2d117aa816" xsi:nil="true"/>
    <lcf76f155ced4ddcb4097134ff3c332f xmlns="ae1168fa-7e2d-4dd3-aa76-02298c837078">
      <Terms xmlns="http://schemas.microsoft.com/office/infopath/2007/PartnerControls"/>
    </lcf76f155ced4ddcb4097134ff3c332f>
    <Datum xmlns="ae1168fa-7e2d-4dd3-aa76-02298c837078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354489-072B-4C8D-A995-EDE831E2B2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e1168fa-7e2d-4dd3-aa76-02298c837078"/>
    <ds:schemaRef ds:uri="ce6e7350-bdd5-44b7-bb3b-cf2d117aa8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26B806-0237-4942-A1FD-5C97285908C2}">
  <ds:schemaRefs>
    <ds:schemaRef ds:uri="http://purl.org/dc/elements/1.1/"/>
    <ds:schemaRef ds:uri="bc24777f-78b6-4f3c-a73a-d5fa08e4d537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c9077d15-72ed-4fec-bcfe-3472729e9195"/>
    <ds:schemaRef ds:uri="http://purl.org/dc/terms/"/>
    <ds:schemaRef ds:uri="ce6e7350-bdd5-44b7-bb3b-cf2d117aa816"/>
    <ds:schemaRef ds:uri="ae1168fa-7e2d-4dd3-aa76-02298c837078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16474</TotalTime>
  <Words>355</Words>
  <Application>Microsoft Macintosh PowerPoint</Application>
  <PresentationFormat>Widescreen</PresentationFormat>
  <Paragraphs>58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Segoe UI</vt:lpstr>
      <vt:lpstr>Benutzerdefiniertes Design</vt:lpstr>
      <vt:lpstr>Top security risk? Framing people as the weakest link </vt:lpstr>
      <vt:lpstr>Verizon Data Breach Investigations Reports </vt:lpstr>
      <vt:lpstr>Beispielfolie «Titel und Bild»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we play with InfoSec - dealing with the human factor</dc:title>
  <dc:creator>Katja Dörlemann</dc:creator>
  <dc:description>erstellt durch Vorlagenbauer.ch</dc:description>
  <cp:lastModifiedBy>Cornelia Puhze</cp:lastModifiedBy>
  <cp:revision>75</cp:revision>
  <dcterms:created xsi:type="dcterms:W3CDTF">2023-11-27T12:16:03Z</dcterms:created>
  <dcterms:modified xsi:type="dcterms:W3CDTF">2026-06-03T14:42:25Z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0x010100140450FD904330499DC62092C9A6FCBF</vt:lpwstr>
  </property>
  <property fmtid="{D5CDD505-2E9C-101B-9397-08002B2CF9AE}" pid="3" name="MediaServiceImageTags">
    <vt:lpwstr/>
  </property>
  <property fmtid="{D5CDD505-2E9C-101B-9397-08002B2CF9AE}" pid="4" name="MSIP_Label_e5d45f1b-bd49-4758-aadb-0fb229309946_Enabled">
    <vt:lpwstr>true</vt:lpwstr>
  </property>
  <property fmtid="{D5CDD505-2E9C-101B-9397-08002B2CF9AE}" pid="5" name="MSIP_Label_e5d45f1b-bd49-4758-aadb-0fb229309946_SetDate">
    <vt:lpwstr>2023-11-27T12:27:26Z</vt:lpwstr>
  </property>
  <property fmtid="{D5CDD505-2E9C-101B-9397-08002B2CF9AE}" pid="6" name="MSIP_Label_e5d45f1b-bd49-4758-aadb-0fb229309946_Method">
    <vt:lpwstr>Privileged</vt:lpwstr>
  </property>
  <property fmtid="{D5CDD505-2E9C-101B-9397-08002B2CF9AE}" pid="7" name="MSIP_Label_e5d45f1b-bd49-4758-aadb-0fb229309946_Name">
    <vt:lpwstr>Intern</vt:lpwstr>
  </property>
  <property fmtid="{D5CDD505-2E9C-101B-9397-08002B2CF9AE}" pid="8" name="MSIP_Label_e5d45f1b-bd49-4758-aadb-0fb229309946_SiteId">
    <vt:lpwstr>026057f4-2082-4f1e-8d04-3410acf953b4</vt:lpwstr>
  </property>
  <property fmtid="{D5CDD505-2E9C-101B-9397-08002B2CF9AE}" pid="9" name="MSIP_Label_e5d45f1b-bd49-4758-aadb-0fb229309946_ActionId">
    <vt:lpwstr>8d4a4869-9e67-4a73-9719-559e8028d98d</vt:lpwstr>
  </property>
  <property fmtid="{D5CDD505-2E9C-101B-9397-08002B2CF9AE}" pid="10" name="MSIP_Label_e5d45f1b-bd49-4758-aadb-0fb229309946_ContentBits">
    <vt:lpwstr>0</vt:lpwstr>
  </property>
</Properties>
</file>