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9" r:id="rId2"/>
    <p:sldId id="257" r:id="rId3"/>
    <p:sldId id="280" r:id="rId4"/>
    <p:sldId id="281" r:id="rId5"/>
    <p:sldId id="282" r:id="rId6"/>
    <p:sldId id="283" r:id="rId7"/>
    <p:sldId id="284" r:id="rId8"/>
    <p:sldId id="285" r:id="rId9"/>
    <p:sldId id="286" r:id="rId10"/>
    <p:sldId id="287" r:id="rId11"/>
    <p:sldId id="289" r:id="rId12"/>
    <p:sldId id="291" r:id="rId13"/>
    <p:sldId id="294" r:id="rId14"/>
    <p:sldId id="292" r:id="rId15"/>
    <p:sldId id="290" r:id="rId16"/>
    <p:sldId id="295" r:id="rId17"/>
    <p:sldId id="296" r:id="rId18"/>
    <p:sldId id="297" r:id="rId19"/>
    <p:sldId id="298" r:id="rId20"/>
    <p:sldId id="299" r:id="rId21"/>
    <p:sldId id="300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525"/>
    <p:restoredTop sz="94650"/>
  </p:normalViewPr>
  <p:slideViewPr>
    <p:cSldViewPr snapToGrid="0" snapToObjects="1">
      <p:cViewPr>
        <p:scale>
          <a:sx n="105" d="100"/>
          <a:sy n="105" d="100"/>
        </p:scale>
        <p:origin x="1536" y="143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6/4/26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6/4/26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6/4/26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6/4/26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thorkild.Jensen@deic.dk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casper.tollund@deic.dk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A0E7CCB-AE52-6145-996F-52465C9F0DAD}"/>
              </a:ext>
            </a:extLst>
          </p:cNvPr>
          <p:cNvSpPr txBox="1"/>
          <p:nvPr/>
        </p:nvSpPr>
        <p:spPr>
          <a:xfrm>
            <a:off x="5078546" y="433551"/>
            <a:ext cx="2230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err="1"/>
              <a:t>MediaCMS</a:t>
            </a:r>
            <a:endParaRPr lang="en-GB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338C6C-73B0-0242-81B2-4821688C8D68}"/>
              </a:ext>
            </a:extLst>
          </p:cNvPr>
          <p:cNvSpPr txBox="1"/>
          <p:nvPr/>
        </p:nvSpPr>
        <p:spPr>
          <a:xfrm>
            <a:off x="10518227" y="6392889"/>
            <a:ext cx="15183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/>
              <a:t>Thorkild</a:t>
            </a:r>
            <a:r>
              <a:rPr lang="en-GB" sz="1200" dirty="0"/>
              <a:t> Jensen, </a:t>
            </a:r>
            <a:r>
              <a:rPr lang="en-GB" sz="1200" dirty="0" err="1"/>
              <a:t>DeiC</a:t>
            </a:r>
            <a:endParaRPr lang="en-GB"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EE0BFD-1D61-A540-B421-DFB00D0D4D76}"/>
              </a:ext>
            </a:extLst>
          </p:cNvPr>
          <p:cNvSpPr txBox="1"/>
          <p:nvPr/>
        </p:nvSpPr>
        <p:spPr>
          <a:xfrm>
            <a:off x="1612020" y="1079882"/>
            <a:ext cx="9163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New open source media management system for the educational sector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CCB85E-38BD-3D4B-8408-4022F7251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277" y="1726213"/>
            <a:ext cx="8366164" cy="48439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AA2674-C7A2-3D48-B23A-3515FD0B8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6325" y="225261"/>
            <a:ext cx="721601" cy="34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506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132DA38-67EA-B843-9BF1-6E0A58F2236E}"/>
              </a:ext>
            </a:extLst>
          </p:cNvPr>
          <p:cNvSpPr txBox="1"/>
          <p:nvPr/>
        </p:nvSpPr>
        <p:spPr>
          <a:xfrm>
            <a:off x="417785" y="338958"/>
            <a:ext cx="43749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/>
              <a:t>MediaCMS</a:t>
            </a:r>
            <a:r>
              <a:rPr lang="en-GB" sz="3200" dirty="0"/>
              <a:t> - Offers…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79C2F2F-93EC-A243-85EF-C09ACF7F9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5851" y="245899"/>
            <a:ext cx="661476" cy="3137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78DD37-0023-A048-8E62-3011586FD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5131" y="245899"/>
            <a:ext cx="5410720" cy="65435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E97321-8D70-234B-8A89-670C2551A30F}"/>
              </a:ext>
            </a:extLst>
          </p:cNvPr>
          <p:cNvSpPr txBox="1"/>
          <p:nvPr/>
        </p:nvSpPr>
        <p:spPr>
          <a:xfrm>
            <a:off x="126124" y="1432788"/>
            <a:ext cx="536701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Users: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Usability on a next level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Have easy overview of navigation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Feel at home at the first moment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“Much better than other systems”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Mobile: full support for all workflows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Fast workflows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Upload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GB" sz="2000" dirty="0"/>
              <a:t>Single files or bulk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GB" sz="2000" dirty="0"/>
              <a:t>Video, audio, pictures, pdf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View without waiting time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Edit media without waiting time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Publish without waiting time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Transcoding happening in the background</a:t>
            </a:r>
          </a:p>
        </p:txBody>
      </p:sp>
    </p:spTree>
    <p:extLst>
      <p:ext uri="{BB962C8B-B14F-4D97-AF65-F5344CB8AC3E}">
        <p14:creationId xmlns:p14="http://schemas.microsoft.com/office/powerpoint/2010/main" val="38126721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7382A5F-3609-F741-AA4D-9F1EBE1486C1}"/>
              </a:ext>
            </a:extLst>
          </p:cNvPr>
          <p:cNvSpPr txBox="1"/>
          <p:nvPr/>
        </p:nvSpPr>
        <p:spPr>
          <a:xfrm>
            <a:off x="126124" y="1432788"/>
            <a:ext cx="536701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Users: (viewers)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Playback speed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Faster playback is often used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Captions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Transcriptions / translations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Download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Offline viewing on mobiles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Commenting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Link to specific moment in video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32DA38-67EA-B843-9BF1-6E0A58F2236E}"/>
              </a:ext>
            </a:extLst>
          </p:cNvPr>
          <p:cNvSpPr txBox="1"/>
          <p:nvPr/>
        </p:nvSpPr>
        <p:spPr>
          <a:xfrm>
            <a:off x="417785" y="338958"/>
            <a:ext cx="43749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/>
              <a:t>MediaCMS</a:t>
            </a:r>
            <a:r>
              <a:rPr lang="en-GB" sz="3200" dirty="0"/>
              <a:t> - Offers…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79C2F2F-93EC-A243-85EF-C09ACF7F9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5851" y="245899"/>
            <a:ext cx="661476" cy="3137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B2830A-3736-564F-8929-522A8631A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7297" y="187972"/>
            <a:ext cx="5783972" cy="667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429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132DA38-67EA-B843-9BF1-6E0A58F2236E}"/>
              </a:ext>
            </a:extLst>
          </p:cNvPr>
          <p:cNvSpPr txBox="1"/>
          <p:nvPr/>
        </p:nvSpPr>
        <p:spPr>
          <a:xfrm>
            <a:off x="417785" y="338958"/>
            <a:ext cx="43749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/>
              <a:t>MediaCMS</a:t>
            </a:r>
            <a:r>
              <a:rPr lang="en-GB" sz="3200" dirty="0"/>
              <a:t> - Offers…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79C2F2F-93EC-A243-85EF-C09ACF7F9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5851" y="245899"/>
            <a:ext cx="661476" cy="3137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6761AB-F1DC-F14D-941B-46F4D0F89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7998" y="0"/>
            <a:ext cx="5917858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05F15C-E6BB-9D45-BE52-A22ED25C485F}"/>
              </a:ext>
            </a:extLst>
          </p:cNvPr>
          <p:cNvSpPr txBox="1"/>
          <p:nvPr/>
        </p:nvSpPr>
        <p:spPr>
          <a:xfrm>
            <a:off x="126124" y="1432788"/>
            <a:ext cx="536701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Users: (viewers)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Playback speed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Faster playback is often used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Captions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Transcriptions / translations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Download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Offline viewing on mobiles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Commenting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Link to specific moment in video</a:t>
            </a:r>
          </a:p>
        </p:txBody>
      </p:sp>
    </p:spTree>
    <p:extLst>
      <p:ext uri="{BB962C8B-B14F-4D97-AF65-F5344CB8AC3E}">
        <p14:creationId xmlns:p14="http://schemas.microsoft.com/office/powerpoint/2010/main" val="1671293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132DA38-67EA-B843-9BF1-6E0A58F2236E}"/>
              </a:ext>
            </a:extLst>
          </p:cNvPr>
          <p:cNvSpPr txBox="1"/>
          <p:nvPr/>
        </p:nvSpPr>
        <p:spPr>
          <a:xfrm>
            <a:off x="417785" y="338958"/>
            <a:ext cx="43749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/>
              <a:t>MediaCMS</a:t>
            </a:r>
            <a:r>
              <a:rPr lang="en-GB" sz="3200" dirty="0"/>
              <a:t> - Offers…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79C2F2F-93EC-A243-85EF-C09ACF7F9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5851" y="245899"/>
            <a:ext cx="661476" cy="3137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3AD5B8-EC64-6949-9B76-F6D968D69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1055" y="93498"/>
            <a:ext cx="5577613" cy="66121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3681A7-AF35-BB4C-95E1-2B1B5239870F}"/>
              </a:ext>
            </a:extLst>
          </p:cNvPr>
          <p:cNvSpPr txBox="1"/>
          <p:nvPr/>
        </p:nvSpPr>
        <p:spPr>
          <a:xfrm>
            <a:off x="126124" y="1432788"/>
            <a:ext cx="536701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Users: (viewers)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Playback speed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Faster playback is often used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Captions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Transcriptions / translations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Download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Offline viewing on mobiles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Commenting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Link to specific moment in video</a:t>
            </a:r>
          </a:p>
        </p:txBody>
      </p:sp>
    </p:spTree>
    <p:extLst>
      <p:ext uri="{BB962C8B-B14F-4D97-AF65-F5344CB8AC3E}">
        <p14:creationId xmlns:p14="http://schemas.microsoft.com/office/powerpoint/2010/main" val="175043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132DA38-67EA-B843-9BF1-6E0A58F2236E}"/>
              </a:ext>
            </a:extLst>
          </p:cNvPr>
          <p:cNvSpPr txBox="1"/>
          <p:nvPr/>
        </p:nvSpPr>
        <p:spPr>
          <a:xfrm>
            <a:off x="417785" y="338958"/>
            <a:ext cx="43749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/>
              <a:t>MediaCMS</a:t>
            </a:r>
            <a:r>
              <a:rPr lang="en-GB" sz="3200" dirty="0"/>
              <a:t> - Offers…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79C2F2F-93EC-A243-85EF-C09ACF7F9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5851" y="245899"/>
            <a:ext cx="661476" cy="3137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0CBCF2-0487-2441-A077-5C33030CE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6419" y="245899"/>
            <a:ext cx="5798037" cy="65187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18F138-7C2A-3C49-87A9-DC7D8D5E5378}"/>
              </a:ext>
            </a:extLst>
          </p:cNvPr>
          <p:cNvSpPr txBox="1"/>
          <p:nvPr/>
        </p:nvSpPr>
        <p:spPr>
          <a:xfrm>
            <a:off x="126124" y="1432788"/>
            <a:ext cx="536701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Users: (viewers)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Playback speed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Faster playback is often used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Captions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Transcriptions / translations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Download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Offline viewing on mobiles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Commenting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Link to specific moment in video</a:t>
            </a:r>
          </a:p>
        </p:txBody>
      </p:sp>
    </p:spTree>
    <p:extLst>
      <p:ext uri="{BB962C8B-B14F-4D97-AF65-F5344CB8AC3E}">
        <p14:creationId xmlns:p14="http://schemas.microsoft.com/office/powerpoint/2010/main" val="7728028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7382A5F-3609-F741-AA4D-9F1EBE1486C1}"/>
              </a:ext>
            </a:extLst>
          </p:cNvPr>
          <p:cNvSpPr txBox="1"/>
          <p:nvPr/>
        </p:nvSpPr>
        <p:spPr>
          <a:xfrm>
            <a:off x="126124" y="1432788"/>
            <a:ext cx="536701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User: (Owners My Media)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Transcription / Translation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Bulk Actions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Sharing with other users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GB" sz="2000" dirty="0"/>
              <a:t>Co-viewers, -editors, -owners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Add/Remove from playlists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Add/Remove tags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Enable Comments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Disable Comments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Delete Comments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Enable Download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Disable Download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Publish State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Change Owner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Copy Media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Delete Media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32DA38-67EA-B843-9BF1-6E0A58F2236E}"/>
              </a:ext>
            </a:extLst>
          </p:cNvPr>
          <p:cNvSpPr txBox="1"/>
          <p:nvPr/>
        </p:nvSpPr>
        <p:spPr>
          <a:xfrm>
            <a:off x="417785" y="338958"/>
            <a:ext cx="43749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/>
              <a:t>MediaCMS</a:t>
            </a:r>
            <a:r>
              <a:rPr lang="en-GB" sz="3200" dirty="0"/>
              <a:t> - Offers…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79C2F2F-93EC-A243-85EF-C09ACF7F9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5851" y="245899"/>
            <a:ext cx="661476" cy="3137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9D6316-E663-2A4D-8B0C-6A85A2590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6560" y="214390"/>
            <a:ext cx="6258266" cy="664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6047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7382A5F-3609-F741-AA4D-9F1EBE1486C1}"/>
              </a:ext>
            </a:extLst>
          </p:cNvPr>
          <p:cNvSpPr txBox="1"/>
          <p:nvPr/>
        </p:nvSpPr>
        <p:spPr>
          <a:xfrm>
            <a:off x="126124" y="1432788"/>
            <a:ext cx="536701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User: (LMS Integration – My Media)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Moodle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My Media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Upload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Editing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Transcription / Translation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Sharing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Bulk Actions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Etc.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Embedding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Insert media in LMS elements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GB" sz="2000" dirty="0"/>
              <a:t>Pages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GB" sz="2000" dirty="0"/>
              <a:t>Forum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GB" sz="2000" dirty="0"/>
              <a:t>Assignments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Course clean-up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32DA38-67EA-B843-9BF1-6E0A58F2236E}"/>
              </a:ext>
            </a:extLst>
          </p:cNvPr>
          <p:cNvSpPr txBox="1"/>
          <p:nvPr/>
        </p:nvSpPr>
        <p:spPr>
          <a:xfrm>
            <a:off x="417785" y="338958"/>
            <a:ext cx="43749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/>
              <a:t>MediaCMS</a:t>
            </a:r>
            <a:r>
              <a:rPr lang="en-GB" sz="3200" dirty="0"/>
              <a:t> - Offers…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79C2F2F-93EC-A243-85EF-C09ACF7F9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5851" y="245899"/>
            <a:ext cx="661476" cy="3137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13958B-ADD3-8A45-BDE0-21D5DDE9B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9130" y="123235"/>
            <a:ext cx="6701226" cy="673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9972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58E1165-C215-3043-B8A3-D29A921EE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9131" y="123235"/>
            <a:ext cx="6701226" cy="67347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32DA38-67EA-B843-9BF1-6E0A58F2236E}"/>
              </a:ext>
            </a:extLst>
          </p:cNvPr>
          <p:cNvSpPr txBox="1"/>
          <p:nvPr/>
        </p:nvSpPr>
        <p:spPr>
          <a:xfrm>
            <a:off x="417785" y="338958"/>
            <a:ext cx="43749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/>
              <a:t>MediaCMS</a:t>
            </a:r>
            <a:r>
              <a:rPr lang="en-GB" sz="3200" dirty="0"/>
              <a:t> - Offers…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79C2F2F-93EC-A243-85EF-C09ACF7F9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5851" y="245899"/>
            <a:ext cx="661476" cy="3137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01D9EC-75A4-8E49-96A2-EC37B198DD3B}"/>
              </a:ext>
            </a:extLst>
          </p:cNvPr>
          <p:cNvSpPr txBox="1"/>
          <p:nvPr/>
        </p:nvSpPr>
        <p:spPr>
          <a:xfrm>
            <a:off x="126124" y="1432788"/>
            <a:ext cx="536701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User: (LMS Integration)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Moodle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My Media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Upload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Editing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Transcription / Translation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Sharing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Bulk Actions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Etc.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Embedding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Insert media in LMS elements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GB" sz="2000" dirty="0"/>
              <a:t>Pages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GB" sz="2000" dirty="0"/>
              <a:t>Forum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GB" sz="2000" dirty="0"/>
              <a:t>Assignments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Adjusts to mobile devices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Course clean-up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6391102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132DA38-67EA-B843-9BF1-6E0A58F2236E}"/>
              </a:ext>
            </a:extLst>
          </p:cNvPr>
          <p:cNvSpPr txBox="1"/>
          <p:nvPr/>
        </p:nvSpPr>
        <p:spPr>
          <a:xfrm>
            <a:off x="417785" y="338958"/>
            <a:ext cx="43749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/>
              <a:t>MediaCMS</a:t>
            </a:r>
            <a:r>
              <a:rPr lang="en-GB" sz="3200" dirty="0"/>
              <a:t> - Offers…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79C2F2F-93EC-A243-85EF-C09ACF7F9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5851" y="245899"/>
            <a:ext cx="661476" cy="3137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01D9EC-75A4-8E49-96A2-EC37B198DD3B}"/>
              </a:ext>
            </a:extLst>
          </p:cNvPr>
          <p:cNvSpPr txBox="1"/>
          <p:nvPr/>
        </p:nvSpPr>
        <p:spPr>
          <a:xfrm>
            <a:off x="126124" y="1432788"/>
            <a:ext cx="536701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Administrators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Handle a variety of elements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Users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Groups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Media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Categories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Encoding Profiles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Encodings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Edits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Captions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Comments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Tags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Languages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Logs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Recent actions / changes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661EDF-F345-784E-A7C2-B6E200431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270" y="559676"/>
            <a:ext cx="7790057" cy="574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3036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132DA38-67EA-B843-9BF1-6E0A58F2236E}"/>
              </a:ext>
            </a:extLst>
          </p:cNvPr>
          <p:cNvSpPr txBox="1"/>
          <p:nvPr/>
        </p:nvSpPr>
        <p:spPr>
          <a:xfrm>
            <a:off x="417785" y="338958"/>
            <a:ext cx="43749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/>
              <a:t>MediaCMS</a:t>
            </a:r>
            <a:r>
              <a:rPr lang="en-GB" sz="3200" dirty="0"/>
              <a:t> - Offers…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79C2F2F-93EC-A243-85EF-C09ACF7F9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5851" y="245899"/>
            <a:ext cx="661476" cy="3137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01D9EC-75A4-8E49-96A2-EC37B198DD3B}"/>
              </a:ext>
            </a:extLst>
          </p:cNvPr>
          <p:cNvSpPr txBox="1"/>
          <p:nvPr/>
        </p:nvSpPr>
        <p:spPr>
          <a:xfrm>
            <a:off x="126124" y="1432788"/>
            <a:ext cx="536701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Administrators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Configurations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SAML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GB" sz="2000" dirty="0"/>
              <a:t>Encoding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GB" sz="2000" dirty="0"/>
              <a:t>Attributes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GB" sz="2000" dirty="0"/>
              <a:t>Permissions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GB" sz="2000" dirty="0"/>
              <a:t>Role mapping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GB" sz="2000" dirty="0"/>
              <a:t>Group mapping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LMS / LTI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GB" sz="2000" dirty="0"/>
              <a:t>IDs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GB" sz="2000" dirty="0"/>
              <a:t>Tokens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GB" sz="2000" dirty="0"/>
              <a:t>URLs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GB" sz="2000" dirty="0"/>
              <a:t>Synchronisation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GB" sz="2000" dirty="0"/>
              <a:t>….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369E0F-0468-A747-911A-1563267F3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3711" y="658368"/>
            <a:ext cx="8023616" cy="572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384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7382A5F-3609-F741-AA4D-9F1EBE1486C1}"/>
              </a:ext>
            </a:extLst>
          </p:cNvPr>
          <p:cNvSpPr txBox="1"/>
          <p:nvPr/>
        </p:nvSpPr>
        <p:spPr>
          <a:xfrm>
            <a:off x="126124" y="1432788"/>
            <a:ext cx="536701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After surveying open source systems, showcasing to institutions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MediaCMS</a:t>
            </a:r>
            <a:r>
              <a:rPr lang="en-GB" sz="2000" dirty="0"/>
              <a:t> has been approved at </a:t>
            </a:r>
            <a:r>
              <a:rPr lang="en-GB" sz="2000" dirty="0" err="1"/>
              <a:t>DeiC</a:t>
            </a:r>
            <a:r>
              <a:rPr lang="en-GB" sz="2000" dirty="0"/>
              <a:t> as a project in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Present status: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Features added to project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Complete: SAML/SSO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Complete: Media Editor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Complete: Auto transcription/transl.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Complete: Chapters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Complete: Bulk actions &amp; Sharing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Complete: Moodle integration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Pending: Generic LMS integrations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Pending: Full migration service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So what can it offer?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32DA38-67EA-B843-9BF1-6E0A58F2236E}"/>
              </a:ext>
            </a:extLst>
          </p:cNvPr>
          <p:cNvSpPr txBox="1"/>
          <p:nvPr/>
        </p:nvSpPr>
        <p:spPr>
          <a:xfrm>
            <a:off x="417785" y="338958"/>
            <a:ext cx="43749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/>
              <a:t>MediaCMS</a:t>
            </a:r>
            <a:r>
              <a:rPr lang="en-GB" sz="3200" dirty="0"/>
              <a:t> - Stand out…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EC40EC-7944-9A4C-88E1-A0DB51762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3136" y="811923"/>
            <a:ext cx="6609371" cy="56376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79C2F2F-93EC-A243-85EF-C09ACF7F9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5851" y="245899"/>
            <a:ext cx="661476" cy="31377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132DA38-67EA-B843-9BF1-6E0A58F2236E}"/>
              </a:ext>
            </a:extLst>
          </p:cNvPr>
          <p:cNvSpPr txBox="1"/>
          <p:nvPr/>
        </p:nvSpPr>
        <p:spPr>
          <a:xfrm>
            <a:off x="417785" y="338958"/>
            <a:ext cx="43749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Coming soon…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79C2F2F-93EC-A243-85EF-C09ACF7F9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5851" y="245899"/>
            <a:ext cx="661476" cy="3137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01D9EC-75A4-8E49-96A2-EC37B198DD3B}"/>
              </a:ext>
            </a:extLst>
          </p:cNvPr>
          <p:cNvSpPr txBox="1"/>
          <p:nvPr/>
        </p:nvSpPr>
        <p:spPr>
          <a:xfrm>
            <a:off x="126124" y="1432788"/>
            <a:ext cx="536701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LTI Generic: Other LMS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Migration service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Others systems &gt; </a:t>
            </a:r>
            <a:r>
              <a:rPr lang="en-GB" sz="2000" dirty="0" err="1"/>
              <a:t>MediaCMS</a:t>
            </a:r>
            <a:endParaRPr lang="en-GB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Transferring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Media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Metadata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Basic statistics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API Extensions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Expected in Oct. 2026</a:t>
            </a:r>
          </a:p>
          <a:p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Other features you need!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2EF3AD-D39C-6845-8C66-0A275175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0595" y="631344"/>
            <a:ext cx="8172089" cy="601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7355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132DA38-67EA-B843-9BF1-6E0A58F2236E}"/>
              </a:ext>
            </a:extLst>
          </p:cNvPr>
          <p:cNvSpPr txBox="1"/>
          <p:nvPr/>
        </p:nvSpPr>
        <p:spPr>
          <a:xfrm>
            <a:off x="3654141" y="486975"/>
            <a:ext cx="43749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/>
              <a:t>MediaCMS</a:t>
            </a:r>
            <a:endParaRPr lang="en-GB" sz="32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79C2F2F-93EC-A243-85EF-C09ACF7F9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5851" y="245899"/>
            <a:ext cx="661476" cy="3137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01D9EC-75A4-8E49-96A2-EC37B198DD3B}"/>
              </a:ext>
            </a:extLst>
          </p:cNvPr>
          <p:cNvSpPr txBox="1"/>
          <p:nvPr/>
        </p:nvSpPr>
        <p:spPr>
          <a:xfrm>
            <a:off x="3158100" y="1408404"/>
            <a:ext cx="5367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Easy to become involved!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42763B-5875-1143-8203-D0211348DACC}"/>
              </a:ext>
            </a:extLst>
          </p:cNvPr>
          <p:cNvSpPr txBox="1"/>
          <p:nvPr/>
        </p:nvSpPr>
        <p:spPr>
          <a:xfrm>
            <a:off x="2664324" y="3145764"/>
            <a:ext cx="66259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Contact us if this is interesting!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>
                <a:hlinkClick r:id="rId3"/>
              </a:rPr>
              <a:t>thorkild.Jensen@deic.dk</a:t>
            </a:r>
            <a:endParaRPr lang="en-GB" sz="2400" dirty="0"/>
          </a:p>
          <a:p>
            <a:pPr algn="ctr"/>
            <a:r>
              <a:rPr lang="en-GB" sz="2400" dirty="0">
                <a:hlinkClick r:id="rId4"/>
              </a:rPr>
              <a:t>casper.tollund@deic.dk</a:t>
            </a:r>
            <a:endParaRPr lang="en-GB" sz="2400" dirty="0"/>
          </a:p>
          <a:p>
            <a:pPr algn="ctr"/>
            <a:endParaRPr lang="en-GB" sz="2400" dirty="0"/>
          </a:p>
          <a:p>
            <a:pPr algn="ctr"/>
            <a:r>
              <a:rPr lang="en-GB" sz="2400" dirty="0"/>
              <a:t>Or taps us on our shoulders after this session…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/>
              <a:t>Thanks!</a:t>
            </a:r>
          </a:p>
        </p:txBody>
      </p:sp>
    </p:spTree>
    <p:extLst>
      <p:ext uri="{BB962C8B-B14F-4D97-AF65-F5344CB8AC3E}">
        <p14:creationId xmlns:p14="http://schemas.microsoft.com/office/powerpoint/2010/main" val="3411496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7382A5F-3609-F741-AA4D-9F1EBE1486C1}"/>
              </a:ext>
            </a:extLst>
          </p:cNvPr>
          <p:cNvSpPr txBox="1"/>
          <p:nvPr/>
        </p:nvSpPr>
        <p:spPr>
          <a:xfrm>
            <a:off x="126124" y="1432788"/>
            <a:ext cx="536701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Institutions: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A modern media portal in clean and current design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Gives access to media portal with strong ownership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Reduced vendor dependency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Supports a collaborative development approach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Can easily be designed to own needs (open source)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A feature can be ready the next month!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32DA38-67EA-B843-9BF1-6E0A58F2236E}"/>
              </a:ext>
            </a:extLst>
          </p:cNvPr>
          <p:cNvSpPr txBox="1"/>
          <p:nvPr/>
        </p:nvSpPr>
        <p:spPr>
          <a:xfrm>
            <a:off x="417785" y="338958"/>
            <a:ext cx="43749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/>
              <a:t>MediaCMS</a:t>
            </a:r>
            <a:r>
              <a:rPr lang="en-GB" sz="3200" dirty="0"/>
              <a:t> - Offers…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EC40EC-7944-9A4C-88E1-A0DB51762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3136" y="811923"/>
            <a:ext cx="6609371" cy="56376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79C2F2F-93EC-A243-85EF-C09ACF7F9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5851" y="245899"/>
            <a:ext cx="661476" cy="31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421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7382A5F-3609-F741-AA4D-9F1EBE1486C1}"/>
              </a:ext>
            </a:extLst>
          </p:cNvPr>
          <p:cNvSpPr txBox="1"/>
          <p:nvPr/>
        </p:nvSpPr>
        <p:spPr>
          <a:xfrm>
            <a:off x="126124" y="1432788"/>
            <a:ext cx="536701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Users: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Usability on a next level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Have easy overview of navigation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Feel at home from the first moment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“Much better than other systems”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Mobile: full support for all workflows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Fast workflows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Upload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GB" sz="2000" dirty="0"/>
              <a:t>Single files or bulk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GB" sz="2000" dirty="0"/>
              <a:t>Video, audio, pictures, pdf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View without waiting time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Edit media without waiting time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Publish without waiting time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Transcoding happening in the background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32DA38-67EA-B843-9BF1-6E0A58F2236E}"/>
              </a:ext>
            </a:extLst>
          </p:cNvPr>
          <p:cNvSpPr txBox="1"/>
          <p:nvPr/>
        </p:nvSpPr>
        <p:spPr>
          <a:xfrm>
            <a:off x="417785" y="338958"/>
            <a:ext cx="43749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/>
              <a:t>MediaCMS</a:t>
            </a:r>
            <a:r>
              <a:rPr lang="en-GB" sz="3200" dirty="0"/>
              <a:t> - Offers…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79C2F2F-93EC-A243-85EF-C09ACF7F9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5851" y="245899"/>
            <a:ext cx="661476" cy="3137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571B6A-2550-784D-971D-EEA301430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3136" y="631345"/>
            <a:ext cx="6554191" cy="568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636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132DA38-67EA-B843-9BF1-6E0A58F2236E}"/>
              </a:ext>
            </a:extLst>
          </p:cNvPr>
          <p:cNvSpPr txBox="1"/>
          <p:nvPr/>
        </p:nvSpPr>
        <p:spPr>
          <a:xfrm>
            <a:off x="417785" y="338958"/>
            <a:ext cx="43749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/>
              <a:t>MediaCMS</a:t>
            </a:r>
            <a:r>
              <a:rPr lang="en-GB" sz="3200" dirty="0"/>
              <a:t> - Offers…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79C2F2F-93EC-A243-85EF-C09ACF7F9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5851" y="245899"/>
            <a:ext cx="661476" cy="3137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8412ED-D7EA-A445-824C-DEEDA129F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3776" y="156077"/>
            <a:ext cx="3050136" cy="64633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350A3D-DEA9-2B4F-9A57-855082A16E69}"/>
              </a:ext>
            </a:extLst>
          </p:cNvPr>
          <p:cNvSpPr txBox="1"/>
          <p:nvPr/>
        </p:nvSpPr>
        <p:spPr>
          <a:xfrm>
            <a:off x="126124" y="1432788"/>
            <a:ext cx="536701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Users: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Usability on a next level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Have easy overview of navigation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Feel at home at the first moment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“Much better than other systems”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Mobile: full support for all workflows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Fast workflows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Upload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GB" sz="2000" dirty="0"/>
              <a:t>Single files or bulk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GB" sz="2000" dirty="0"/>
              <a:t>Video, audio, pictures, pdf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View without waiting time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Edit media without waiting time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Publish without waiting time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Transcoding happening in the background</a:t>
            </a:r>
          </a:p>
        </p:txBody>
      </p:sp>
    </p:spTree>
    <p:extLst>
      <p:ext uri="{BB962C8B-B14F-4D97-AF65-F5344CB8AC3E}">
        <p14:creationId xmlns:p14="http://schemas.microsoft.com/office/powerpoint/2010/main" val="3565324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EB9259-6FB5-8144-A17A-7057320C6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3776" y="156077"/>
            <a:ext cx="3014490" cy="63878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32DA38-67EA-B843-9BF1-6E0A58F2236E}"/>
              </a:ext>
            </a:extLst>
          </p:cNvPr>
          <p:cNvSpPr txBox="1"/>
          <p:nvPr/>
        </p:nvSpPr>
        <p:spPr>
          <a:xfrm>
            <a:off x="417785" y="338958"/>
            <a:ext cx="43749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/>
              <a:t>MediaCMS</a:t>
            </a:r>
            <a:r>
              <a:rPr lang="en-GB" sz="3200" dirty="0"/>
              <a:t> - Offers…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79C2F2F-93EC-A243-85EF-C09ACF7F9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5851" y="245899"/>
            <a:ext cx="661476" cy="3137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E5AF57-8AA9-6841-8C73-5CE33BFDA678}"/>
              </a:ext>
            </a:extLst>
          </p:cNvPr>
          <p:cNvSpPr txBox="1"/>
          <p:nvPr/>
        </p:nvSpPr>
        <p:spPr>
          <a:xfrm>
            <a:off x="126124" y="1432788"/>
            <a:ext cx="536701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Users: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Usability on a next level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Have easy overview of navigation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Feel at home at the first moment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“Much better than other systems”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Mobile: full support for all workflows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Fast workflows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Upload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GB" sz="2000" dirty="0"/>
              <a:t>Single files or bulk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GB" sz="2000" dirty="0"/>
              <a:t>Video, audio, pictures, pdf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View without waiting time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Edit media without waiting time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Publish without waiting time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Transcoding happening in the background</a:t>
            </a:r>
          </a:p>
        </p:txBody>
      </p:sp>
    </p:spTree>
    <p:extLst>
      <p:ext uri="{BB962C8B-B14F-4D97-AF65-F5344CB8AC3E}">
        <p14:creationId xmlns:p14="http://schemas.microsoft.com/office/powerpoint/2010/main" val="1583661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132DA38-67EA-B843-9BF1-6E0A58F2236E}"/>
              </a:ext>
            </a:extLst>
          </p:cNvPr>
          <p:cNvSpPr txBox="1"/>
          <p:nvPr/>
        </p:nvSpPr>
        <p:spPr>
          <a:xfrm>
            <a:off x="417785" y="338958"/>
            <a:ext cx="43749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/>
              <a:t>MediaCMS</a:t>
            </a:r>
            <a:r>
              <a:rPr lang="en-GB" sz="3200" dirty="0"/>
              <a:t> - Offers…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79C2F2F-93EC-A243-85EF-C09ACF7F9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5851" y="245899"/>
            <a:ext cx="661476" cy="3137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B30AC0-1717-C84C-B5E5-4BDFA7B14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3136" y="923733"/>
            <a:ext cx="6647737" cy="49102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EAB2BE-14DF-8741-B0D8-85CB52B5340D}"/>
              </a:ext>
            </a:extLst>
          </p:cNvPr>
          <p:cNvSpPr txBox="1"/>
          <p:nvPr/>
        </p:nvSpPr>
        <p:spPr>
          <a:xfrm>
            <a:off x="126124" y="1432788"/>
            <a:ext cx="536701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Users: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Usability on a next level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Have easy overview of navigation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Feel at home at the first moment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“Much better than other systems”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Mobile: full support for all workflows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Fast workflows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Upload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GB" sz="2000" dirty="0"/>
              <a:t>Single files or bulk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GB" sz="2000" dirty="0"/>
              <a:t>Video, audio, pictures, pdf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View without waiting time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Edit media without waiting time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Publish without waiting time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Transcoding happening in the background</a:t>
            </a:r>
          </a:p>
        </p:txBody>
      </p:sp>
    </p:spTree>
    <p:extLst>
      <p:ext uri="{BB962C8B-B14F-4D97-AF65-F5344CB8AC3E}">
        <p14:creationId xmlns:p14="http://schemas.microsoft.com/office/powerpoint/2010/main" val="3915337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132DA38-67EA-B843-9BF1-6E0A58F2236E}"/>
              </a:ext>
            </a:extLst>
          </p:cNvPr>
          <p:cNvSpPr txBox="1"/>
          <p:nvPr/>
        </p:nvSpPr>
        <p:spPr>
          <a:xfrm>
            <a:off x="417785" y="338958"/>
            <a:ext cx="43749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/>
              <a:t>MediaCMS</a:t>
            </a:r>
            <a:r>
              <a:rPr lang="en-GB" sz="3200" dirty="0"/>
              <a:t> - Offers…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79C2F2F-93EC-A243-85EF-C09ACF7F9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5851" y="245899"/>
            <a:ext cx="661476" cy="3137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BB02D3-4603-CD4D-8AF7-CAF55B0BC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9096" y="245899"/>
            <a:ext cx="5496755" cy="62094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7B0400-C8F6-C142-A3C8-A5425D9D452D}"/>
              </a:ext>
            </a:extLst>
          </p:cNvPr>
          <p:cNvSpPr txBox="1"/>
          <p:nvPr/>
        </p:nvSpPr>
        <p:spPr>
          <a:xfrm>
            <a:off x="126124" y="1432788"/>
            <a:ext cx="536701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Users: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Usability on a next level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Have easy overview of navigation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Feel at home at the first moment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“Much better than other systems”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Mobile: full support for all workflows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Fast workflows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Upload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GB" sz="2000" dirty="0"/>
              <a:t>Single files or bulk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GB" sz="2000" dirty="0"/>
              <a:t>Video, audio, pictures, pdf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View without waiting time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Edit media without waiting time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Publish without waiting time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Transcoding happening in the background</a:t>
            </a:r>
          </a:p>
        </p:txBody>
      </p:sp>
    </p:spTree>
    <p:extLst>
      <p:ext uri="{BB962C8B-B14F-4D97-AF65-F5344CB8AC3E}">
        <p14:creationId xmlns:p14="http://schemas.microsoft.com/office/powerpoint/2010/main" val="2912205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132DA38-67EA-B843-9BF1-6E0A58F2236E}"/>
              </a:ext>
            </a:extLst>
          </p:cNvPr>
          <p:cNvSpPr txBox="1"/>
          <p:nvPr/>
        </p:nvSpPr>
        <p:spPr>
          <a:xfrm>
            <a:off x="417785" y="338958"/>
            <a:ext cx="43749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/>
              <a:t>MediaCMS</a:t>
            </a:r>
            <a:r>
              <a:rPr lang="en-GB" sz="3200" dirty="0"/>
              <a:t> - Offers…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79C2F2F-93EC-A243-85EF-C09ACF7F9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5851" y="245899"/>
            <a:ext cx="661476" cy="3137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62E01B-BB49-EA42-87D6-9C346E6A4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7273" y="159189"/>
            <a:ext cx="5413985" cy="65190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E176AA-9E95-3045-BDE8-85E9739F8146}"/>
              </a:ext>
            </a:extLst>
          </p:cNvPr>
          <p:cNvSpPr txBox="1"/>
          <p:nvPr/>
        </p:nvSpPr>
        <p:spPr>
          <a:xfrm>
            <a:off x="126124" y="1432788"/>
            <a:ext cx="536701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Users: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Usability on a next level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Have easy overview of navigation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Feel at home at the first moment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“Much better than other systems”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Mobile: full support for all workflows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Fast workflows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Upload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GB" sz="2000" dirty="0"/>
              <a:t>Single files or bulk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GB" sz="2000" dirty="0"/>
              <a:t>Video, audio, pictures, pdf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View without waiting time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Edit media without waiting time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/>
              <a:t>Publish without waiting time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Transcoding happening in the background</a:t>
            </a:r>
          </a:p>
        </p:txBody>
      </p:sp>
    </p:spTree>
    <p:extLst>
      <p:ext uri="{BB962C8B-B14F-4D97-AF65-F5344CB8AC3E}">
        <p14:creationId xmlns:p14="http://schemas.microsoft.com/office/powerpoint/2010/main" val="12072149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1276</TotalTime>
  <Words>1003</Words>
  <Application>Microsoft Macintosh PowerPoint</Application>
  <PresentationFormat>Widescreen</PresentationFormat>
  <Paragraphs>326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Microsoft Office User</cp:lastModifiedBy>
  <cp:revision>28</cp:revision>
  <cp:lastPrinted>2026-06-05T10:45:10Z</cp:lastPrinted>
  <dcterms:created xsi:type="dcterms:W3CDTF">2013-01-27T09:14:16Z</dcterms:created>
  <dcterms:modified xsi:type="dcterms:W3CDTF">2026-06-05T11:09:06Z</dcterms:modified>
  <cp:category/>
</cp:coreProperties>
</file>