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86" r:id="rId2"/>
  </p:sldMasterIdLst>
  <p:notesMasterIdLst>
    <p:notesMasterId r:id="rId10"/>
  </p:notesMasterIdLst>
  <p:sldIdLst>
    <p:sldId id="293" r:id="rId3"/>
    <p:sldId id="307" r:id="rId4"/>
    <p:sldId id="308" r:id="rId5"/>
    <p:sldId id="314" r:id="rId6"/>
    <p:sldId id="315" r:id="rId7"/>
    <p:sldId id="316" r:id="rId8"/>
    <p:sldId id="311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onsolas" panose="020B0609020204030204" pitchFamily="49" charset="0"/>
      <p:regular r:id="rId15"/>
      <p:bold r:id="rId16"/>
      <p:italic r:id="rId17"/>
      <p:boldItalic r:id="rId18"/>
    </p:embeddedFont>
    <p:embeddedFont>
      <p:font typeface="Poppins" panose="00000500000000000000" pitchFamily="2" charset="0"/>
      <p:regular r:id="rId19"/>
      <p:bold r:id="rId20"/>
      <p:italic r:id="rId21"/>
      <p:boldItalic r:id="rId22"/>
    </p:embeddedFont>
    <p:embeddedFont>
      <p:font typeface="Poppins ExtraBold" panose="00000900000000000000" pitchFamily="2" charset="0"/>
      <p:bold r:id="rId23"/>
      <p:boldItalic r:id="rId24"/>
    </p:embeddedFont>
    <p:embeddedFont>
      <p:font typeface="Poppins Light" panose="00000400000000000000" pitchFamily="2" charset="0"/>
      <p:regular r:id="rId25"/>
      <p:italic r:id="rId26"/>
    </p:embeddedFont>
    <p:embeddedFont>
      <p:font typeface="Poppins SemiBold" panose="00000700000000000000" pitchFamily="2" charset="0"/>
      <p:bold r:id="rId27"/>
      <p:boldItalic r:id="rId28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E35F"/>
    <a:srgbClr val="C0CAF5"/>
    <a:srgbClr val="F7768E"/>
    <a:srgbClr val="2B1216"/>
    <a:srgbClr val="101016"/>
    <a:srgbClr val="121314"/>
    <a:srgbClr val="DEE3FA"/>
    <a:srgbClr val="9EAEF0"/>
    <a:srgbClr val="2C2C3C"/>
    <a:srgbClr val="1313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43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78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59999" cy="59999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font" Target="fonts/font11.fntdata"/><Relationship Id="rId7" Type="http://schemas.openxmlformats.org/officeDocument/2006/relationships/slide" Target="slides/slide5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font" Target="fonts/font18.fntdata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font" Target="fonts/font17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5B433F-D06B-4BA4-ADFD-93297672371B}" type="datetimeFigureOut">
              <a:rPr lang="it-IT" smtClean="0"/>
              <a:t>10/06/2026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E7978D-D5D1-4A3D-AD9C-F5CE0E7979A3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012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olo_b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F34F8C-189F-42B9-A938-F17B543E7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782" y="700086"/>
            <a:ext cx="10812989" cy="1428083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E269D8B-626A-4666-B651-31A4CF0E79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783" y="3790932"/>
            <a:ext cx="8242570" cy="924128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Nome Cognome</a:t>
            </a:r>
          </a:p>
        </p:txBody>
      </p:sp>
    </p:spTree>
    <p:extLst>
      <p:ext uri="{BB962C8B-B14F-4D97-AF65-F5344CB8AC3E}">
        <p14:creationId xmlns:p14="http://schemas.microsoft.com/office/powerpoint/2010/main" val="108375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zione_ver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1C653-B817-4202-B90D-362F495DB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476" y="1231236"/>
            <a:ext cx="10515600" cy="763286"/>
          </a:xfrm>
        </p:spPr>
        <p:txBody>
          <a:bodyPr anchor="b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Sessione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783326-272B-4E2D-85B1-4373FAD8E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476" y="218513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075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ver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1C653-B817-4202-B90D-362F495DB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476" y="1231236"/>
            <a:ext cx="10515600" cy="763286"/>
          </a:xfrm>
        </p:spPr>
        <p:txBody>
          <a:bodyPr anchor="b"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it-IT" dirty="0"/>
              <a:t>Grazie!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783326-272B-4E2D-85B1-4373FAD8E74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9476" y="2525737"/>
            <a:ext cx="10515600" cy="436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Nome.cognome@garr.it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B102DC43-1466-4E3E-ADB0-CBAB4F9A18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225800"/>
            <a:ext cx="10515600" cy="360363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it-IT" dirty="0"/>
              <a:t>www.garr.it</a:t>
            </a:r>
          </a:p>
        </p:txBody>
      </p:sp>
    </p:spTree>
    <p:extLst>
      <p:ext uri="{BB962C8B-B14F-4D97-AF65-F5344CB8AC3E}">
        <p14:creationId xmlns:p14="http://schemas.microsoft.com/office/powerpoint/2010/main" val="378321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zione_vio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1C653-B817-4202-B90D-362F495DB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476" y="1231236"/>
            <a:ext cx="10515600" cy="763286"/>
          </a:xfrm>
        </p:spPr>
        <p:txBody>
          <a:bodyPr anchor="b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Sessione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783326-272B-4E2D-85B1-4373FAD8E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476" y="218513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668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vio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1C653-B817-4202-B90D-362F495DB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476" y="1231236"/>
            <a:ext cx="10515600" cy="763286"/>
          </a:xfrm>
        </p:spPr>
        <p:txBody>
          <a:bodyPr anchor="b"/>
          <a:lstStyle>
            <a:lvl1pPr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it-IT" dirty="0"/>
              <a:t>Grazie!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783326-272B-4E2D-85B1-4373FAD8E74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9476" y="2525737"/>
            <a:ext cx="10515600" cy="436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Nome.cognome@garr.it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B102DC43-1466-4E3E-ADB0-CBAB4F9A18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225800"/>
            <a:ext cx="10515600" cy="36036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www.garr.it</a:t>
            </a:r>
          </a:p>
        </p:txBody>
      </p:sp>
    </p:spTree>
    <p:extLst>
      <p:ext uri="{BB962C8B-B14F-4D97-AF65-F5344CB8AC3E}">
        <p14:creationId xmlns:p14="http://schemas.microsoft.com/office/powerpoint/2010/main" val="98934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13ACD7-59F6-4AD9-A678-02E89D0A3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5E94C4-4269-4E83-9B9F-9F27B05CB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556" y="1488917"/>
            <a:ext cx="5583677" cy="46103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CB0EBC-9D38-4337-9FD5-AD629EAC4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6769" y="1488917"/>
            <a:ext cx="5599886" cy="46103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C5F91AE-63B9-4420-9044-5A903AACF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Colantonio \ TNC26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BB90F8-529C-4392-A7B0-379C4C489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211E-4447-4468-8032-7CE4582A0C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77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F90B21-558B-403C-9FFF-467764F45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7" y="277576"/>
            <a:ext cx="11588885" cy="539635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D8A0819-8E27-4D49-AFD1-E12C41CF7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557" y="1339906"/>
            <a:ext cx="569601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FA2F902-5676-4699-98D5-5D00A6549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558" y="2295728"/>
            <a:ext cx="5696018" cy="38939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4468C63-9B93-4778-82D8-1706C7B2E5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357639"/>
            <a:ext cx="57182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2BC0D54-9924-4A5F-A7B0-15A707BD0B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295728"/>
            <a:ext cx="5718241" cy="38939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386EA3B-B8DB-4967-AE8E-60CED73C1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Colantonio \ TNC26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1F2BD7A-2F07-4985-A7C4-050018E51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211E-4447-4468-8032-7CE4582A0C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676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D66DF9-17DB-4E7A-BBD6-E3FFAC93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A41D11A-D997-4AE8-8ED3-418D0E3C8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Colantonio \ TNC26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3744292-BDDA-4645-B868-24105E56B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211E-4447-4468-8032-7CE4582A0C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763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C3E618E-EFF5-47FC-8B54-438091EA7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Colantonio \ TNC26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79EC84-03B0-4602-AA97-C490E738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211E-4447-4468-8032-7CE4582A0C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4214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69C68C-A4ED-4A7C-A55B-E651E0338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8" y="457200"/>
            <a:ext cx="4470468" cy="186923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12B0DF-BBBE-48A9-9E14-8500EA965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0"/>
            <a:ext cx="6707254" cy="57393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BA5FBC-EC04-4A73-B387-CA9E92A1F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1558" y="2326430"/>
            <a:ext cx="4470468" cy="3870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6C473C-7B4E-45F3-A7BB-0E78C909E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Colantonio \ TNC26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7881AB3-4174-4EC5-B5E3-F05824D3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211E-4447-4468-8032-7CE4582A0C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0423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82B25E-2F92-4C7B-BB47-FD35CC9D4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7" y="457200"/>
            <a:ext cx="6789905" cy="982833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22DEF77-C4A0-4530-8040-DF626E4EF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19974" y="457200"/>
            <a:ext cx="4470468" cy="58755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53C7C71-A642-40B4-AFAF-796855837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1558" y="2057400"/>
            <a:ext cx="6789906" cy="42753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335A6D-E1AA-4B2C-8C4D-07BC15F16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Colantonio \ TNC26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1910F9-E586-4245-9D5C-CB5CD0858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211E-4447-4468-8032-7CE4582A0C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594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olo_bi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F34F8C-189F-42B9-A938-F17B543E7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783" y="700086"/>
            <a:ext cx="10798474" cy="1428083"/>
          </a:xfrm>
        </p:spPr>
        <p:txBody>
          <a:bodyPr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E269D8B-626A-4666-B651-31A4CF0E79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783" y="3790932"/>
            <a:ext cx="8242570" cy="924128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Nome Cognome</a:t>
            </a:r>
          </a:p>
        </p:txBody>
      </p:sp>
    </p:spTree>
    <p:extLst>
      <p:ext uri="{BB962C8B-B14F-4D97-AF65-F5344CB8AC3E}">
        <p14:creationId xmlns:p14="http://schemas.microsoft.com/office/powerpoint/2010/main" val="1349644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82B25E-2F92-4C7B-BB47-FD35CC9D4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535" y="457200"/>
            <a:ext cx="6789905" cy="982833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22DEF77-C4A0-4530-8040-DF626E4EF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5717" y="457200"/>
            <a:ext cx="4470468" cy="58755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53C7C71-A642-40B4-AFAF-796855837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00536" y="2057400"/>
            <a:ext cx="6789906" cy="42753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335A6D-E1AA-4B2C-8C4D-07BC15F16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Colantonio \ TNC26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1910F9-E586-4245-9D5C-CB5CD0858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9D211E-4447-4468-8032-7CE4582A0C18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148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--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50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0DC1AE-76BE-487D-852F-AA336F777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70BDF8-938B-46BB-B76B-4C05EA209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52DC61-01A3-4031-B241-15B8B1780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Colantonio \ TNC26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9F7A76-E5AA-4016-97C4-6A0183C27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920C4578-388D-4BC9-B750-DDFDE391DB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4563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13ACD7-59F6-4AD9-A678-02E89D0A3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C5E94C4-4269-4E83-9B9F-9F27B05CBF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1556" y="1488917"/>
            <a:ext cx="5583677" cy="461032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7CB0EBC-9D38-4337-9FD5-AD629EAC4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6769" y="1488917"/>
            <a:ext cx="5599886" cy="4610326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C5F91AE-63B9-4420-9044-5A903AACF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Colantonio \ TNC26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6BB90F8-529C-4392-A7B0-379C4C489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4578-388D-4BC9-B750-DDFDE391DB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7799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F90B21-558B-403C-9FFF-467764F451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7" y="277576"/>
            <a:ext cx="11588885" cy="539635"/>
          </a:xfrm>
        </p:spPr>
        <p:txBody>
          <a:bodyPr anchor="t" anchorCtr="0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D8A0819-8E27-4D49-AFD1-E12C41CF7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557" y="1339906"/>
            <a:ext cx="569601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FA2F902-5676-4699-98D5-5D00A65498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1558" y="2295728"/>
            <a:ext cx="5696018" cy="389393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64468C63-9B93-4778-82D8-1706C7B2E5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199" y="1357639"/>
            <a:ext cx="571824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2BC0D54-9924-4A5F-A7B0-15A707BD0B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295728"/>
            <a:ext cx="5718241" cy="3893935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386EA3B-B8DB-4967-AE8E-60CED73C1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Colantonio \ TNC26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61F2BD7A-2F07-4985-A7C4-050018E51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4578-388D-4BC9-B750-DDFDE391DB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63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D66DF9-17DB-4E7A-BBD6-E3FFAC93D9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A41D11A-D997-4AE8-8ED3-418D0E3C8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Colantonio \ TNC26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3744292-BDDA-4645-B868-24105E56B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4578-388D-4BC9-B750-DDFDE391DB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3772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C3E618E-EFF5-47FC-8B54-438091EA7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Colantonio \ TNC26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C79EC84-03B0-4602-AA97-C490E738B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4578-388D-4BC9-B750-DDFDE391DB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339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69C68C-A4ED-4A7C-A55B-E651E0338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8" y="457200"/>
            <a:ext cx="4470468" cy="186923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12B0DF-BBBE-48A9-9E14-8500EA965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0"/>
            <a:ext cx="6707254" cy="573931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BA5FBC-EC04-4A73-B387-CA9E92A1F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1558" y="2326430"/>
            <a:ext cx="4470468" cy="3870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36C473C-7B4E-45F3-A7BB-0E78C909E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Colantonio \ TNC26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7881AB3-4174-4EC5-B5E3-F05824D33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4578-388D-4BC9-B750-DDFDE391DB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259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82B25E-2F92-4C7B-BB47-FD35CC9D4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7" y="457200"/>
            <a:ext cx="6789905" cy="982833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22DEF77-C4A0-4530-8040-DF626E4EF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419974" y="457200"/>
            <a:ext cx="4470468" cy="58755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53C7C71-A642-40B4-AFAF-796855837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01558" y="2057400"/>
            <a:ext cx="6789906" cy="42753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335A6D-E1AA-4B2C-8C4D-07BC15F16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Colantonio \ TNC26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1910F9-E586-4245-9D5C-CB5CD0858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4578-388D-4BC9-B750-DDFDE391DB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859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82B25E-2F92-4C7B-BB47-FD35CC9D4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0535" y="457200"/>
            <a:ext cx="6789905" cy="982833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22DEF77-C4A0-4530-8040-DF626E4EF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01557" y="457200"/>
            <a:ext cx="4470468" cy="587550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53C7C71-A642-40B4-AFAF-796855837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00536" y="2057400"/>
            <a:ext cx="6789906" cy="427530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A335A6D-E1AA-4B2C-8C4D-07BC15F16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Colantonio \ TNC26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D1910F9-E586-4245-9D5C-CB5CD0858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C4578-388D-4BC9-B750-DDFDE391DBE5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526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olo_ver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F34F8C-189F-42B9-A938-F17B543E7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783" y="700086"/>
            <a:ext cx="10812988" cy="1428083"/>
          </a:xfrm>
        </p:spPr>
        <p:txBody>
          <a:bodyPr anchor="t" anchorCtr="0"/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E269D8B-626A-4666-B651-31A4CF0E79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783" y="3790932"/>
            <a:ext cx="8242570" cy="924128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Nome Cognome</a:t>
            </a:r>
          </a:p>
        </p:txBody>
      </p:sp>
    </p:spTree>
    <p:extLst>
      <p:ext uri="{BB962C8B-B14F-4D97-AF65-F5344CB8AC3E}">
        <p14:creationId xmlns:p14="http://schemas.microsoft.com/office/powerpoint/2010/main" val="388721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olo_viol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F34F8C-189F-42B9-A938-F17B543E7D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783" y="700086"/>
            <a:ext cx="10798474" cy="1428083"/>
          </a:xfrm>
        </p:spPr>
        <p:txBody>
          <a:bodyPr anchor="t" anchorCtr="0"/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E269D8B-626A-4666-B651-31A4CF0E79B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38783" y="3790932"/>
            <a:ext cx="8242570" cy="924128"/>
          </a:xfrm>
        </p:spPr>
        <p:txBody>
          <a:bodyPr>
            <a:no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/>
              <a:t>Nome Cognome</a:t>
            </a:r>
          </a:p>
        </p:txBody>
      </p:sp>
    </p:spTree>
    <p:extLst>
      <p:ext uri="{BB962C8B-B14F-4D97-AF65-F5344CB8AC3E}">
        <p14:creationId xmlns:p14="http://schemas.microsoft.com/office/powerpoint/2010/main" val="8194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0DC1AE-76BE-487D-852F-AA336F777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70BDF8-938B-46BB-B76B-4C05EA209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152DC61-01A3-4031-B241-15B8B1780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Matteo Colantonio \ TNC26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9F7A76-E5AA-4016-97C4-6A0183C27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ctr">
              <a:defRPr/>
            </a:lvl1pPr>
          </a:lstStyle>
          <a:p>
            <a:fld id="{209D211E-4447-4468-8032-7CE4582A0C1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49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zione_b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1C653-B817-4202-B90D-362F495DB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476" y="1231236"/>
            <a:ext cx="10515600" cy="763286"/>
          </a:xfrm>
        </p:spPr>
        <p:txBody>
          <a:bodyPr anchor="b"/>
          <a:lstStyle>
            <a:lvl1pPr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it-IT" dirty="0"/>
              <a:t>Sessione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783326-272B-4E2D-85B1-4373FAD8E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476" y="218513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281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b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1C653-B817-4202-B90D-362F495DB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476" y="1231236"/>
            <a:ext cx="10515600" cy="763286"/>
          </a:xfrm>
        </p:spPr>
        <p:txBody>
          <a:bodyPr anchor="b"/>
          <a:lstStyle>
            <a:lvl1pPr>
              <a:defRPr sz="4800">
                <a:solidFill>
                  <a:schemeClr val="accent2"/>
                </a:solidFill>
              </a:defRPr>
            </a:lvl1pPr>
          </a:lstStyle>
          <a:p>
            <a:r>
              <a:rPr lang="it-IT" dirty="0"/>
              <a:t>Grazie!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783326-272B-4E2D-85B1-4373FAD8E74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9476" y="2525737"/>
            <a:ext cx="10515600" cy="436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Nome.cognome@garr.it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B102DC43-1466-4E3E-ADB0-CBAB4F9A18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225800"/>
            <a:ext cx="10515600" cy="360363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www.garr.it</a:t>
            </a:r>
          </a:p>
        </p:txBody>
      </p:sp>
    </p:spTree>
    <p:extLst>
      <p:ext uri="{BB962C8B-B14F-4D97-AF65-F5344CB8AC3E}">
        <p14:creationId xmlns:p14="http://schemas.microsoft.com/office/powerpoint/2010/main" val="365976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zione_bi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1C653-B817-4202-B90D-362F495DB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476" y="1231236"/>
            <a:ext cx="10515600" cy="763286"/>
          </a:xfrm>
        </p:spPr>
        <p:txBody>
          <a:bodyPr anchor="b"/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it-IT" dirty="0"/>
              <a:t>Sessione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783326-272B-4E2D-85B1-4373FAD8E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476" y="218513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393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bi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821C653-B817-4202-B90D-362F495DBA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9476" y="1231236"/>
            <a:ext cx="10515600" cy="763286"/>
          </a:xfrm>
        </p:spPr>
        <p:txBody>
          <a:bodyPr anchor="b"/>
          <a:lstStyle>
            <a:lvl1pPr>
              <a:defRPr sz="4800">
                <a:solidFill>
                  <a:schemeClr val="accent1"/>
                </a:solidFill>
              </a:defRPr>
            </a:lvl1pPr>
          </a:lstStyle>
          <a:p>
            <a:r>
              <a:rPr lang="it-IT" dirty="0"/>
              <a:t>Grazie!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8783326-272B-4E2D-85B1-4373FAD8E74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59476" y="2525737"/>
            <a:ext cx="10515600" cy="436538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Nome.cognome@garr.it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B102DC43-1466-4E3E-ADB0-CBAB4F9A18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58800" y="3225800"/>
            <a:ext cx="10515600" cy="360363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it-IT" dirty="0"/>
              <a:t>www.garr.it</a:t>
            </a:r>
          </a:p>
        </p:txBody>
      </p:sp>
    </p:spTree>
    <p:extLst>
      <p:ext uri="{BB962C8B-B14F-4D97-AF65-F5344CB8AC3E}">
        <p14:creationId xmlns:p14="http://schemas.microsoft.com/office/powerpoint/2010/main" val="235759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image" Target="../media/image10.jpg"/><Relationship Id="rId5" Type="http://schemas.openxmlformats.org/officeDocument/2006/relationships/slideLayout" Target="../slideLayouts/slideLayout25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21D938B-5446-4578-B6F6-5A0ACA824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7" y="260340"/>
            <a:ext cx="11605098" cy="5396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21B1AA-939E-4EA2-A070-6D3EEFD5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557" y="1235413"/>
            <a:ext cx="11605097" cy="4941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AC3F71-0528-4DB2-A5FF-A997D2FAD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1557" y="6538722"/>
            <a:ext cx="8978630" cy="221798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it-IT"/>
              <a:t>Matteo Colantonio \ TNC26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AA940F-BB5D-4E1F-B9F4-CCACF2246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8817" y="6463487"/>
            <a:ext cx="418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209D211E-4447-4468-8032-7CE4582A0C1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1610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1" r:id="rId6"/>
    <p:sldLayoutId id="2147483666" r:id="rId7"/>
    <p:sldLayoutId id="2147483663" r:id="rId8"/>
    <p:sldLayoutId id="2147483671" r:id="rId9"/>
    <p:sldLayoutId id="2147483664" r:id="rId10"/>
    <p:sldLayoutId id="2147483672" r:id="rId11"/>
    <p:sldLayoutId id="2147483665" r:id="rId12"/>
    <p:sldLayoutId id="2147483673" r:id="rId13"/>
    <p:sldLayoutId id="2147483652" r:id="rId14"/>
    <p:sldLayoutId id="2147483653" r:id="rId15"/>
    <p:sldLayoutId id="2147483654" r:id="rId16"/>
    <p:sldLayoutId id="2147483655" r:id="rId17"/>
    <p:sldLayoutId id="2147483656" r:id="rId18"/>
    <p:sldLayoutId id="2147483657" r:id="rId19"/>
    <p:sldLayoutId id="2147483674" r:id="rId20"/>
  </p:sldLayoutIdLst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Poppins SemiBold" panose="00000700000000000000" pitchFamily="2" charset="0"/>
          <a:ea typeface="+mj-ea"/>
          <a:cs typeface="Poppins SemiBold" panose="00000700000000000000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C21D938B-5446-4578-B6F6-5A0ACA824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7" y="260340"/>
            <a:ext cx="11605098" cy="5396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21B1AA-939E-4EA2-A070-6D3EEFD5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1557" y="1235413"/>
            <a:ext cx="11605097" cy="49415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AC3F71-0528-4DB2-A5FF-A997D2FAD4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1557" y="6538722"/>
            <a:ext cx="8978630" cy="221798"/>
          </a:xfrm>
          <a:prstGeom prst="rect">
            <a:avLst/>
          </a:prstGeom>
        </p:spPr>
        <p:txBody>
          <a:bodyPr vert="horz" lIns="91440" tIns="0" rIns="91440" bIns="0" rtlCol="0" anchor="ctr"/>
          <a:lstStyle>
            <a:lvl1pPr algn="l">
              <a:defRPr sz="12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it-IT"/>
              <a:t>Matteo Colantonio \ TNC26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3AA940F-BB5D-4E1F-B9F4-CCACF2246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58817" y="6463487"/>
            <a:ext cx="418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fld id="{209D211E-4447-4468-8032-7CE4582A0C18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97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</p:sldLayoutIdLst>
  <mc:AlternateContent xmlns:mc="http://schemas.openxmlformats.org/markup-compatibility/2006" xmlns:p14="http://schemas.microsoft.com/office/powerpoint/2010/main">
    <mc:Choice Requires="p14">
      <p:transition spd="med">
        <p14:pan dir="u"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bg1"/>
          </a:solidFill>
          <a:latin typeface="Poppins SemiBold" panose="00000700000000000000" pitchFamily="2" charset="0"/>
          <a:ea typeface="+mj-ea"/>
          <a:cs typeface="Poppins SemiBold" panose="00000700000000000000" pitchFamily="2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bg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D40FE94-2266-4BEC-9D5F-AF7C210A13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>
                <a:solidFill>
                  <a:srgbClr val="3CE35F"/>
                </a:solidFill>
              </a:rPr>
              <a:t>Streamlining Multi-Vendor Automation</a:t>
            </a:r>
            <a:br>
              <a:rPr lang="en-GB" dirty="0"/>
            </a:br>
            <a:r>
              <a:rPr lang="en-GB" dirty="0">
                <a:solidFill>
                  <a:srgbClr val="C0CAF5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RESTCONF Clients from YANG Modules</a:t>
            </a:r>
            <a:endParaRPr lang="en-US" dirty="0">
              <a:solidFill>
                <a:srgbClr val="C0CAF5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36BED30-1B23-4F31-A537-C536A3BFAC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8783" y="4049351"/>
            <a:ext cx="8242570" cy="924128"/>
          </a:xfrm>
        </p:spPr>
        <p:txBody>
          <a:bodyPr/>
          <a:lstStyle/>
          <a:p>
            <a:r>
              <a:rPr lang="en-US" dirty="0">
                <a:solidFill>
                  <a:srgbClr val="C0CAF5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Matteo Colantonio</a:t>
            </a:r>
          </a:p>
        </p:txBody>
      </p:sp>
    </p:spTree>
    <p:extLst>
      <p:ext uri="{BB962C8B-B14F-4D97-AF65-F5344CB8AC3E}">
        <p14:creationId xmlns:p14="http://schemas.microsoft.com/office/powerpoint/2010/main" val="3338565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FEA8CA-5977-4B8E-A79D-3632F5856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151" y="515246"/>
            <a:ext cx="7913973" cy="730724"/>
          </a:xfrm>
        </p:spPr>
        <p:txBody>
          <a:bodyPr/>
          <a:lstStyle/>
          <a:p>
            <a:r>
              <a:rPr lang="en-US" dirty="0">
                <a:solidFill>
                  <a:srgbClr val="DEE3FA"/>
                </a:solidFill>
              </a:rPr>
              <a:t>DO NOT </a:t>
            </a:r>
            <a:r>
              <a:rPr lang="en-US" dirty="0">
                <a:solidFill>
                  <a:srgbClr val="F7768E"/>
                </a:solidFill>
              </a:rPr>
              <a:t>PARSE</a:t>
            </a:r>
            <a:r>
              <a:rPr lang="en-US" dirty="0"/>
              <a:t> </a:t>
            </a:r>
            <a:r>
              <a:rPr lang="en-US" dirty="0">
                <a:solidFill>
                  <a:srgbClr val="DEE3FA"/>
                </a:solidFill>
              </a:rPr>
              <a:t>CLI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73616D-49F9-4225-83A3-68308E3D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C0CAF5"/>
                </a:solidFill>
              </a:rPr>
              <a:t>Matteo Colantonio \ TNC26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BBF7BB5-807C-4BD9-BAB7-9C7C61878C54}"/>
              </a:ext>
            </a:extLst>
          </p:cNvPr>
          <p:cNvGrpSpPr/>
          <p:nvPr/>
        </p:nvGrpSpPr>
        <p:grpSpPr>
          <a:xfrm>
            <a:off x="622151" y="1979978"/>
            <a:ext cx="5876364" cy="3733800"/>
            <a:chOff x="591671" y="2018125"/>
            <a:chExt cx="5876364" cy="373380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AE03B75-4ABB-44F4-BDF9-6CAE2FA75582}"/>
                </a:ext>
              </a:extLst>
            </p:cNvPr>
            <p:cNvSpPr/>
            <p:nvPr/>
          </p:nvSpPr>
          <p:spPr>
            <a:xfrm>
              <a:off x="591671" y="2018125"/>
              <a:ext cx="5876364" cy="3733800"/>
            </a:xfrm>
            <a:prstGeom prst="roundRect">
              <a:avLst>
                <a:gd name="adj" fmla="val 3415"/>
              </a:avLst>
            </a:prstGeom>
            <a:solidFill>
              <a:srgbClr val="101016"/>
            </a:solidFill>
            <a:ln>
              <a:solidFill>
                <a:srgbClr val="F7768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863A6EE-F2F6-4245-8881-FE690C21FF1F}"/>
                </a:ext>
              </a:extLst>
            </p:cNvPr>
            <p:cNvGrpSpPr/>
            <p:nvPr/>
          </p:nvGrpSpPr>
          <p:grpSpPr>
            <a:xfrm>
              <a:off x="591671" y="2018125"/>
              <a:ext cx="5876364" cy="410733"/>
              <a:chOff x="591671" y="2018125"/>
              <a:chExt cx="5876364" cy="410733"/>
            </a:xfrm>
          </p:grpSpPr>
          <p:sp>
            <p:nvSpPr>
              <p:cNvPr id="18" name="Rectangle: Top Corners Rounded 17">
                <a:extLst>
                  <a:ext uri="{FF2B5EF4-FFF2-40B4-BE49-F238E27FC236}">
                    <a16:creationId xmlns:a16="http://schemas.microsoft.com/office/drawing/2014/main" id="{EB9CB07B-AECC-4619-8769-DCD82D1EF999}"/>
                  </a:ext>
                </a:extLst>
              </p:cNvPr>
              <p:cNvSpPr/>
              <p:nvPr/>
            </p:nvSpPr>
            <p:spPr>
              <a:xfrm>
                <a:off x="591671" y="2018125"/>
                <a:ext cx="5876364" cy="410733"/>
              </a:xfrm>
              <a:prstGeom prst="round2SameRect">
                <a:avLst>
                  <a:gd name="adj1" fmla="val 29034"/>
                  <a:gd name="adj2" fmla="val 0"/>
                </a:avLst>
              </a:prstGeom>
              <a:solidFill>
                <a:srgbClr val="2B1216"/>
              </a:solidFill>
              <a:ln>
                <a:solidFill>
                  <a:srgbClr val="F776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939B77CC-62A8-414B-8108-AE2679086E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97298" y="2164535"/>
                <a:ext cx="119131" cy="120137"/>
              </a:xfrm>
              <a:prstGeom prst="ellipse">
                <a:avLst/>
              </a:prstGeom>
              <a:solidFill>
                <a:srgbClr val="FF5F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FD1D6284-B4F8-4283-86B1-7B87DFBE2E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991668" y="2164535"/>
                <a:ext cx="119131" cy="120137"/>
              </a:xfrm>
              <a:prstGeom prst="ellipse">
                <a:avLst/>
              </a:prstGeom>
              <a:solidFill>
                <a:srgbClr val="FFC02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BEC6DBA6-C59F-45DE-A9FC-C7505B919B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180323" y="2164535"/>
                <a:ext cx="119131" cy="120137"/>
              </a:xfrm>
              <a:prstGeom prst="ellipse">
                <a:avLst/>
              </a:prstGeom>
              <a:solidFill>
                <a:srgbClr val="27C93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849C8C9-1FD7-4996-9F0B-9703D9FB3990}"/>
                  </a:ext>
                </a:extLst>
              </p:cNvPr>
              <p:cNvSpPr txBox="1"/>
              <p:nvPr/>
            </p:nvSpPr>
            <p:spPr>
              <a:xfrm>
                <a:off x="1387901" y="2069603"/>
                <a:ext cx="394161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F7768E"/>
                    </a:solidFill>
                    <a:latin typeface="Consolas" panose="020B0609020204030204" pitchFamily="49" charset="0"/>
                    <a:cs typeface="Cascadia Mono" panose="020B0609020000020004" pitchFamily="49" charset="0"/>
                  </a:rPr>
                  <a:t>fragile_automation.py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AEBD5F1-CADA-47E6-AA64-D0856219B2EE}"/>
                </a:ext>
              </a:extLst>
            </p:cNvPr>
            <p:cNvSpPr txBox="1"/>
            <p:nvPr/>
          </p:nvSpPr>
          <p:spPr>
            <a:xfrm>
              <a:off x="797298" y="2652805"/>
              <a:ext cx="5522933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600" b="0" i="1">
                  <a:solidFill>
                    <a:srgbClr val="51597D"/>
                  </a:solidFill>
                  <a:effectLst/>
                  <a:latin typeface="Consolas" panose="020B0609020204030204" pitchFamily="49" charset="0"/>
                </a:rPr>
                <a:t># Brittle regex that breaks on any firmware update</a:t>
              </a:r>
              <a:endParaRPr lang="en-GB" sz="1600" b="0">
                <a:solidFill>
                  <a:srgbClr val="A9B1D6"/>
                </a:solidFill>
                <a:effectLst/>
                <a:latin typeface="Consolas" panose="020B0609020204030204" pitchFamily="49" charset="0"/>
              </a:endParaRPr>
            </a:p>
            <a:p>
              <a:r>
                <a:rPr lang="en-GB" sz="1600" b="0">
                  <a:solidFill>
                    <a:srgbClr val="7DCFFF"/>
                  </a:solidFill>
                  <a:effectLst/>
                  <a:latin typeface="Consolas" panose="020B0609020204030204" pitchFamily="49" charset="0"/>
                </a:rPr>
                <a:t>import</a:t>
              </a:r>
              <a:r>
                <a:rPr lang="en-GB" sz="1600" b="0">
                  <a:solidFill>
                    <a:srgbClr val="A9B1D6"/>
                  </a:solidFill>
                  <a:effectLst/>
                  <a:latin typeface="Consolas" panose="020B0609020204030204" pitchFamily="49" charset="0"/>
                </a:rPr>
                <a:t> re</a:t>
              </a:r>
            </a:p>
            <a:p>
              <a:br>
                <a:rPr lang="en-GB" sz="1600" b="0">
                  <a:solidFill>
                    <a:srgbClr val="A9B1D6"/>
                  </a:solidFill>
                  <a:effectLst/>
                  <a:latin typeface="Consolas" panose="020B0609020204030204" pitchFamily="49" charset="0"/>
                </a:rPr>
              </a:br>
              <a:r>
                <a:rPr lang="en-GB" sz="1600" b="0">
                  <a:solidFill>
                    <a:srgbClr val="A9B1D6"/>
                  </a:solidFill>
                  <a:effectLst/>
                  <a:latin typeface="Consolas" panose="020B0609020204030204" pitchFamily="49" charset="0"/>
                </a:rPr>
                <a:t>cli_output </a:t>
              </a:r>
              <a:r>
                <a:rPr lang="en-GB" sz="1600" b="0">
                  <a:solidFill>
                    <a:srgbClr val="89DDFF"/>
                  </a:solidFill>
                  <a:effectLst/>
                  <a:latin typeface="Consolas" panose="020B0609020204030204" pitchFamily="49" charset="0"/>
                </a:rPr>
                <a:t>=</a:t>
              </a:r>
              <a:r>
                <a:rPr lang="en-GB" sz="1600" b="0">
                  <a:solidFill>
                    <a:srgbClr val="A9B1D6"/>
                  </a:solidFill>
                  <a:effectLst/>
                  <a:latin typeface="Consolas" panose="020B0609020204030204" pitchFamily="49" charset="0"/>
                </a:rPr>
                <a:t> </a:t>
              </a:r>
              <a:r>
                <a:rPr lang="en-GB" sz="1600" b="0">
                  <a:solidFill>
                    <a:srgbClr val="89DDFF"/>
                  </a:solidFill>
                  <a:effectLst/>
                  <a:latin typeface="Consolas" panose="020B0609020204030204" pitchFamily="49" charset="0"/>
                </a:rPr>
                <a:t>"</a:t>
              </a:r>
              <a:r>
                <a:rPr lang="en-GB" sz="1600" b="0">
                  <a:solidFill>
                    <a:srgbClr val="9ECE6A"/>
                  </a:solidFill>
                  <a:effectLst/>
                  <a:latin typeface="Consolas" panose="020B0609020204030204" pitchFamily="49" charset="0"/>
                </a:rPr>
                <a:t>Interface Ethernet1/1 is Up, MTU 1500</a:t>
              </a:r>
              <a:r>
                <a:rPr lang="en-GB" sz="1600" b="0">
                  <a:solidFill>
                    <a:srgbClr val="89DDFF"/>
                  </a:solidFill>
                  <a:effectLst/>
                  <a:latin typeface="Consolas" panose="020B0609020204030204" pitchFamily="49" charset="0"/>
                </a:rPr>
                <a:t>"</a:t>
              </a:r>
              <a:endParaRPr lang="en-GB" sz="1600" b="0">
                <a:solidFill>
                  <a:srgbClr val="A9B1D6"/>
                </a:solidFill>
                <a:effectLst/>
                <a:latin typeface="Consolas" panose="020B0609020204030204" pitchFamily="49" charset="0"/>
              </a:endParaRPr>
            </a:p>
            <a:p>
              <a:r>
                <a:rPr lang="en-GB" sz="1600" b="0">
                  <a:solidFill>
                    <a:srgbClr val="A9B1D6"/>
                  </a:solidFill>
                  <a:effectLst/>
                  <a:latin typeface="Consolas" panose="020B0609020204030204" pitchFamily="49" charset="0"/>
                </a:rPr>
                <a:t>match </a:t>
              </a:r>
              <a:r>
                <a:rPr lang="en-GB" sz="1600" b="0">
                  <a:solidFill>
                    <a:srgbClr val="89DDFF"/>
                  </a:solidFill>
                  <a:effectLst/>
                  <a:latin typeface="Consolas" panose="020B0609020204030204" pitchFamily="49" charset="0"/>
                </a:rPr>
                <a:t>=</a:t>
              </a:r>
              <a:r>
                <a:rPr lang="en-GB" sz="1600" b="0">
                  <a:solidFill>
                    <a:srgbClr val="A9B1D6"/>
                  </a:solidFill>
                  <a:effectLst/>
                  <a:latin typeface="Consolas" panose="020B0609020204030204" pitchFamily="49" charset="0"/>
                </a:rPr>
                <a:t> re</a:t>
              </a:r>
              <a:r>
                <a:rPr lang="en-GB" sz="1600" b="0">
                  <a:solidFill>
                    <a:srgbClr val="89DDFF"/>
                  </a:solidFill>
                  <a:effectLst/>
                  <a:latin typeface="Consolas" panose="020B0609020204030204" pitchFamily="49" charset="0"/>
                </a:rPr>
                <a:t>.</a:t>
              </a:r>
              <a:r>
                <a:rPr lang="en-GB" sz="1600" b="0">
                  <a:solidFill>
                    <a:srgbClr val="7AA2F7"/>
                  </a:solidFill>
                  <a:effectLst/>
                  <a:latin typeface="Consolas" panose="020B0609020204030204" pitchFamily="49" charset="0"/>
                </a:rPr>
                <a:t>search</a:t>
              </a:r>
              <a:r>
                <a:rPr lang="en-GB" sz="1600" b="0">
                  <a:solidFill>
                    <a:srgbClr val="9ABDF5"/>
                  </a:solidFill>
                  <a:effectLst/>
                  <a:latin typeface="Consolas" panose="020B0609020204030204" pitchFamily="49" charset="0"/>
                </a:rPr>
                <a:t>(</a:t>
              </a:r>
              <a:r>
                <a:rPr lang="en-GB" sz="1600" b="0">
                  <a:solidFill>
                    <a:srgbClr val="BB9AF7"/>
                  </a:solidFill>
                  <a:effectLst/>
                  <a:latin typeface="Consolas" panose="020B0609020204030204" pitchFamily="49" charset="0"/>
                </a:rPr>
                <a:t>r</a:t>
              </a:r>
              <a:r>
                <a:rPr lang="en-GB" sz="1600" b="0">
                  <a:solidFill>
                    <a:srgbClr val="89DDFF"/>
                  </a:solidFill>
                  <a:effectLst/>
                  <a:latin typeface="Consolas" panose="020B0609020204030204" pitchFamily="49" charset="0"/>
                </a:rPr>
                <a:t>"(</a:t>
              </a:r>
              <a:r>
                <a:rPr lang="en-GB" sz="1600" b="0">
                  <a:solidFill>
                    <a:srgbClr val="B4F9F8"/>
                  </a:solidFill>
                  <a:effectLst/>
                  <a:latin typeface="Consolas" panose="020B0609020204030204" pitchFamily="49" charset="0"/>
                </a:rPr>
                <a:t>\S</a:t>
              </a:r>
              <a:r>
                <a:rPr lang="en-GB" sz="1600" b="0">
                  <a:solidFill>
                    <a:srgbClr val="89DDFF"/>
                  </a:solidFill>
                  <a:effectLst/>
                  <a:latin typeface="Consolas" panose="020B0609020204030204" pitchFamily="49" charset="0"/>
                </a:rPr>
                <a:t>+)</a:t>
              </a:r>
              <a:r>
                <a:rPr lang="en-GB" sz="1600" b="0">
                  <a:solidFill>
                    <a:srgbClr val="B4F9F8"/>
                  </a:solidFill>
                  <a:effectLst/>
                  <a:latin typeface="Consolas" panose="020B0609020204030204" pitchFamily="49" charset="0"/>
                </a:rPr>
                <a:t> is </a:t>
              </a:r>
              <a:r>
                <a:rPr lang="en-GB" sz="1600" b="0">
                  <a:solidFill>
                    <a:srgbClr val="89DDFF"/>
                  </a:solidFill>
                  <a:effectLst/>
                  <a:latin typeface="Consolas" panose="020B0609020204030204" pitchFamily="49" charset="0"/>
                </a:rPr>
                <a:t>(</a:t>
              </a:r>
              <a:r>
                <a:rPr lang="en-GB" sz="1600" b="0">
                  <a:solidFill>
                    <a:srgbClr val="B4F9F8"/>
                  </a:solidFill>
                  <a:effectLst/>
                  <a:latin typeface="Consolas" panose="020B0609020204030204" pitchFamily="49" charset="0"/>
                </a:rPr>
                <a:t>\S</a:t>
              </a:r>
              <a:r>
                <a:rPr lang="en-GB" sz="1600" b="0">
                  <a:solidFill>
                    <a:srgbClr val="89DDFF"/>
                  </a:solidFill>
                  <a:effectLst/>
                  <a:latin typeface="Consolas" panose="020B0609020204030204" pitchFamily="49" charset="0"/>
                </a:rPr>
                <a:t>+)</a:t>
              </a:r>
              <a:r>
                <a:rPr lang="en-GB" sz="1600" b="0">
                  <a:solidFill>
                    <a:srgbClr val="B4F9F8"/>
                  </a:solidFill>
                  <a:effectLst/>
                  <a:latin typeface="Consolas" panose="020B0609020204030204" pitchFamily="49" charset="0"/>
                </a:rPr>
                <a:t>, MTU </a:t>
              </a:r>
              <a:r>
                <a:rPr lang="en-GB" sz="1600" b="0">
                  <a:solidFill>
                    <a:srgbClr val="89DDFF"/>
                  </a:solidFill>
                  <a:effectLst/>
                  <a:latin typeface="Consolas" panose="020B0609020204030204" pitchFamily="49" charset="0"/>
                </a:rPr>
                <a:t>(</a:t>
              </a:r>
              <a:r>
                <a:rPr lang="en-GB" sz="1600" b="0">
                  <a:solidFill>
                    <a:srgbClr val="B4F9F8"/>
                  </a:solidFill>
                  <a:effectLst/>
                  <a:latin typeface="Consolas" panose="020B0609020204030204" pitchFamily="49" charset="0"/>
                </a:rPr>
                <a:t>\d</a:t>
              </a:r>
              <a:r>
                <a:rPr lang="en-GB" sz="1600" b="0">
                  <a:solidFill>
                    <a:srgbClr val="89DDFF"/>
                  </a:solidFill>
                  <a:effectLst/>
                  <a:latin typeface="Consolas" panose="020B0609020204030204" pitchFamily="49" charset="0"/>
                </a:rPr>
                <a:t>+)",</a:t>
              </a:r>
              <a:r>
                <a:rPr lang="en-GB" sz="1600" b="0">
                  <a:solidFill>
                    <a:srgbClr val="C0CAF5"/>
                  </a:solidFill>
                  <a:effectLst/>
                  <a:latin typeface="Consolas" panose="020B0609020204030204" pitchFamily="49" charset="0"/>
                </a:rPr>
                <a:t> cli_output</a:t>
              </a:r>
              <a:r>
                <a:rPr lang="en-GB" sz="1600" b="0">
                  <a:solidFill>
                    <a:srgbClr val="9ABDF5"/>
                  </a:solidFill>
                  <a:effectLst/>
                  <a:latin typeface="Consolas" panose="020B0609020204030204" pitchFamily="49" charset="0"/>
                </a:rPr>
                <a:t>)</a:t>
              </a:r>
              <a:endParaRPr lang="en-GB" sz="1600" b="0">
                <a:solidFill>
                  <a:srgbClr val="A9B1D6"/>
                </a:solidFill>
                <a:effectLst/>
                <a:latin typeface="Consolas" panose="020B0609020204030204" pitchFamily="49" charset="0"/>
              </a:endParaRPr>
            </a:p>
            <a:p>
              <a:r>
                <a:rPr lang="en-GB" sz="1600" b="0">
                  <a:solidFill>
                    <a:srgbClr val="BB9AF7"/>
                  </a:solidFill>
                  <a:effectLst/>
                  <a:latin typeface="Consolas" panose="020B0609020204030204" pitchFamily="49" charset="0"/>
                </a:rPr>
                <a:t>if</a:t>
              </a:r>
              <a:r>
                <a:rPr lang="en-GB" sz="1600" b="0">
                  <a:solidFill>
                    <a:srgbClr val="A9B1D6"/>
                  </a:solidFill>
                  <a:effectLst/>
                  <a:latin typeface="Consolas" panose="020B0609020204030204" pitchFamily="49" charset="0"/>
                </a:rPr>
                <a:t> match</a:t>
              </a:r>
              <a:r>
                <a:rPr lang="en-GB" sz="1600" b="0">
                  <a:solidFill>
                    <a:srgbClr val="89DDFF"/>
                  </a:solidFill>
                  <a:effectLst/>
                  <a:latin typeface="Consolas" panose="020B0609020204030204" pitchFamily="49" charset="0"/>
                </a:rPr>
                <a:t>:</a:t>
              </a:r>
              <a:endParaRPr lang="en-GB" sz="1600" b="0">
                <a:solidFill>
                  <a:srgbClr val="A9B1D6"/>
                </a:solidFill>
                <a:effectLst/>
                <a:latin typeface="Consolas" panose="020B0609020204030204" pitchFamily="49" charset="0"/>
              </a:endParaRPr>
            </a:p>
            <a:p>
              <a:r>
                <a:rPr lang="en-GB" sz="1600" b="0">
                  <a:solidFill>
                    <a:srgbClr val="A9B1D6"/>
                  </a:solidFill>
                  <a:effectLst/>
                  <a:latin typeface="Consolas" panose="020B0609020204030204" pitchFamily="49" charset="0"/>
                </a:rPr>
                <a:t>    state </a:t>
              </a:r>
              <a:r>
                <a:rPr lang="en-GB" sz="1600" b="0">
                  <a:solidFill>
                    <a:srgbClr val="89DDFF"/>
                  </a:solidFill>
                  <a:effectLst/>
                  <a:latin typeface="Consolas" panose="020B0609020204030204" pitchFamily="49" charset="0"/>
                </a:rPr>
                <a:t>=</a:t>
              </a:r>
              <a:r>
                <a:rPr lang="en-GB" sz="1600" b="0">
                  <a:solidFill>
                    <a:srgbClr val="A9B1D6"/>
                  </a:solidFill>
                  <a:effectLst/>
                  <a:latin typeface="Consolas" panose="020B0609020204030204" pitchFamily="49" charset="0"/>
                </a:rPr>
                <a:t> match</a:t>
              </a:r>
              <a:r>
                <a:rPr lang="en-GB" sz="1600" b="0">
                  <a:solidFill>
                    <a:srgbClr val="89DDFF"/>
                  </a:solidFill>
                  <a:effectLst/>
                  <a:latin typeface="Consolas" panose="020B0609020204030204" pitchFamily="49" charset="0"/>
                </a:rPr>
                <a:t>.</a:t>
              </a:r>
              <a:r>
                <a:rPr lang="en-GB" sz="1600" b="0">
                  <a:solidFill>
                    <a:srgbClr val="7AA2F7"/>
                  </a:solidFill>
                  <a:effectLst/>
                  <a:latin typeface="Consolas" panose="020B0609020204030204" pitchFamily="49" charset="0"/>
                </a:rPr>
                <a:t>group</a:t>
              </a:r>
              <a:r>
                <a:rPr lang="en-GB" sz="1600" b="0">
                  <a:solidFill>
                    <a:srgbClr val="9ABDF5"/>
                  </a:solidFill>
                  <a:effectLst/>
                  <a:latin typeface="Consolas" panose="020B0609020204030204" pitchFamily="49" charset="0"/>
                </a:rPr>
                <a:t>(</a:t>
              </a:r>
              <a:r>
                <a:rPr lang="en-GB" sz="1600" b="0">
                  <a:solidFill>
                    <a:srgbClr val="FF9E64"/>
                  </a:solidFill>
                  <a:effectLst/>
                  <a:latin typeface="Consolas" panose="020B0609020204030204" pitchFamily="49" charset="0"/>
                </a:rPr>
                <a:t>2</a:t>
              </a:r>
              <a:r>
                <a:rPr lang="en-GB" sz="1600" b="0">
                  <a:solidFill>
                    <a:srgbClr val="9ABDF5"/>
                  </a:solidFill>
                  <a:effectLst/>
                  <a:latin typeface="Consolas" panose="020B0609020204030204" pitchFamily="49" charset="0"/>
                </a:rPr>
                <a:t>)</a:t>
              </a:r>
              <a:endParaRPr lang="en-GB" sz="1600" b="0" dirty="0">
                <a:solidFill>
                  <a:srgbClr val="A9B1D6"/>
                </a:solidFill>
                <a:effectLst/>
                <a:latin typeface="Consolas" panose="020B0609020204030204" pitchFamily="49" charset="0"/>
              </a:endParaRPr>
            </a:p>
          </p:txBody>
        </p:sp>
      </p:grp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00BCC24-3967-4EA3-BC56-7E841CAF60AD}"/>
              </a:ext>
            </a:extLst>
          </p:cNvPr>
          <p:cNvSpPr txBox="1">
            <a:spLocks/>
          </p:cNvSpPr>
          <p:nvPr/>
        </p:nvSpPr>
        <p:spPr>
          <a:xfrm>
            <a:off x="10626918" y="6467058"/>
            <a:ext cx="418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9D211E-4447-4468-8032-7CE4582A0C18}" type="slidenum">
              <a:rPr lang="it-IT" smtClean="0">
                <a:solidFill>
                  <a:srgbClr val="C0CAF5"/>
                </a:solidFill>
              </a:rPr>
              <a:pPr/>
              <a:t>2</a:t>
            </a:fld>
            <a:endParaRPr lang="it-IT" dirty="0">
              <a:solidFill>
                <a:srgbClr val="C0CAF5"/>
              </a:solidFill>
            </a:endParaRPr>
          </a:p>
        </p:txBody>
      </p:sp>
      <p:sp>
        <p:nvSpPr>
          <p:cNvPr id="22" name="Content Placeholder 4">
            <a:extLst>
              <a:ext uri="{FF2B5EF4-FFF2-40B4-BE49-F238E27FC236}">
                <a16:creationId xmlns:a16="http://schemas.microsoft.com/office/drawing/2014/main" id="{651741AE-207A-4025-A004-43C70A88C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151" y="1133748"/>
            <a:ext cx="4319681" cy="539635"/>
          </a:xfrm>
        </p:spPr>
        <p:txBody>
          <a:bodyPr/>
          <a:lstStyle/>
          <a:p>
            <a:r>
              <a:rPr lang="en-GB" sz="1400" dirty="0">
                <a:solidFill>
                  <a:srgbClr val="C0CAF5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u</a:t>
            </a:r>
            <a:r>
              <a:rPr lang="en-GB" sz="1400" b="0" i="0" dirty="0">
                <a:solidFill>
                  <a:srgbClr val="C0CAF5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nless it’s your only option</a:t>
            </a:r>
            <a:endParaRPr lang="en-US" sz="1400" dirty="0">
              <a:solidFill>
                <a:srgbClr val="C0CAF5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360CA-8458-4C68-8424-59FE2EC388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5066" y="1343450"/>
            <a:ext cx="4553725" cy="457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621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FEA8CA-5977-4B8E-A79D-3632F5856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837" y="607276"/>
            <a:ext cx="11605098" cy="539635"/>
          </a:xfrm>
        </p:spPr>
        <p:txBody>
          <a:bodyPr/>
          <a:lstStyle/>
          <a:p>
            <a:r>
              <a:rPr lang="en-US" dirty="0">
                <a:solidFill>
                  <a:srgbClr val="DEE3FA"/>
                </a:solidFill>
              </a:rPr>
              <a:t>Raw RESTCONF/NETCONF is </a:t>
            </a:r>
            <a:r>
              <a:rPr lang="en-US" dirty="0">
                <a:solidFill>
                  <a:srgbClr val="F7768E"/>
                </a:solidFill>
              </a:rPr>
              <a:t>fragile </a:t>
            </a:r>
            <a:r>
              <a:rPr lang="en-US" dirty="0">
                <a:solidFill>
                  <a:srgbClr val="C0CAF5"/>
                </a:solidFill>
              </a:rPr>
              <a:t>too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97B36ED-ECB1-4C6C-980A-327F09EEE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6837" y="1133462"/>
            <a:ext cx="10660485" cy="539635"/>
          </a:xfrm>
        </p:spPr>
        <p:txBody>
          <a:bodyPr/>
          <a:lstStyle/>
          <a:p>
            <a:r>
              <a:rPr lang="en-GB" sz="2000" b="0" i="0" dirty="0">
                <a:solidFill>
                  <a:srgbClr val="C0CAF5"/>
                </a:solidFill>
                <a:effectLst/>
                <a:latin typeface="Poppins Light" panose="00000400000000000000" pitchFamily="2" charset="0"/>
                <a:cs typeface="Poppins Light" panose="00000400000000000000" pitchFamily="2" charset="0"/>
              </a:rPr>
              <a:t>Replacing parsers with raw</a:t>
            </a:r>
            <a:r>
              <a:rPr lang="en-GB" sz="2000" dirty="0">
                <a:solidFill>
                  <a:srgbClr val="C0CAF5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 XML or JSON is not progress.</a:t>
            </a:r>
            <a:endParaRPr lang="en-US" sz="2000" dirty="0">
              <a:solidFill>
                <a:srgbClr val="C0CAF5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73616D-49F9-4225-83A3-68308E3D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C0CAF5"/>
                </a:solidFill>
              </a:rPr>
              <a:t>Matteo Colantonio \ TNC26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3892376-9CDB-4711-B6BB-A11198E58A39}"/>
              </a:ext>
            </a:extLst>
          </p:cNvPr>
          <p:cNvGrpSpPr/>
          <p:nvPr/>
        </p:nvGrpSpPr>
        <p:grpSpPr>
          <a:xfrm>
            <a:off x="766062" y="1900985"/>
            <a:ext cx="5943127" cy="3946260"/>
            <a:chOff x="622151" y="1979977"/>
            <a:chExt cx="5943127" cy="2985561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6A775D9-BD61-44D9-BCE1-B2654EE0EA00}"/>
                </a:ext>
              </a:extLst>
            </p:cNvPr>
            <p:cNvGrpSpPr/>
            <p:nvPr/>
          </p:nvGrpSpPr>
          <p:grpSpPr>
            <a:xfrm>
              <a:off x="622151" y="1979977"/>
              <a:ext cx="5876364" cy="2985561"/>
              <a:chOff x="591671" y="2018124"/>
              <a:chExt cx="5876364" cy="2985561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2C0C858-9BED-48CA-A129-9E71303DF0BD}"/>
                  </a:ext>
                </a:extLst>
              </p:cNvPr>
              <p:cNvSpPr/>
              <p:nvPr/>
            </p:nvSpPr>
            <p:spPr>
              <a:xfrm>
                <a:off x="591671" y="2018124"/>
                <a:ext cx="5876364" cy="2985561"/>
              </a:xfrm>
              <a:prstGeom prst="roundRect">
                <a:avLst>
                  <a:gd name="adj" fmla="val 3415"/>
                </a:avLst>
              </a:prstGeom>
              <a:solidFill>
                <a:srgbClr val="101016"/>
              </a:solidFill>
              <a:ln>
                <a:solidFill>
                  <a:srgbClr val="F7768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874F5D0-D1DF-49AA-A124-BC3F2A39594A}"/>
                  </a:ext>
                </a:extLst>
              </p:cNvPr>
              <p:cNvGrpSpPr/>
              <p:nvPr/>
            </p:nvGrpSpPr>
            <p:grpSpPr>
              <a:xfrm>
                <a:off x="591671" y="2018124"/>
                <a:ext cx="5876364" cy="410734"/>
                <a:chOff x="591671" y="2018124"/>
                <a:chExt cx="5876364" cy="410734"/>
              </a:xfrm>
            </p:grpSpPr>
            <p:sp>
              <p:nvSpPr>
                <p:cNvPr id="36" name="Rectangle: Top Corners Rounded 35">
                  <a:extLst>
                    <a:ext uri="{FF2B5EF4-FFF2-40B4-BE49-F238E27FC236}">
                      <a16:creationId xmlns:a16="http://schemas.microsoft.com/office/drawing/2014/main" id="{7EB625BD-CC6D-4F1A-A4AB-F65812859CE7}"/>
                    </a:ext>
                  </a:extLst>
                </p:cNvPr>
                <p:cNvSpPr/>
                <p:nvPr/>
              </p:nvSpPr>
              <p:spPr>
                <a:xfrm>
                  <a:off x="591671" y="2018124"/>
                  <a:ext cx="5876364" cy="410734"/>
                </a:xfrm>
                <a:prstGeom prst="round2SameRect">
                  <a:avLst>
                    <a:gd name="adj1" fmla="val 24752"/>
                    <a:gd name="adj2" fmla="val 0"/>
                  </a:avLst>
                </a:prstGeom>
                <a:solidFill>
                  <a:srgbClr val="2B1216"/>
                </a:solidFill>
                <a:ln>
                  <a:solidFill>
                    <a:srgbClr val="F7768E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2344BAE4-8F82-404F-BB9F-A45101AEDCA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297" y="2168095"/>
                  <a:ext cx="144000" cy="108944"/>
                </a:xfrm>
                <a:prstGeom prst="ellipse">
                  <a:avLst/>
                </a:prstGeom>
                <a:solidFill>
                  <a:srgbClr val="FF5F5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FE19C84B-6975-40B1-B3F4-45D18B444E2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991667" y="2168095"/>
                  <a:ext cx="144000" cy="108944"/>
                </a:xfrm>
                <a:prstGeom prst="ellipse">
                  <a:avLst/>
                </a:prstGeom>
                <a:solidFill>
                  <a:srgbClr val="FFC0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ECD921F0-226B-4886-AF35-AE54DD242AA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1180322" y="2168095"/>
                  <a:ext cx="144000" cy="108944"/>
                </a:xfrm>
                <a:prstGeom prst="ellipse">
                  <a:avLst/>
                </a:prstGeom>
                <a:solidFill>
                  <a:srgbClr val="27C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D6E90713-DF3A-4EFE-9578-1CB9C58E9CC1}"/>
                    </a:ext>
                  </a:extLst>
                </p:cNvPr>
                <p:cNvSpPr txBox="1"/>
                <p:nvPr/>
              </p:nvSpPr>
              <p:spPr>
                <a:xfrm>
                  <a:off x="1387901" y="2085513"/>
                  <a:ext cx="3941617" cy="25613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F7768E"/>
                      </a:solidFill>
                      <a:latin typeface="Consolas" panose="020B0609020204030204" pitchFamily="49" charset="0"/>
                      <a:cs typeface="Cascadia Mono" panose="020B0609020000020004" pitchFamily="49" charset="0"/>
                    </a:rPr>
                    <a:t>brittle_restconf.py</a:t>
                  </a:r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36D5A72-A980-44E8-B80E-EB97BA935B0D}"/>
                  </a:ext>
                </a:extLst>
              </p:cNvPr>
              <p:cNvSpPr txBox="1"/>
              <p:nvPr/>
            </p:nvSpPr>
            <p:spPr>
              <a:xfrm>
                <a:off x="797298" y="2545278"/>
                <a:ext cx="5522933" cy="23052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600" b="0" dirty="0">
                    <a:solidFill>
                      <a:srgbClr val="A9B1D6"/>
                    </a:solidFill>
                    <a:effectLst/>
                    <a:latin typeface="Consolas" panose="020B0609020204030204" pitchFamily="49" charset="0"/>
                  </a:rPr>
                  <a:t>payload 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=</a:t>
                </a:r>
                <a:r>
                  <a:rPr lang="en-GB" sz="1600" b="0" dirty="0">
                    <a:solidFill>
                      <a:srgbClr val="A9B1D6"/>
                    </a:solidFill>
                    <a:effectLst/>
                    <a:latin typeface="Consolas" panose="020B0609020204030204" pitchFamily="49" charset="0"/>
                  </a:rPr>
                  <a:t> 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{</a:t>
                </a:r>
                <a:endParaRPr lang="en-GB" sz="1600" b="0" dirty="0">
                  <a:solidFill>
                    <a:srgbClr val="A9B1D6"/>
                  </a:solidFill>
                  <a:effectLst/>
                  <a:latin typeface="Consolas" panose="020B0609020204030204" pitchFamily="49" charset="0"/>
                </a:endParaRPr>
              </a:p>
              <a:p>
                <a:r>
                  <a:rPr lang="en-GB" sz="1600" b="0" dirty="0">
                    <a:solidFill>
                      <a:srgbClr val="A9B1D6"/>
                    </a:solidFill>
                    <a:effectLst/>
                    <a:latin typeface="Consolas" panose="020B0609020204030204" pitchFamily="49" charset="0"/>
                  </a:rPr>
                  <a:t>    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"</a:t>
                </a:r>
                <a:r>
                  <a:rPr lang="en-GB" sz="1600" b="0" dirty="0" err="1">
                    <a:solidFill>
                      <a:srgbClr val="9ECE6A"/>
                    </a:solidFill>
                    <a:effectLst/>
                    <a:latin typeface="Consolas" panose="020B0609020204030204" pitchFamily="49" charset="0"/>
                  </a:rPr>
                  <a:t>example:interface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":</a:t>
                </a:r>
                <a:r>
                  <a:rPr lang="en-GB" sz="1600" b="0" dirty="0">
                    <a:solidFill>
                      <a:srgbClr val="A9B1D6"/>
                    </a:solidFill>
                    <a:effectLst/>
                    <a:latin typeface="Consolas" panose="020B0609020204030204" pitchFamily="49" charset="0"/>
                  </a:rPr>
                  <a:t> 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[</a:t>
                </a:r>
                <a:endParaRPr lang="en-GB" sz="1600" b="0" dirty="0">
                  <a:solidFill>
                    <a:srgbClr val="A9B1D6"/>
                  </a:solidFill>
                  <a:effectLst/>
                  <a:latin typeface="Consolas" panose="020B0609020204030204" pitchFamily="49" charset="0"/>
                </a:endParaRPr>
              </a:p>
              <a:p>
                <a:r>
                  <a:rPr lang="en-GB" sz="1600" b="0" dirty="0">
                    <a:solidFill>
                      <a:srgbClr val="A9B1D6"/>
                    </a:solidFill>
                    <a:effectLst/>
                    <a:latin typeface="Consolas" panose="020B0609020204030204" pitchFamily="49" charset="0"/>
                  </a:rPr>
                  <a:t>        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{</a:t>
                </a:r>
                <a:endParaRPr lang="en-GB" sz="1600" b="0" dirty="0">
                  <a:solidFill>
                    <a:srgbClr val="A9B1D6"/>
                  </a:solidFill>
                  <a:effectLst/>
                  <a:latin typeface="Consolas" panose="020B0609020204030204" pitchFamily="49" charset="0"/>
                </a:endParaRPr>
              </a:p>
              <a:p>
                <a:r>
                  <a:rPr lang="en-GB" sz="1600" b="0" dirty="0">
                    <a:solidFill>
                      <a:srgbClr val="A9B1D6"/>
                    </a:solidFill>
                    <a:effectLst/>
                    <a:latin typeface="Consolas" panose="020B0609020204030204" pitchFamily="49" charset="0"/>
                  </a:rPr>
                  <a:t>            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"</a:t>
                </a:r>
                <a:r>
                  <a:rPr lang="en-GB" sz="1600" b="0" dirty="0">
                    <a:solidFill>
                      <a:srgbClr val="9ECE6A"/>
                    </a:solidFill>
                    <a:effectLst/>
                    <a:latin typeface="Consolas" panose="020B0609020204030204" pitchFamily="49" charset="0"/>
                  </a:rPr>
                  <a:t>name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":</a:t>
                </a:r>
                <a:r>
                  <a:rPr lang="en-GB" sz="1600" b="0" dirty="0">
                    <a:solidFill>
                      <a:srgbClr val="A9B1D6"/>
                    </a:solidFill>
                    <a:effectLst/>
                    <a:latin typeface="Consolas" panose="020B0609020204030204" pitchFamily="49" charset="0"/>
                  </a:rPr>
                  <a:t> 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"</a:t>
                </a:r>
                <a:r>
                  <a:rPr lang="en-GB" sz="1600" b="0" dirty="0">
                    <a:solidFill>
                      <a:srgbClr val="9ECE6A"/>
                    </a:solidFill>
                    <a:effectLst/>
                    <a:latin typeface="Consolas" panose="020B0609020204030204" pitchFamily="49" charset="0"/>
                  </a:rPr>
                  <a:t>eth0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",</a:t>
                </a:r>
                <a:endParaRPr lang="en-GB" sz="1600" b="0" dirty="0">
                  <a:solidFill>
                    <a:srgbClr val="A9B1D6"/>
                  </a:solidFill>
                  <a:effectLst/>
                  <a:latin typeface="Consolas" panose="020B0609020204030204" pitchFamily="49" charset="0"/>
                </a:endParaRPr>
              </a:p>
              <a:p>
                <a:r>
                  <a:rPr lang="en-GB" sz="1600" b="0" dirty="0">
                    <a:solidFill>
                      <a:srgbClr val="A9B1D6"/>
                    </a:solidFill>
                    <a:effectLst/>
                    <a:latin typeface="Consolas" panose="020B0609020204030204" pitchFamily="49" charset="0"/>
                  </a:rPr>
                  <a:t>            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"</a:t>
                </a:r>
                <a:r>
                  <a:rPr lang="en-GB" sz="1600" b="0" dirty="0" err="1">
                    <a:solidFill>
                      <a:srgbClr val="9ECE6A"/>
                    </a:solidFill>
                    <a:effectLst/>
                    <a:latin typeface="Consolas" panose="020B0609020204030204" pitchFamily="49" charset="0"/>
                  </a:rPr>
                  <a:t>mtu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":</a:t>
                </a:r>
                <a:r>
                  <a:rPr lang="en-GB" sz="1600" b="0" dirty="0">
                    <a:solidFill>
                      <a:srgbClr val="A9B1D6"/>
                    </a:solidFill>
                    <a:effectLst/>
                    <a:latin typeface="Consolas" panose="020B0609020204030204" pitchFamily="49" charset="0"/>
                  </a:rPr>
                  <a:t> 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"</a:t>
                </a:r>
                <a:r>
                  <a:rPr lang="en-GB" sz="1600" b="0" dirty="0">
                    <a:solidFill>
                      <a:srgbClr val="9ECE6A"/>
                    </a:solidFill>
                    <a:effectLst/>
                    <a:latin typeface="Consolas" panose="020B0609020204030204" pitchFamily="49" charset="0"/>
                  </a:rPr>
                  <a:t>1500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"</a:t>
                </a:r>
                <a:endParaRPr lang="en-GB" sz="1600" b="0" dirty="0">
                  <a:solidFill>
                    <a:srgbClr val="A9B1D6"/>
                  </a:solidFill>
                  <a:effectLst/>
                  <a:latin typeface="Consolas" panose="020B0609020204030204" pitchFamily="49" charset="0"/>
                </a:endParaRPr>
              </a:p>
              <a:p>
                <a:r>
                  <a:rPr lang="en-GB" sz="1600" b="0" dirty="0">
                    <a:solidFill>
                      <a:srgbClr val="A9B1D6"/>
                    </a:solidFill>
                    <a:effectLst/>
                    <a:latin typeface="Consolas" panose="020B0609020204030204" pitchFamily="49" charset="0"/>
                  </a:rPr>
                  <a:t>        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}</a:t>
                </a:r>
                <a:endParaRPr lang="en-GB" sz="1600" b="0" dirty="0">
                  <a:solidFill>
                    <a:srgbClr val="A9B1D6"/>
                  </a:solidFill>
                  <a:effectLst/>
                  <a:latin typeface="Consolas" panose="020B0609020204030204" pitchFamily="49" charset="0"/>
                </a:endParaRPr>
              </a:p>
              <a:p>
                <a:r>
                  <a:rPr lang="en-GB" sz="1600" b="0" dirty="0">
                    <a:solidFill>
                      <a:srgbClr val="A9B1D6"/>
                    </a:solidFill>
                    <a:effectLst/>
                    <a:latin typeface="Consolas" panose="020B0609020204030204" pitchFamily="49" charset="0"/>
                  </a:rPr>
                  <a:t>    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]</a:t>
                </a:r>
                <a:endParaRPr lang="en-GB" sz="1600" b="0" dirty="0">
                  <a:solidFill>
                    <a:srgbClr val="A9B1D6"/>
                  </a:solidFill>
                  <a:effectLst/>
                  <a:latin typeface="Consolas" panose="020B0609020204030204" pitchFamily="49" charset="0"/>
                </a:endParaRPr>
              </a:p>
              <a:p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}</a:t>
                </a:r>
                <a:endParaRPr lang="en-GB" sz="1600" b="0" dirty="0">
                  <a:solidFill>
                    <a:srgbClr val="A9B1D6"/>
                  </a:solidFill>
                  <a:effectLst/>
                  <a:latin typeface="Consolas" panose="020B0609020204030204" pitchFamily="49" charset="0"/>
                </a:endParaRPr>
              </a:p>
              <a:p>
                <a:br>
                  <a:rPr lang="en-GB" sz="1600" b="0" dirty="0">
                    <a:solidFill>
                      <a:srgbClr val="A9B1D6"/>
                    </a:solidFill>
                    <a:effectLst/>
                    <a:latin typeface="Consolas" panose="020B0609020204030204" pitchFamily="49" charset="0"/>
                  </a:rPr>
                </a:br>
                <a:r>
                  <a:rPr lang="en-GB" sz="1600" b="0" dirty="0" err="1">
                    <a:solidFill>
                      <a:srgbClr val="A9B1D6"/>
                    </a:solidFill>
                    <a:effectLst/>
                    <a:latin typeface="Consolas" panose="020B0609020204030204" pitchFamily="49" charset="0"/>
                  </a:rPr>
                  <a:t>uri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="</a:t>
                </a:r>
                <a:r>
                  <a:rPr lang="en-GB" sz="1600" b="0" dirty="0">
                    <a:solidFill>
                      <a:srgbClr val="9ECE6A"/>
                    </a:solidFill>
                    <a:effectLst/>
                    <a:latin typeface="Consolas" panose="020B0609020204030204" pitchFamily="49" charset="0"/>
                  </a:rPr>
                  <a:t>https://example.com/</a:t>
                </a:r>
                <a:r>
                  <a:rPr lang="en-GB" sz="1600" b="0" dirty="0" err="1">
                    <a:solidFill>
                      <a:srgbClr val="9ECE6A"/>
                    </a:solidFill>
                    <a:effectLst/>
                    <a:latin typeface="Consolas" panose="020B0609020204030204" pitchFamily="49" charset="0"/>
                  </a:rPr>
                  <a:t>restconf</a:t>
                </a:r>
                <a:r>
                  <a:rPr lang="en-GB" sz="1600" b="0" dirty="0">
                    <a:solidFill>
                      <a:srgbClr val="9ECE6A"/>
                    </a:solidFill>
                    <a:effectLst/>
                    <a:latin typeface="Consolas" panose="020B0609020204030204" pitchFamily="49" charset="0"/>
                  </a:rPr>
                  <a:t>/data/</a:t>
                </a:r>
                <a:r>
                  <a:rPr lang="en-GB" sz="1600" b="0" dirty="0" err="1">
                    <a:solidFill>
                      <a:srgbClr val="9ECE6A"/>
                    </a:solidFill>
                    <a:effectLst/>
                    <a:latin typeface="Consolas" panose="020B0609020204030204" pitchFamily="49" charset="0"/>
                  </a:rPr>
                  <a:t>example:interface</a:t>
                </a:r>
                <a:r>
                  <a:rPr lang="en-GB" sz="1600" b="0" dirty="0">
                    <a:solidFill>
                      <a:srgbClr val="9ECE6A"/>
                    </a:solidFill>
                    <a:effectLst/>
                    <a:latin typeface="Consolas" panose="020B0609020204030204" pitchFamily="49" charset="0"/>
                  </a:rPr>
                  <a:t>/</a:t>
                </a:r>
                <a:r>
                  <a:rPr lang="en-GB" sz="1600" b="0" dirty="0" err="1">
                    <a:solidFill>
                      <a:srgbClr val="9ECE6A"/>
                    </a:solidFill>
                    <a:effectLst/>
                    <a:latin typeface="Consolas" panose="020B0609020204030204" pitchFamily="49" charset="0"/>
                  </a:rPr>
                  <a:t>intrface</a:t>
                </a:r>
                <a:r>
                  <a:rPr lang="en-GB" sz="1600" b="0" dirty="0">
                    <a:solidFill>
                      <a:srgbClr val="9ECE6A"/>
                    </a:solidFill>
                    <a:effectLst/>
                    <a:latin typeface="Consolas" panose="020B0609020204030204" pitchFamily="49" charset="0"/>
                  </a:rPr>
                  <a:t>=eth0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"</a:t>
                </a:r>
                <a:endParaRPr lang="en-GB" sz="1600" b="0" dirty="0">
                  <a:solidFill>
                    <a:srgbClr val="A9B1D6"/>
                  </a:solidFill>
                  <a:effectLst/>
                  <a:latin typeface="Consolas" panose="020B0609020204030204" pitchFamily="49" charset="0"/>
                </a:endParaRPr>
              </a:p>
              <a:p>
                <a:r>
                  <a:rPr lang="en-GB" sz="1600" b="0" dirty="0" err="1">
                    <a:solidFill>
                      <a:srgbClr val="A9B1D6"/>
                    </a:solidFill>
                    <a:effectLst/>
                    <a:latin typeface="Consolas" panose="020B0609020204030204" pitchFamily="49" charset="0"/>
                  </a:rPr>
                  <a:t>requests</a:t>
                </a:r>
                <a:r>
                  <a:rPr lang="en-GB" sz="1600" b="0" dirty="0" err="1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.</a:t>
                </a:r>
                <a:r>
                  <a:rPr lang="en-GB" sz="1600" b="0" dirty="0" err="1">
                    <a:solidFill>
                      <a:srgbClr val="7AA2F7"/>
                    </a:solidFill>
                    <a:effectLst/>
                    <a:latin typeface="Consolas" panose="020B0609020204030204" pitchFamily="49" charset="0"/>
                  </a:rPr>
                  <a:t>patch</a:t>
                </a:r>
                <a:r>
                  <a:rPr lang="en-GB" sz="1600" b="0" dirty="0">
                    <a:solidFill>
                      <a:srgbClr val="9ABDF5"/>
                    </a:solidFill>
                    <a:effectLst/>
                    <a:latin typeface="Consolas" panose="020B0609020204030204" pitchFamily="49" charset="0"/>
                  </a:rPr>
                  <a:t>(</a:t>
                </a:r>
                <a:r>
                  <a:rPr lang="en-GB" sz="1600" b="0" dirty="0" err="1">
                    <a:solidFill>
                      <a:srgbClr val="C0CAF5"/>
                    </a:solidFill>
                    <a:effectLst/>
                    <a:latin typeface="Consolas" panose="020B0609020204030204" pitchFamily="49" charset="0"/>
                  </a:rPr>
                  <a:t>uri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,</a:t>
                </a:r>
                <a:r>
                  <a:rPr lang="en-GB" sz="1600" b="0" dirty="0">
                    <a:solidFill>
                      <a:srgbClr val="C0CAF5"/>
                    </a:solidFill>
                    <a:effectLst/>
                    <a:latin typeface="Consolas" panose="020B0609020204030204" pitchFamily="49" charset="0"/>
                  </a:rPr>
                  <a:t> </a:t>
                </a:r>
                <a:r>
                  <a:rPr lang="en-GB" sz="1600" b="0" dirty="0">
                    <a:solidFill>
                      <a:srgbClr val="E0AF68"/>
                    </a:solidFill>
                    <a:effectLst/>
                    <a:latin typeface="Consolas" panose="020B0609020204030204" pitchFamily="49" charset="0"/>
                  </a:rPr>
                  <a:t>json</a:t>
                </a:r>
                <a:r>
                  <a:rPr lang="en-GB" sz="1600" b="0" dirty="0">
                    <a:solidFill>
                      <a:srgbClr val="89DDFF"/>
                    </a:solidFill>
                    <a:effectLst/>
                    <a:latin typeface="Consolas" panose="020B0609020204030204" pitchFamily="49" charset="0"/>
                  </a:rPr>
                  <a:t>=</a:t>
                </a:r>
                <a:r>
                  <a:rPr lang="en-GB" sz="1600" b="0" dirty="0">
                    <a:solidFill>
                      <a:srgbClr val="C0CAF5"/>
                    </a:solidFill>
                    <a:effectLst/>
                    <a:latin typeface="Consolas" panose="020B0609020204030204" pitchFamily="49" charset="0"/>
                  </a:rPr>
                  <a:t>payload</a:t>
                </a:r>
                <a:r>
                  <a:rPr lang="en-GB" sz="1600" b="0" dirty="0">
                    <a:solidFill>
                      <a:srgbClr val="9ABDF5"/>
                    </a:solidFill>
                    <a:effectLst/>
                    <a:latin typeface="Consolas" panose="020B0609020204030204" pitchFamily="49" charset="0"/>
                  </a:rPr>
                  <a:t>)</a:t>
                </a:r>
                <a:endParaRPr lang="en-GB" sz="1600" b="0" dirty="0">
                  <a:solidFill>
                    <a:srgbClr val="A9B1D6"/>
                  </a:solidFill>
                  <a:effectLst/>
                  <a:latin typeface="Consolas" panose="020B0609020204030204" pitchFamily="49" charset="0"/>
                </a:endParaRPr>
              </a:p>
            </p:txBody>
          </p:sp>
        </p:grp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FD19B27-67A6-4475-9B19-908F30FCB164}"/>
                </a:ext>
              </a:extLst>
            </p:cNvPr>
            <p:cNvSpPr/>
            <p:nvPr/>
          </p:nvSpPr>
          <p:spPr>
            <a:xfrm>
              <a:off x="2970242" y="3257624"/>
              <a:ext cx="772159" cy="221150"/>
            </a:xfrm>
            <a:prstGeom prst="roundRect">
              <a:avLst/>
            </a:prstGeom>
            <a:solidFill>
              <a:srgbClr val="F7768E">
                <a:alpha val="19000"/>
              </a:srgbClr>
            </a:solidFill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7A93F41-D336-4AF0-82C2-6A4233832B4C}"/>
                </a:ext>
              </a:extLst>
            </p:cNvPr>
            <p:cNvSpPr txBox="1"/>
            <p:nvPr/>
          </p:nvSpPr>
          <p:spPr>
            <a:xfrm>
              <a:off x="3875557" y="3521874"/>
              <a:ext cx="2689721" cy="2561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7768E"/>
                  </a:solidFill>
                  <a:latin typeface="Poppins Light" panose="00000400000000000000" pitchFamily="2" charset="0"/>
                  <a:cs typeface="Poppins Light" panose="00000400000000000000" pitchFamily="2" charset="0"/>
                </a:rPr>
                <a:t>string instead of integer!</a:t>
              </a:r>
            </a:p>
          </p:txBody>
        </p:sp>
      </p:grp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36B4C8E-5C2D-42A6-A88F-C052A9708732}"/>
              </a:ext>
            </a:extLst>
          </p:cNvPr>
          <p:cNvSpPr/>
          <p:nvPr/>
        </p:nvSpPr>
        <p:spPr>
          <a:xfrm>
            <a:off x="2029310" y="5083765"/>
            <a:ext cx="959523" cy="222072"/>
          </a:xfrm>
          <a:prstGeom prst="roundRect">
            <a:avLst/>
          </a:prstGeom>
          <a:solidFill>
            <a:srgbClr val="F7768E">
              <a:alpha val="19000"/>
            </a:srgbClr>
          </a:solidFill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D862968-A503-4BFA-993C-EEE3368697F4}"/>
              </a:ext>
            </a:extLst>
          </p:cNvPr>
          <p:cNvSpPr txBox="1"/>
          <p:nvPr/>
        </p:nvSpPr>
        <p:spPr>
          <a:xfrm>
            <a:off x="2639062" y="4334560"/>
            <a:ext cx="18297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7768E"/>
                </a:solidFill>
                <a:latin typeface="Poppins Light" panose="00000400000000000000" pitchFamily="2" charset="0"/>
                <a:cs typeface="Poppins Light" panose="00000400000000000000" pitchFamily="2" charset="0"/>
              </a:rPr>
              <a:t>missing ‘e’ char </a:t>
            </a:r>
          </a:p>
        </p:txBody>
      </p:sp>
      <p:sp>
        <p:nvSpPr>
          <p:cNvPr id="43" name="Slide Number Placeholder 4">
            <a:extLst>
              <a:ext uri="{FF2B5EF4-FFF2-40B4-BE49-F238E27FC236}">
                <a16:creationId xmlns:a16="http://schemas.microsoft.com/office/drawing/2014/main" id="{D06E8BA9-6DF6-4286-9581-A114B4D5BD6E}"/>
              </a:ext>
            </a:extLst>
          </p:cNvPr>
          <p:cNvSpPr txBox="1">
            <a:spLocks/>
          </p:cNvSpPr>
          <p:nvPr/>
        </p:nvSpPr>
        <p:spPr>
          <a:xfrm>
            <a:off x="10626918" y="6467058"/>
            <a:ext cx="418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9D211E-4447-4468-8032-7CE4582A0C18}" type="slidenum">
              <a:rPr lang="it-IT" smtClean="0">
                <a:solidFill>
                  <a:srgbClr val="C0CAF5"/>
                </a:solidFill>
              </a:rPr>
              <a:pPr/>
              <a:t>3</a:t>
            </a:fld>
            <a:endParaRPr lang="it-IT" dirty="0">
              <a:solidFill>
                <a:srgbClr val="C0CAF5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A494FFE-1153-427B-85E6-FEC8169705BF}"/>
              </a:ext>
            </a:extLst>
          </p:cNvPr>
          <p:cNvCxnSpPr>
            <a:cxnSpLocks/>
          </p:cNvCxnSpPr>
          <p:nvPr/>
        </p:nvCxnSpPr>
        <p:spPr>
          <a:xfrm flipH="1" flipV="1">
            <a:off x="3840448" y="3781942"/>
            <a:ext cx="358041" cy="198532"/>
          </a:xfrm>
          <a:prstGeom prst="straightConnector1">
            <a:avLst/>
          </a:prstGeom>
          <a:ln>
            <a:solidFill>
              <a:srgbClr val="F776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5C8A7C98-5A47-43FD-9751-6C18CCD9B617}"/>
              </a:ext>
            </a:extLst>
          </p:cNvPr>
          <p:cNvCxnSpPr>
            <a:cxnSpLocks/>
            <a:endCxn id="41" idx="0"/>
          </p:cNvCxnSpPr>
          <p:nvPr/>
        </p:nvCxnSpPr>
        <p:spPr>
          <a:xfrm flipH="1">
            <a:off x="2509072" y="4647225"/>
            <a:ext cx="741033" cy="436540"/>
          </a:xfrm>
          <a:prstGeom prst="straightConnector1">
            <a:avLst/>
          </a:prstGeom>
          <a:ln>
            <a:solidFill>
              <a:srgbClr val="F7768E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F24C4743-1FA4-4D02-9DE4-94B0264BD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48877" y="2178451"/>
            <a:ext cx="4462620" cy="318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0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F90FAB-481E-4A6B-B9D0-FA7DE73BD3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4106" y="1295721"/>
            <a:ext cx="5202660" cy="4962364"/>
          </a:xfrm>
          <a:prstGeom prst="rect">
            <a:avLst/>
          </a:prstGeom>
        </p:spPr>
      </p:pic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73616D-49F9-4225-83A3-68308E3D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C0CAF5"/>
                </a:solidFill>
              </a:rPr>
              <a:t>Matteo Colantonio \ TNC26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5D3E4C6C-5F96-4FC9-AA0F-3E3079F939A4}"/>
              </a:ext>
            </a:extLst>
          </p:cNvPr>
          <p:cNvSpPr txBox="1">
            <a:spLocks/>
          </p:cNvSpPr>
          <p:nvPr/>
        </p:nvSpPr>
        <p:spPr>
          <a:xfrm>
            <a:off x="508208" y="3627052"/>
            <a:ext cx="5679440" cy="17390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en-US" sz="3600" dirty="0">
                <a:solidFill>
                  <a:srgbClr val="3CE35F"/>
                </a:solidFill>
              </a:rPr>
              <a:t>So I built it.*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633C0AF5-CB2F-49D3-9AFB-AC176F9BB56F}"/>
              </a:ext>
            </a:extLst>
          </p:cNvPr>
          <p:cNvSpPr txBox="1">
            <a:spLocks/>
          </p:cNvSpPr>
          <p:nvPr/>
        </p:nvSpPr>
        <p:spPr>
          <a:xfrm>
            <a:off x="72713" y="1593523"/>
            <a:ext cx="6350924" cy="23680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9600" dirty="0">
                <a:solidFill>
                  <a:srgbClr val="F7768E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404</a:t>
            </a:r>
            <a:endParaRPr lang="en-GB" sz="3600" dirty="0">
              <a:solidFill>
                <a:srgbClr val="F7768E"/>
              </a:solidFill>
              <a:latin typeface="Poppins ExtraBold" panose="00000900000000000000" pitchFamily="2" charset="0"/>
              <a:cs typeface="Poppins ExtraBold" panose="00000900000000000000" pitchFamily="2" charset="0"/>
            </a:endParaRPr>
          </a:p>
          <a:p>
            <a:pPr algn="ctr"/>
            <a:r>
              <a:rPr lang="en-GB" sz="1600" dirty="0">
                <a:solidFill>
                  <a:srgbClr val="F7768E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*</a:t>
            </a:r>
            <a:r>
              <a:rPr lang="en-GB" sz="1600" dirty="0">
                <a:solidFill>
                  <a:srgbClr val="C0CAF5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</a:t>
            </a:r>
            <a:r>
              <a:rPr lang="en-GB" sz="1600" dirty="0" err="1">
                <a:solidFill>
                  <a:srgbClr val="C0CAF5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Pyangbind</a:t>
            </a:r>
            <a:r>
              <a:rPr lang="en-GB" sz="1600" dirty="0">
                <a:solidFill>
                  <a:srgbClr val="C0CAF5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 &amp; </a:t>
            </a:r>
            <a:r>
              <a:rPr lang="en-GB" sz="1600" dirty="0" err="1">
                <a:solidFill>
                  <a:srgbClr val="C0CAF5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Pydantify</a:t>
            </a:r>
            <a:r>
              <a:rPr lang="en-GB" sz="1600" dirty="0">
                <a:solidFill>
                  <a:srgbClr val="C0CAF5"/>
                </a:solidFill>
                <a:latin typeface="Poppins SemiBold" panose="00000700000000000000" pitchFamily="2" charset="0"/>
                <a:cs typeface="Poppins SemiBold" panose="00000700000000000000" pitchFamily="2" charset="0"/>
              </a:rPr>
              <a:t>: pure data models, no operations</a:t>
            </a:r>
          </a:p>
        </p:txBody>
      </p:sp>
      <p:sp>
        <p:nvSpPr>
          <p:cNvPr id="24" name="Slide Number Placeholder 4">
            <a:extLst>
              <a:ext uri="{FF2B5EF4-FFF2-40B4-BE49-F238E27FC236}">
                <a16:creationId xmlns:a16="http://schemas.microsoft.com/office/drawing/2014/main" id="{0A45485F-33FC-4328-AD9A-3224CFB54173}"/>
              </a:ext>
            </a:extLst>
          </p:cNvPr>
          <p:cNvSpPr txBox="1">
            <a:spLocks/>
          </p:cNvSpPr>
          <p:nvPr/>
        </p:nvSpPr>
        <p:spPr>
          <a:xfrm>
            <a:off x="10626918" y="6467058"/>
            <a:ext cx="418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9D211E-4447-4468-8032-7CE4582A0C18}" type="slidenum">
              <a:rPr lang="it-IT" smtClean="0">
                <a:solidFill>
                  <a:srgbClr val="C0CAF5"/>
                </a:solidFill>
              </a:rPr>
              <a:pPr/>
              <a:t>4</a:t>
            </a:fld>
            <a:endParaRPr lang="it-IT" dirty="0">
              <a:solidFill>
                <a:srgbClr val="C0CAF5"/>
              </a:solidFill>
            </a:endParaRPr>
          </a:p>
        </p:txBody>
      </p:sp>
      <p:sp>
        <p:nvSpPr>
          <p:cNvPr id="10" name="Title 3">
            <a:extLst>
              <a:ext uri="{FF2B5EF4-FFF2-40B4-BE49-F238E27FC236}">
                <a16:creationId xmlns:a16="http://schemas.microsoft.com/office/drawing/2014/main" id="{49F3B5A0-1DE3-420D-A4B8-7078827107A3}"/>
              </a:ext>
            </a:extLst>
          </p:cNvPr>
          <p:cNvSpPr txBox="1">
            <a:spLocks/>
          </p:cNvSpPr>
          <p:nvPr/>
        </p:nvSpPr>
        <p:spPr>
          <a:xfrm>
            <a:off x="1401050" y="4823652"/>
            <a:ext cx="3893755" cy="4484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pPr algn="ctr"/>
            <a:r>
              <a:rPr lang="en-US" sz="1400" dirty="0">
                <a:solidFill>
                  <a:srgbClr val="3CE35F"/>
                </a:solidFill>
              </a:rPr>
              <a:t>* </a:t>
            </a:r>
            <a:r>
              <a:rPr lang="en-US" sz="1400" dirty="0">
                <a:solidFill>
                  <a:srgbClr val="C0CAF5"/>
                </a:solidFill>
              </a:rPr>
              <a:t>it works for Nokia G30 and GX platforms</a:t>
            </a:r>
          </a:p>
        </p:txBody>
      </p:sp>
      <p:sp>
        <p:nvSpPr>
          <p:cNvPr id="15" name="Title 3">
            <a:extLst>
              <a:ext uri="{FF2B5EF4-FFF2-40B4-BE49-F238E27FC236}">
                <a16:creationId xmlns:a16="http://schemas.microsoft.com/office/drawing/2014/main" id="{BA5621A5-DEC8-4E51-88E8-4CAAFEE100E2}"/>
              </a:ext>
            </a:extLst>
          </p:cNvPr>
          <p:cNvSpPr txBox="1">
            <a:spLocks/>
          </p:cNvSpPr>
          <p:nvPr/>
        </p:nvSpPr>
        <p:spPr>
          <a:xfrm>
            <a:off x="301557" y="362478"/>
            <a:ext cx="11605098" cy="5396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/>
                </a:solidFill>
                <a:latin typeface="Poppins SemiBold" panose="00000700000000000000" pitchFamily="2" charset="0"/>
                <a:ea typeface="+mj-ea"/>
                <a:cs typeface="Poppins SemiBold" panose="00000700000000000000" pitchFamily="2" charset="0"/>
              </a:defRPr>
            </a:lvl1pPr>
          </a:lstStyle>
          <a:p>
            <a:r>
              <a:rPr lang="en-US" dirty="0">
                <a:solidFill>
                  <a:srgbClr val="DEE3FA"/>
                </a:solidFill>
              </a:rPr>
              <a:t>YANG modules </a:t>
            </a:r>
            <a:r>
              <a:rPr lang="en-US" dirty="0">
                <a:solidFill>
                  <a:srgbClr val="DEE3FA"/>
                </a:solidFill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rgbClr val="DEE3FA"/>
                </a:solidFill>
              </a:rPr>
              <a:t>Software Development Kit?</a:t>
            </a:r>
            <a:endParaRPr lang="en-US" dirty="0">
              <a:solidFill>
                <a:srgbClr val="F7768E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903BD65-D138-49F8-9429-6CA5900E3957}"/>
              </a:ext>
            </a:extLst>
          </p:cNvPr>
          <p:cNvSpPr txBox="1"/>
          <p:nvPr/>
        </p:nvSpPr>
        <p:spPr>
          <a:xfrm>
            <a:off x="4399134" y="1585870"/>
            <a:ext cx="4509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600" dirty="0">
                <a:solidFill>
                  <a:srgbClr val="F7768E"/>
                </a:solidFill>
                <a:latin typeface="Poppins ExtraBold" panose="00000900000000000000" pitchFamily="2" charset="0"/>
                <a:cs typeface="Poppins ExtraBold" panose="00000900000000000000" pitchFamily="2" charset="0"/>
              </a:rPr>
              <a:t>*</a:t>
            </a:r>
          </a:p>
        </p:txBody>
      </p:sp>
    </p:spTree>
    <p:extLst>
      <p:ext uri="{BB962C8B-B14F-4D97-AF65-F5344CB8AC3E}">
        <p14:creationId xmlns:p14="http://schemas.microsoft.com/office/powerpoint/2010/main" val="818309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FEA8CA-5977-4B8E-A79D-3632F5856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7" y="378676"/>
            <a:ext cx="11605098" cy="539635"/>
          </a:xfrm>
        </p:spPr>
        <p:txBody>
          <a:bodyPr/>
          <a:lstStyle/>
          <a:p>
            <a:r>
              <a:rPr lang="en-GB" dirty="0">
                <a:solidFill>
                  <a:srgbClr val="DEE3FA"/>
                </a:solidFill>
              </a:rPr>
              <a:t>YANG modules </a:t>
            </a:r>
            <a:r>
              <a:rPr lang="en-GB" dirty="0">
                <a:solidFill>
                  <a:srgbClr val="DEE3FA"/>
                </a:solidFill>
                <a:sym typeface="Wingdings" panose="05000000000000000000" pitchFamily="2" charset="2"/>
              </a:rPr>
              <a:t> IDE-friendly type-safe </a:t>
            </a:r>
            <a:r>
              <a:rPr lang="en-GB" dirty="0">
                <a:solidFill>
                  <a:srgbClr val="DEE3FA"/>
                </a:solidFill>
              </a:rPr>
              <a:t>RESTCONF SDK</a:t>
            </a:r>
            <a:endParaRPr lang="en-US" dirty="0">
              <a:solidFill>
                <a:srgbClr val="DEE3FA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73616D-49F9-4225-83A3-68308E3D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C0CAF5"/>
                </a:solidFill>
              </a:rPr>
              <a:t>Matteo Colantonio \ TNC26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633C0AF5-CB2F-49D3-9AFB-AC176F9BB56F}"/>
              </a:ext>
            </a:extLst>
          </p:cNvPr>
          <p:cNvSpPr txBox="1">
            <a:spLocks/>
          </p:cNvSpPr>
          <p:nvPr/>
        </p:nvSpPr>
        <p:spPr>
          <a:xfrm>
            <a:off x="8991600" y="1318280"/>
            <a:ext cx="2915055" cy="503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3CE35F"/>
              </a:buCl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CAF5"/>
                </a:solidFill>
              </a:rPr>
              <a:t>N</a:t>
            </a:r>
            <a:r>
              <a:rPr lang="en-GB" b="0" i="0" dirty="0">
                <a:solidFill>
                  <a:srgbClr val="C0CAF5"/>
                </a:solidFill>
                <a:effectLst/>
              </a:rPr>
              <a:t>avigate paths/URIs with </a:t>
            </a:r>
            <a:r>
              <a:rPr lang="en-GB" dirty="0">
                <a:solidFill>
                  <a:srgbClr val="C0CAF5"/>
                </a:solidFill>
              </a:rPr>
              <a:t>autocomplete.</a:t>
            </a:r>
            <a:endParaRPr lang="en-GB" b="0" i="0" dirty="0">
              <a:solidFill>
                <a:srgbClr val="C0CAF5"/>
              </a:solidFill>
              <a:effectLst/>
            </a:endParaRPr>
          </a:p>
          <a:p>
            <a:pPr marL="342900" indent="-342900">
              <a:buClr>
                <a:srgbClr val="3CE35F"/>
              </a:buCl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CAF5"/>
                </a:solidFill>
              </a:rPr>
              <a:t>T</a:t>
            </a:r>
            <a:r>
              <a:rPr lang="en-GB" b="0" i="0" dirty="0">
                <a:solidFill>
                  <a:srgbClr val="C0CAF5"/>
                </a:solidFill>
                <a:effectLst/>
              </a:rPr>
              <a:t>ype-safe &amp; runtime validation. Fail locally.</a:t>
            </a:r>
            <a:endParaRPr lang="en-GB" b="0" i="0" dirty="0">
              <a:solidFill>
                <a:srgbClr val="3CE35F"/>
              </a:solidFill>
              <a:effectLst/>
            </a:endParaRPr>
          </a:p>
          <a:p>
            <a:pPr marL="342900" indent="-342900">
              <a:buClr>
                <a:srgbClr val="3CE35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C0CAF5"/>
                </a:solidFill>
              </a:rPr>
              <a:t>CRUD methods for running datastore + RPC operations.</a:t>
            </a:r>
          </a:p>
          <a:p>
            <a:pPr algn="ctr"/>
            <a:r>
              <a:rPr lang="en-US" sz="3200" dirty="0">
                <a:solidFill>
                  <a:srgbClr val="3CE35F"/>
                </a:solidFill>
              </a:rPr>
              <a:t>Faster. Easier. Safer.</a:t>
            </a:r>
          </a:p>
        </p:txBody>
      </p:sp>
      <p:sp>
        <p:nvSpPr>
          <p:cNvPr id="42" name="Slide Number Placeholder 4">
            <a:extLst>
              <a:ext uri="{FF2B5EF4-FFF2-40B4-BE49-F238E27FC236}">
                <a16:creationId xmlns:a16="http://schemas.microsoft.com/office/drawing/2014/main" id="{24C0D51E-932F-4A4D-8087-C736FD99F26E}"/>
              </a:ext>
            </a:extLst>
          </p:cNvPr>
          <p:cNvSpPr txBox="1">
            <a:spLocks/>
          </p:cNvSpPr>
          <p:nvPr/>
        </p:nvSpPr>
        <p:spPr>
          <a:xfrm>
            <a:off x="10626918" y="6467058"/>
            <a:ext cx="418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9D211E-4447-4468-8032-7CE4582A0C18}" type="slidenum">
              <a:rPr lang="it-IT" smtClean="0">
                <a:solidFill>
                  <a:srgbClr val="C0CAF5"/>
                </a:solidFill>
              </a:rPr>
              <a:pPr/>
              <a:t>5</a:t>
            </a:fld>
            <a:endParaRPr lang="it-IT" dirty="0">
              <a:solidFill>
                <a:srgbClr val="C0CAF5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B78A53-FBA1-4AAE-B04F-6B9F3620F347}"/>
              </a:ext>
            </a:extLst>
          </p:cNvPr>
          <p:cNvGrpSpPr/>
          <p:nvPr/>
        </p:nvGrpSpPr>
        <p:grpSpPr>
          <a:xfrm>
            <a:off x="373302" y="1103758"/>
            <a:ext cx="8486218" cy="5249517"/>
            <a:chOff x="301555" y="998806"/>
            <a:chExt cx="8486218" cy="524951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95108B3-C44F-432D-ACD7-F32A39F84907}"/>
                </a:ext>
              </a:extLst>
            </p:cNvPr>
            <p:cNvGrpSpPr/>
            <p:nvPr/>
          </p:nvGrpSpPr>
          <p:grpSpPr>
            <a:xfrm>
              <a:off x="301555" y="998806"/>
              <a:ext cx="8486218" cy="5249517"/>
              <a:chOff x="591669" y="1441268"/>
              <a:chExt cx="8486218" cy="524951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0A2E52F9-32DF-42F4-8796-256C97CE4E15}"/>
                  </a:ext>
                </a:extLst>
              </p:cNvPr>
              <p:cNvSpPr/>
              <p:nvPr/>
            </p:nvSpPr>
            <p:spPr>
              <a:xfrm>
                <a:off x="591670" y="1441268"/>
                <a:ext cx="8486217" cy="5249517"/>
              </a:xfrm>
              <a:prstGeom prst="roundRect">
                <a:avLst>
                  <a:gd name="adj" fmla="val 3415"/>
                </a:avLst>
              </a:prstGeom>
              <a:solidFill>
                <a:srgbClr val="121314"/>
              </a:solidFill>
              <a:ln>
                <a:solidFill>
                  <a:srgbClr val="2C2C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145C2CE-D556-45C2-BF1C-33242E225FCD}"/>
                  </a:ext>
                </a:extLst>
              </p:cNvPr>
              <p:cNvGrpSpPr/>
              <p:nvPr/>
            </p:nvGrpSpPr>
            <p:grpSpPr>
              <a:xfrm>
                <a:off x="591669" y="1452999"/>
                <a:ext cx="8486217" cy="410733"/>
                <a:chOff x="591669" y="1452999"/>
                <a:chExt cx="8486217" cy="410733"/>
              </a:xfrm>
            </p:grpSpPr>
            <p:sp>
              <p:nvSpPr>
                <p:cNvPr id="31" name="Rectangle: Top Corners Rounded 30">
                  <a:extLst>
                    <a:ext uri="{FF2B5EF4-FFF2-40B4-BE49-F238E27FC236}">
                      <a16:creationId xmlns:a16="http://schemas.microsoft.com/office/drawing/2014/main" id="{56B327FC-C25F-4D85-8D6C-FD580FE14DE6}"/>
                    </a:ext>
                  </a:extLst>
                </p:cNvPr>
                <p:cNvSpPr/>
                <p:nvPr/>
              </p:nvSpPr>
              <p:spPr>
                <a:xfrm>
                  <a:off x="591669" y="1452999"/>
                  <a:ext cx="8486217" cy="410733"/>
                </a:xfrm>
                <a:prstGeom prst="round2SameRect">
                  <a:avLst>
                    <a:gd name="adj1" fmla="val 29034"/>
                    <a:gd name="adj2" fmla="val 0"/>
                  </a:avLst>
                </a:prstGeom>
                <a:solidFill>
                  <a:srgbClr val="2C2C3C"/>
                </a:solidFill>
                <a:ln>
                  <a:solidFill>
                    <a:srgbClr val="2C2C3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2FE115A2-8AFB-4A72-B469-7EEDF81FE9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97297" y="1584507"/>
                  <a:ext cx="119131" cy="120137"/>
                </a:xfrm>
                <a:prstGeom prst="ellipse">
                  <a:avLst/>
                </a:prstGeom>
                <a:solidFill>
                  <a:srgbClr val="FF5F5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7F291D3C-6ACC-4A8A-B036-95B8F10960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91667" y="1584507"/>
                  <a:ext cx="119131" cy="120137"/>
                </a:xfrm>
                <a:prstGeom prst="ellipse">
                  <a:avLst/>
                </a:prstGeom>
                <a:solidFill>
                  <a:srgbClr val="FFC0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6E9DCC70-A1EF-4D0B-AB28-331F1C40DC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80322" y="1584507"/>
                  <a:ext cx="119131" cy="120137"/>
                </a:xfrm>
                <a:prstGeom prst="ellipse">
                  <a:avLst/>
                </a:prstGeom>
                <a:solidFill>
                  <a:srgbClr val="27C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9A373F6-4118-493E-97CD-2442C9AFCF9B}"/>
                    </a:ext>
                  </a:extLst>
                </p:cNvPr>
                <p:cNvSpPr txBox="1"/>
                <p:nvPr/>
              </p:nvSpPr>
              <p:spPr>
                <a:xfrm>
                  <a:off x="1387900" y="1489575"/>
                  <a:ext cx="39416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C0CAF5"/>
                      </a:solidFill>
                      <a:latin typeface="Consolas" panose="020B0609020204030204" pitchFamily="49" charset="0"/>
                      <a:cs typeface="Cascadia Mono" panose="020B0609020000020004" pitchFamily="49" charset="0"/>
                    </a:rPr>
                    <a:t>cool_automation.py</a:t>
                  </a:r>
                </a:p>
              </p:txBody>
            </p:sp>
          </p:grp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CB9BDE0C-FB7C-44AC-9E2C-02C54C6CB500}"/>
                </a:ext>
              </a:extLst>
            </p:cNvPr>
            <p:cNvSpPr/>
            <p:nvPr/>
          </p:nvSpPr>
          <p:spPr>
            <a:xfrm>
              <a:off x="3068595" y="3581234"/>
              <a:ext cx="1516828" cy="340453"/>
            </a:xfrm>
            <a:prstGeom prst="roundRect">
              <a:avLst/>
            </a:prstGeom>
            <a:solidFill>
              <a:srgbClr val="121314"/>
            </a:solidFill>
            <a:ln>
              <a:solidFill>
                <a:srgbClr val="10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A50AD0E-5B86-469F-AFCF-0FE0EE57A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077" y="1483123"/>
              <a:ext cx="8473695" cy="4764261"/>
            </a:xfrm>
            <a:prstGeom prst="roundRect">
              <a:avLst>
                <a:gd name="adj" fmla="val 3932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161211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FEA8CA-5977-4B8E-A79D-3632F5856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557" y="378676"/>
            <a:ext cx="11605098" cy="539635"/>
          </a:xfrm>
        </p:spPr>
        <p:txBody>
          <a:bodyPr/>
          <a:lstStyle/>
          <a:p>
            <a:r>
              <a:rPr lang="en-GB" dirty="0">
                <a:solidFill>
                  <a:srgbClr val="DEE3FA"/>
                </a:solidFill>
              </a:rPr>
              <a:t>YANG modules </a:t>
            </a:r>
            <a:r>
              <a:rPr lang="en-GB" dirty="0">
                <a:solidFill>
                  <a:srgbClr val="DEE3FA"/>
                </a:solidFill>
                <a:sym typeface="Wingdings" panose="05000000000000000000" pitchFamily="2" charset="2"/>
              </a:rPr>
              <a:t> IDE-friendly type-safe </a:t>
            </a:r>
            <a:r>
              <a:rPr lang="en-GB" dirty="0">
                <a:solidFill>
                  <a:srgbClr val="DEE3FA"/>
                </a:solidFill>
              </a:rPr>
              <a:t>RESTCONF SDK</a:t>
            </a:r>
            <a:endParaRPr lang="en-US" dirty="0">
              <a:solidFill>
                <a:srgbClr val="DEE3FA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73616D-49F9-4225-83A3-68308E3D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>
                <a:solidFill>
                  <a:srgbClr val="C0CAF5"/>
                </a:solidFill>
              </a:rPr>
              <a:t>Matteo Colantonio \ TNC26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633C0AF5-CB2F-49D3-9AFB-AC176F9BB56F}"/>
              </a:ext>
            </a:extLst>
          </p:cNvPr>
          <p:cNvSpPr txBox="1">
            <a:spLocks/>
          </p:cNvSpPr>
          <p:nvPr/>
        </p:nvSpPr>
        <p:spPr>
          <a:xfrm>
            <a:off x="8991600" y="1318280"/>
            <a:ext cx="2915055" cy="50340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3CE35F"/>
              </a:buCl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CAF5"/>
                </a:solidFill>
              </a:rPr>
              <a:t>N</a:t>
            </a:r>
            <a:r>
              <a:rPr lang="en-GB" b="0" i="0" dirty="0">
                <a:solidFill>
                  <a:srgbClr val="C0CAF5"/>
                </a:solidFill>
                <a:effectLst/>
              </a:rPr>
              <a:t>avigate paths/URIs with </a:t>
            </a:r>
            <a:r>
              <a:rPr lang="en-GB" dirty="0">
                <a:solidFill>
                  <a:srgbClr val="C0CAF5"/>
                </a:solidFill>
              </a:rPr>
              <a:t>autocomplete.</a:t>
            </a:r>
            <a:endParaRPr lang="en-GB" b="0" i="0" dirty="0">
              <a:solidFill>
                <a:srgbClr val="C0CAF5"/>
              </a:solidFill>
              <a:effectLst/>
            </a:endParaRPr>
          </a:p>
          <a:p>
            <a:pPr marL="342900" indent="-342900">
              <a:buClr>
                <a:srgbClr val="3CE35F"/>
              </a:buClr>
              <a:buFont typeface="Wingdings" panose="05000000000000000000" pitchFamily="2" charset="2"/>
              <a:buChar char="ü"/>
            </a:pPr>
            <a:r>
              <a:rPr lang="en-GB" dirty="0">
                <a:solidFill>
                  <a:srgbClr val="C0CAF5"/>
                </a:solidFill>
              </a:rPr>
              <a:t>T</a:t>
            </a:r>
            <a:r>
              <a:rPr lang="en-GB" b="0" i="0" dirty="0">
                <a:solidFill>
                  <a:srgbClr val="C0CAF5"/>
                </a:solidFill>
                <a:effectLst/>
              </a:rPr>
              <a:t>ype-safe &amp; runtime validation. Fail locally.</a:t>
            </a:r>
            <a:endParaRPr lang="en-GB" b="0" i="0" dirty="0">
              <a:solidFill>
                <a:srgbClr val="3CE35F"/>
              </a:solidFill>
              <a:effectLst/>
            </a:endParaRPr>
          </a:p>
          <a:p>
            <a:pPr marL="342900" indent="-342900">
              <a:buClr>
                <a:srgbClr val="3CE35F"/>
              </a:buClr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C0CAF5"/>
                </a:solidFill>
              </a:rPr>
              <a:t>CRUD methods for running datastore + RPC operations.</a:t>
            </a:r>
          </a:p>
          <a:p>
            <a:pPr algn="ctr"/>
            <a:r>
              <a:rPr lang="en-US" sz="3200" dirty="0">
                <a:solidFill>
                  <a:srgbClr val="3CE35F"/>
                </a:solidFill>
              </a:rPr>
              <a:t>Faster. Easier. Safer.</a:t>
            </a:r>
          </a:p>
        </p:txBody>
      </p:sp>
      <p:sp>
        <p:nvSpPr>
          <p:cNvPr id="42" name="Slide Number Placeholder 4">
            <a:extLst>
              <a:ext uri="{FF2B5EF4-FFF2-40B4-BE49-F238E27FC236}">
                <a16:creationId xmlns:a16="http://schemas.microsoft.com/office/drawing/2014/main" id="{24C0D51E-932F-4A4D-8087-C736FD99F26E}"/>
              </a:ext>
            </a:extLst>
          </p:cNvPr>
          <p:cNvSpPr txBox="1">
            <a:spLocks/>
          </p:cNvSpPr>
          <p:nvPr/>
        </p:nvSpPr>
        <p:spPr>
          <a:xfrm>
            <a:off x="10626918" y="6467058"/>
            <a:ext cx="4182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ctr" defTabSz="914400" rtl="0" eaLnBrk="1" latinLnBrk="0" hangingPunct="1">
              <a:defRPr sz="1200" b="1" kern="120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09D211E-4447-4468-8032-7CE4582A0C18}" type="slidenum">
              <a:rPr lang="it-IT" smtClean="0">
                <a:solidFill>
                  <a:srgbClr val="C0CAF5"/>
                </a:solidFill>
              </a:rPr>
              <a:pPr/>
              <a:t>6</a:t>
            </a:fld>
            <a:endParaRPr lang="it-IT" dirty="0">
              <a:solidFill>
                <a:srgbClr val="C0CAF5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4B78A53-FBA1-4AAE-B04F-6B9F3620F347}"/>
              </a:ext>
            </a:extLst>
          </p:cNvPr>
          <p:cNvGrpSpPr/>
          <p:nvPr/>
        </p:nvGrpSpPr>
        <p:grpSpPr>
          <a:xfrm>
            <a:off x="373302" y="1103758"/>
            <a:ext cx="8486218" cy="5249517"/>
            <a:chOff x="301555" y="998806"/>
            <a:chExt cx="8486218" cy="524951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95108B3-C44F-432D-ACD7-F32A39F84907}"/>
                </a:ext>
              </a:extLst>
            </p:cNvPr>
            <p:cNvGrpSpPr/>
            <p:nvPr/>
          </p:nvGrpSpPr>
          <p:grpSpPr>
            <a:xfrm>
              <a:off x="301555" y="998806"/>
              <a:ext cx="8486218" cy="5249517"/>
              <a:chOff x="591669" y="1441268"/>
              <a:chExt cx="8486218" cy="5249517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0A2E52F9-32DF-42F4-8796-256C97CE4E15}"/>
                  </a:ext>
                </a:extLst>
              </p:cNvPr>
              <p:cNvSpPr/>
              <p:nvPr/>
            </p:nvSpPr>
            <p:spPr>
              <a:xfrm>
                <a:off x="591670" y="1441268"/>
                <a:ext cx="8486217" cy="5249517"/>
              </a:xfrm>
              <a:prstGeom prst="roundRect">
                <a:avLst>
                  <a:gd name="adj" fmla="val 3415"/>
                </a:avLst>
              </a:prstGeom>
              <a:solidFill>
                <a:srgbClr val="121314"/>
              </a:solidFill>
              <a:ln>
                <a:solidFill>
                  <a:srgbClr val="2C2C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29" name="Group 28">
                <a:extLst>
                  <a:ext uri="{FF2B5EF4-FFF2-40B4-BE49-F238E27FC236}">
                    <a16:creationId xmlns:a16="http://schemas.microsoft.com/office/drawing/2014/main" id="{7145C2CE-D556-45C2-BF1C-33242E225FCD}"/>
                  </a:ext>
                </a:extLst>
              </p:cNvPr>
              <p:cNvGrpSpPr/>
              <p:nvPr/>
            </p:nvGrpSpPr>
            <p:grpSpPr>
              <a:xfrm>
                <a:off x="591669" y="1452999"/>
                <a:ext cx="8486217" cy="410733"/>
                <a:chOff x="591669" y="1452999"/>
                <a:chExt cx="8486217" cy="410733"/>
              </a:xfrm>
            </p:grpSpPr>
            <p:sp>
              <p:nvSpPr>
                <p:cNvPr id="31" name="Rectangle: Top Corners Rounded 30">
                  <a:extLst>
                    <a:ext uri="{FF2B5EF4-FFF2-40B4-BE49-F238E27FC236}">
                      <a16:creationId xmlns:a16="http://schemas.microsoft.com/office/drawing/2014/main" id="{56B327FC-C25F-4D85-8D6C-FD580FE14DE6}"/>
                    </a:ext>
                  </a:extLst>
                </p:cNvPr>
                <p:cNvSpPr/>
                <p:nvPr/>
              </p:nvSpPr>
              <p:spPr>
                <a:xfrm>
                  <a:off x="591669" y="1452999"/>
                  <a:ext cx="8486217" cy="410733"/>
                </a:xfrm>
                <a:prstGeom prst="round2SameRect">
                  <a:avLst>
                    <a:gd name="adj1" fmla="val 29034"/>
                    <a:gd name="adj2" fmla="val 0"/>
                  </a:avLst>
                </a:prstGeom>
                <a:solidFill>
                  <a:srgbClr val="2C2C3C"/>
                </a:solidFill>
                <a:ln>
                  <a:solidFill>
                    <a:srgbClr val="2C2C3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2FE115A2-8AFB-4A72-B469-7EEDF81FE9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97297" y="1584507"/>
                  <a:ext cx="119131" cy="120137"/>
                </a:xfrm>
                <a:prstGeom prst="ellipse">
                  <a:avLst/>
                </a:prstGeom>
                <a:solidFill>
                  <a:srgbClr val="FF5F5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7F291D3C-6ACC-4A8A-B036-95B8F10960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991667" y="1584507"/>
                  <a:ext cx="119131" cy="120137"/>
                </a:xfrm>
                <a:prstGeom prst="ellipse">
                  <a:avLst/>
                </a:prstGeom>
                <a:solidFill>
                  <a:srgbClr val="FFC02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Oval 33">
                  <a:extLst>
                    <a:ext uri="{FF2B5EF4-FFF2-40B4-BE49-F238E27FC236}">
                      <a16:creationId xmlns:a16="http://schemas.microsoft.com/office/drawing/2014/main" id="{6E9DCC70-A1EF-4D0B-AB28-331F1C40DC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180322" y="1584507"/>
                  <a:ext cx="119131" cy="120137"/>
                </a:xfrm>
                <a:prstGeom prst="ellipse">
                  <a:avLst/>
                </a:prstGeom>
                <a:solidFill>
                  <a:srgbClr val="27C93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49A373F6-4118-493E-97CD-2442C9AFCF9B}"/>
                    </a:ext>
                  </a:extLst>
                </p:cNvPr>
                <p:cNvSpPr txBox="1"/>
                <p:nvPr/>
              </p:nvSpPr>
              <p:spPr>
                <a:xfrm>
                  <a:off x="1387900" y="1489575"/>
                  <a:ext cx="3941617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>
                      <a:solidFill>
                        <a:srgbClr val="C0CAF5"/>
                      </a:solidFill>
                      <a:latin typeface="Consolas" panose="020B0609020204030204" pitchFamily="49" charset="0"/>
                      <a:cs typeface="Cascadia Mono" panose="020B0609020000020004" pitchFamily="49" charset="0"/>
                    </a:rPr>
                    <a:t>cool_automation.py</a:t>
                  </a:r>
                </a:p>
              </p:txBody>
            </p:sp>
          </p:grpSp>
        </p:grp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CB9BDE0C-FB7C-44AC-9E2C-02C54C6CB500}"/>
                </a:ext>
              </a:extLst>
            </p:cNvPr>
            <p:cNvSpPr/>
            <p:nvPr/>
          </p:nvSpPr>
          <p:spPr>
            <a:xfrm>
              <a:off x="3068595" y="3581234"/>
              <a:ext cx="1516828" cy="340453"/>
            </a:xfrm>
            <a:prstGeom prst="roundRect">
              <a:avLst/>
            </a:prstGeom>
            <a:solidFill>
              <a:srgbClr val="121314"/>
            </a:solidFill>
            <a:ln>
              <a:solidFill>
                <a:srgbClr val="10101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948F65F1-1A37-4E6B-AE5E-492B87691F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0" t="10457" r="1462" b="2157"/>
          <a:stretch/>
        </p:blipFill>
        <p:spPr>
          <a:xfrm>
            <a:off x="396240" y="1552580"/>
            <a:ext cx="8446770" cy="4799755"/>
          </a:xfrm>
          <a:prstGeom prst="roundRect">
            <a:avLst>
              <a:gd name="adj" fmla="val 4058"/>
            </a:avLst>
          </a:prstGeom>
        </p:spPr>
      </p:pic>
    </p:spTree>
    <p:extLst>
      <p:ext uri="{BB962C8B-B14F-4D97-AF65-F5344CB8AC3E}">
        <p14:creationId xmlns:p14="http://schemas.microsoft.com/office/powerpoint/2010/main" val="336789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66EF539-4C55-4063-8EF0-F560FF42E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55769">
            <a:off x="9252817" y="61790"/>
            <a:ext cx="2014315" cy="2952445"/>
          </a:xfrm>
          <a:prstGeom prst="rect">
            <a:avLst/>
          </a:prstGeom>
        </p:spPr>
      </p:pic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76B90F42-8ACA-4E4E-8F88-226DC7415E7D}"/>
              </a:ext>
            </a:extLst>
          </p:cNvPr>
          <p:cNvSpPr txBox="1">
            <a:spLocks/>
          </p:cNvSpPr>
          <p:nvPr/>
        </p:nvSpPr>
        <p:spPr>
          <a:xfrm>
            <a:off x="4032425" y="3896195"/>
            <a:ext cx="5116069" cy="4365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accent2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dirty="0">
                <a:solidFill>
                  <a:srgbClr val="C0CAF5"/>
                </a:solidFill>
              </a:rPr>
              <a:t>matteo.colantonio@garr.it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A9B46F53-BAFC-4AE6-8E8D-5C1EA66327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6391" y="423385"/>
            <a:ext cx="6219218" cy="1902644"/>
          </a:xfrm>
        </p:spPr>
        <p:txBody>
          <a:bodyPr/>
          <a:lstStyle/>
          <a:p>
            <a:pPr algn="ctr"/>
            <a:r>
              <a:rPr lang="en-GB" sz="7200" dirty="0">
                <a:solidFill>
                  <a:srgbClr val="3CE35F"/>
                </a:solidFill>
              </a:rPr>
              <a:t>YANG2SDK</a:t>
            </a:r>
            <a:br>
              <a:rPr lang="en-GB" dirty="0">
                <a:solidFill>
                  <a:srgbClr val="3CE35F"/>
                </a:solidFill>
              </a:rPr>
            </a:br>
            <a:r>
              <a:rPr lang="en-GB" dirty="0">
                <a:solidFill>
                  <a:srgbClr val="C0CAF5"/>
                </a:solidFill>
              </a:rPr>
              <a:t>Give it a try! </a:t>
            </a:r>
            <a:endParaRPr lang="en-US" dirty="0">
              <a:solidFill>
                <a:srgbClr val="C0CAF5"/>
              </a:solidFill>
              <a:latin typeface="Poppins Light" panose="00000400000000000000" pitchFamily="2" charset="0"/>
              <a:cs typeface="Poppins Light" panose="00000400000000000000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4CBBCA9-ABF0-46DC-936A-3463C1663D9E}"/>
              </a:ext>
            </a:extLst>
          </p:cNvPr>
          <p:cNvGrpSpPr/>
          <p:nvPr/>
        </p:nvGrpSpPr>
        <p:grpSpPr>
          <a:xfrm>
            <a:off x="4032425" y="2961805"/>
            <a:ext cx="9172781" cy="697230"/>
            <a:chOff x="6727" y="1985011"/>
            <a:chExt cx="9172781" cy="69723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DCA973F4-3AAA-4075-A861-B2F2EC298D93}"/>
                </a:ext>
              </a:extLst>
            </p:cNvPr>
            <p:cNvSpPr/>
            <p:nvPr/>
          </p:nvSpPr>
          <p:spPr>
            <a:xfrm>
              <a:off x="6727" y="1985011"/>
              <a:ext cx="7988714" cy="697230"/>
            </a:xfrm>
            <a:prstGeom prst="roundRect">
              <a:avLst>
                <a:gd name="adj" fmla="val 13701"/>
              </a:avLst>
            </a:prstGeom>
            <a:solidFill>
              <a:srgbClr val="121314"/>
            </a:solidFill>
            <a:ln>
              <a:solidFill>
                <a:srgbClr val="2C2C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E7E3BE1-0457-4E4D-AC7D-52DF3D84006E}"/>
                </a:ext>
              </a:extLst>
            </p:cNvPr>
            <p:cNvSpPr txBox="1"/>
            <p:nvPr/>
          </p:nvSpPr>
          <p:spPr>
            <a:xfrm>
              <a:off x="6728" y="2148960"/>
              <a:ext cx="9172780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900" dirty="0">
                  <a:solidFill>
                    <a:srgbClr val="C0CAF5"/>
                  </a:solidFill>
                  <a:latin typeface="Consolas" panose="020B0609020204030204" pitchFamily="49" charset="0"/>
                  <a:cs typeface="Cascadia Mono" panose="020B0609020000020004" pitchFamily="49" charset="0"/>
                </a:rPr>
                <a:t>$</a:t>
              </a:r>
              <a:r>
                <a:rPr lang="en-US" sz="1900" dirty="0">
                  <a:solidFill>
                    <a:srgbClr val="3CE35F"/>
                  </a:solidFill>
                  <a:latin typeface="Consolas" panose="020B0609020204030204" pitchFamily="49" charset="0"/>
                  <a:cs typeface="Cascadia Mono" panose="020B0609020000020004" pitchFamily="49" charset="0"/>
                </a:rPr>
                <a:t> </a:t>
              </a:r>
              <a:r>
                <a:rPr lang="en-US" sz="1900" dirty="0">
                  <a:solidFill>
                    <a:srgbClr val="C0CAF5"/>
                  </a:solidFill>
                  <a:latin typeface="Consolas" panose="020B0609020204030204" pitchFamily="49" charset="0"/>
                  <a:cs typeface="Cascadia Mono" panose="020B0609020000020004" pitchFamily="49" charset="0"/>
                </a:rPr>
                <a:t>git clone </a:t>
              </a:r>
              <a:r>
                <a:rPr lang="en-US" sz="1900" b="1" dirty="0">
                  <a:solidFill>
                    <a:srgbClr val="3CE35F"/>
                  </a:solidFill>
                  <a:latin typeface="Consolas" panose="020B0609020204030204" pitchFamily="49" charset="0"/>
                  <a:cs typeface="Cascadia Mono" panose="020B0609020000020004" pitchFamily="49" charset="0"/>
                </a:rPr>
                <a:t>https://github.com/ConsortiumGARR/yang2sdk.git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F54761A-9111-4573-947D-665A13E18375}"/>
              </a:ext>
            </a:extLst>
          </p:cNvPr>
          <p:cNvGrpSpPr/>
          <p:nvPr/>
        </p:nvGrpSpPr>
        <p:grpSpPr>
          <a:xfrm>
            <a:off x="365796" y="1926412"/>
            <a:ext cx="3337555" cy="3324569"/>
            <a:chOff x="384304" y="1354256"/>
            <a:chExt cx="2401477" cy="243628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B994A509-DF46-424D-85D6-F7EE7D2BB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4304" y="1354256"/>
              <a:ext cx="2401477" cy="2436285"/>
            </a:xfrm>
            <a:prstGeom prst="rect">
              <a:avLst/>
            </a:prstGeom>
          </p:spPr>
        </p:pic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B2BA4C54-4846-44B6-83E5-6A1100927035}"/>
                </a:ext>
              </a:extLst>
            </p:cNvPr>
            <p:cNvSpPr/>
            <p:nvPr/>
          </p:nvSpPr>
          <p:spPr>
            <a:xfrm>
              <a:off x="1382134" y="2362986"/>
              <a:ext cx="500456" cy="501237"/>
            </a:xfrm>
            <a:custGeom>
              <a:avLst/>
              <a:gdLst>
                <a:gd name="connsiteX0" fmla="*/ 548433 w 548433"/>
                <a:gd name="connsiteY0" fmla="*/ 274217 h 534722"/>
                <a:gd name="connsiteX1" fmla="*/ 274217 w 548433"/>
                <a:gd name="connsiteY1" fmla="*/ 0 h 534722"/>
                <a:gd name="connsiteX2" fmla="*/ 0 w 548433"/>
                <a:gd name="connsiteY2" fmla="*/ 274217 h 534722"/>
                <a:gd name="connsiteX3" fmla="*/ 185096 w 548433"/>
                <a:gd name="connsiteY3" fmla="*/ 533008 h 534722"/>
                <a:gd name="connsiteX4" fmla="*/ 198807 w 548433"/>
                <a:gd name="connsiteY4" fmla="*/ 512442 h 534722"/>
                <a:gd name="connsiteX5" fmla="*/ 198807 w 548433"/>
                <a:gd name="connsiteY5" fmla="*/ 459313 h 534722"/>
                <a:gd name="connsiteX6" fmla="*/ 169671 w 548433"/>
                <a:gd name="connsiteY6" fmla="*/ 461026 h 534722"/>
                <a:gd name="connsiteX7" fmla="*/ 106259 w 548433"/>
                <a:gd name="connsiteY7" fmla="*/ 418180 h 534722"/>
                <a:gd name="connsiteX8" fmla="*/ 75410 w 548433"/>
                <a:gd name="connsiteY8" fmla="*/ 382189 h 534722"/>
                <a:gd name="connsiteX9" fmla="*/ 75410 w 548433"/>
                <a:gd name="connsiteY9" fmla="*/ 370192 h 534722"/>
                <a:gd name="connsiteX10" fmla="*/ 149105 w 548433"/>
                <a:gd name="connsiteY10" fmla="*/ 421608 h 534722"/>
                <a:gd name="connsiteX11" fmla="*/ 202235 w 548433"/>
                <a:gd name="connsiteY11" fmla="*/ 418180 h 534722"/>
                <a:gd name="connsiteX12" fmla="*/ 224515 w 548433"/>
                <a:gd name="connsiteY12" fmla="*/ 382189 h 534722"/>
                <a:gd name="connsiteX13" fmla="*/ 102831 w 548433"/>
                <a:gd name="connsiteY13" fmla="*/ 318777 h 534722"/>
                <a:gd name="connsiteX14" fmla="*/ 101117 w 548433"/>
                <a:gd name="connsiteY14" fmla="*/ 315349 h 534722"/>
                <a:gd name="connsiteX15" fmla="*/ 95976 w 548433"/>
                <a:gd name="connsiteY15" fmla="*/ 303352 h 534722"/>
                <a:gd name="connsiteX16" fmla="*/ 94262 w 548433"/>
                <a:gd name="connsiteY16" fmla="*/ 299924 h 534722"/>
                <a:gd name="connsiteX17" fmla="*/ 85693 w 548433"/>
                <a:gd name="connsiteY17" fmla="*/ 238226 h 534722"/>
                <a:gd name="connsiteX18" fmla="*/ 116542 w 548433"/>
                <a:gd name="connsiteY18" fmla="*/ 159388 h 534722"/>
                <a:gd name="connsiteX19" fmla="*/ 118256 w 548433"/>
                <a:gd name="connsiteY19" fmla="*/ 78837 h 534722"/>
                <a:gd name="connsiteX20" fmla="*/ 198807 w 548433"/>
                <a:gd name="connsiteY20" fmla="*/ 111400 h 534722"/>
                <a:gd name="connsiteX21" fmla="*/ 339343 w 548433"/>
                <a:gd name="connsiteY21" fmla="*/ 107973 h 534722"/>
                <a:gd name="connsiteX22" fmla="*/ 418180 w 548433"/>
                <a:gd name="connsiteY22" fmla="*/ 78837 h 534722"/>
                <a:gd name="connsiteX23" fmla="*/ 423322 w 548433"/>
                <a:gd name="connsiteY23" fmla="*/ 152533 h 534722"/>
                <a:gd name="connsiteX24" fmla="*/ 457599 w 548433"/>
                <a:gd name="connsiteY24" fmla="*/ 243367 h 534722"/>
                <a:gd name="connsiteX25" fmla="*/ 450743 w 548433"/>
                <a:gd name="connsiteY25" fmla="*/ 299924 h 534722"/>
                <a:gd name="connsiteX26" fmla="*/ 449030 w 548433"/>
                <a:gd name="connsiteY26" fmla="*/ 308494 h 534722"/>
                <a:gd name="connsiteX27" fmla="*/ 445602 w 548433"/>
                <a:gd name="connsiteY27" fmla="*/ 315349 h 534722"/>
                <a:gd name="connsiteX28" fmla="*/ 443888 w 548433"/>
                <a:gd name="connsiteY28" fmla="*/ 318777 h 534722"/>
                <a:gd name="connsiteX29" fmla="*/ 322204 w 548433"/>
                <a:gd name="connsiteY29" fmla="*/ 382189 h 534722"/>
                <a:gd name="connsiteX30" fmla="*/ 347912 w 548433"/>
                <a:gd name="connsiteY30" fmla="*/ 454171 h 534722"/>
                <a:gd name="connsiteX31" fmla="*/ 347912 w 548433"/>
                <a:gd name="connsiteY31" fmla="*/ 514156 h 534722"/>
                <a:gd name="connsiteX32" fmla="*/ 361623 w 548433"/>
                <a:gd name="connsiteY32" fmla="*/ 534722 h 534722"/>
                <a:gd name="connsiteX33" fmla="*/ 548433 w 548433"/>
                <a:gd name="connsiteY33" fmla="*/ 274217 h 534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548433" h="534722">
                  <a:moveTo>
                    <a:pt x="548433" y="274217"/>
                  </a:moveTo>
                  <a:cubicBezTo>
                    <a:pt x="548433" y="123397"/>
                    <a:pt x="425036" y="0"/>
                    <a:pt x="274217" y="0"/>
                  </a:cubicBezTo>
                  <a:cubicBezTo>
                    <a:pt x="123397" y="0"/>
                    <a:pt x="0" y="123397"/>
                    <a:pt x="0" y="274217"/>
                  </a:cubicBezTo>
                  <a:cubicBezTo>
                    <a:pt x="0" y="394186"/>
                    <a:pt x="77123" y="497017"/>
                    <a:pt x="185096" y="533008"/>
                  </a:cubicBezTo>
                  <a:cubicBezTo>
                    <a:pt x="191952" y="527867"/>
                    <a:pt x="198807" y="522725"/>
                    <a:pt x="198807" y="512442"/>
                  </a:cubicBezTo>
                  <a:cubicBezTo>
                    <a:pt x="198807" y="497017"/>
                    <a:pt x="198807" y="459313"/>
                    <a:pt x="198807" y="459313"/>
                  </a:cubicBezTo>
                  <a:cubicBezTo>
                    <a:pt x="198807" y="459313"/>
                    <a:pt x="186810" y="461026"/>
                    <a:pt x="169671" y="461026"/>
                  </a:cubicBezTo>
                  <a:cubicBezTo>
                    <a:pt x="126825" y="461026"/>
                    <a:pt x="113114" y="433605"/>
                    <a:pt x="106259" y="418180"/>
                  </a:cubicBezTo>
                  <a:cubicBezTo>
                    <a:pt x="97690" y="397614"/>
                    <a:pt x="87407" y="389045"/>
                    <a:pt x="75410" y="382189"/>
                  </a:cubicBezTo>
                  <a:cubicBezTo>
                    <a:pt x="68554" y="377048"/>
                    <a:pt x="66840" y="371906"/>
                    <a:pt x="75410" y="370192"/>
                  </a:cubicBezTo>
                  <a:cubicBezTo>
                    <a:pt x="113114" y="363337"/>
                    <a:pt x="123397" y="413039"/>
                    <a:pt x="149105" y="421608"/>
                  </a:cubicBezTo>
                  <a:cubicBezTo>
                    <a:pt x="167958" y="426749"/>
                    <a:pt x="190238" y="425036"/>
                    <a:pt x="202235" y="418180"/>
                  </a:cubicBezTo>
                  <a:cubicBezTo>
                    <a:pt x="203949" y="402755"/>
                    <a:pt x="214232" y="389045"/>
                    <a:pt x="224515" y="382189"/>
                  </a:cubicBezTo>
                  <a:cubicBezTo>
                    <a:pt x="159388" y="375334"/>
                    <a:pt x="121684" y="353054"/>
                    <a:pt x="102831" y="318777"/>
                  </a:cubicBezTo>
                  <a:lnTo>
                    <a:pt x="101117" y="315349"/>
                  </a:lnTo>
                  <a:lnTo>
                    <a:pt x="95976" y="303352"/>
                  </a:lnTo>
                  <a:lnTo>
                    <a:pt x="94262" y="299924"/>
                  </a:lnTo>
                  <a:cubicBezTo>
                    <a:pt x="87407" y="281072"/>
                    <a:pt x="85693" y="260506"/>
                    <a:pt x="85693" y="238226"/>
                  </a:cubicBezTo>
                  <a:cubicBezTo>
                    <a:pt x="85693" y="197093"/>
                    <a:pt x="99403" y="181668"/>
                    <a:pt x="116542" y="159388"/>
                  </a:cubicBezTo>
                  <a:cubicBezTo>
                    <a:pt x="101117" y="111400"/>
                    <a:pt x="118256" y="78837"/>
                    <a:pt x="118256" y="78837"/>
                  </a:cubicBezTo>
                  <a:cubicBezTo>
                    <a:pt x="118256" y="78837"/>
                    <a:pt x="145678" y="73696"/>
                    <a:pt x="198807" y="111400"/>
                  </a:cubicBezTo>
                  <a:cubicBezTo>
                    <a:pt x="227942" y="99403"/>
                    <a:pt x="303352" y="97690"/>
                    <a:pt x="339343" y="107973"/>
                  </a:cubicBezTo>
                  <a:cubicBezTo>
                    <a:pt x="361623" y="94262"/>
                    <a:pt x="401042" y="71982"/>
                    <a:pt x="418180" y="78837"/>
                  </a:cubicBezTo>
                  <a:cubicBezTo>
                    <a:pt x="423322" y="85693"/>
                    <a:pt x="431891" y="106259"/>
                    <a:pt x="423322" y="152533"/>
                  </a:cubicBezTo>
                  <a:cubicBezTo>
                    <a:pt x="428463" y="162816"/>
                    <a:pt x="457599" y="183382"/>
                    <a:pt x="457599" y="243367"/>
                  </a:cubicBezTo>
                  <a:cubicBezTo>
                    <a:pt x="457599" y="265647"/>
                    <a:pt x="454171" y="284500"/>
                    <a:pt x="450743" y="299924"/>
                  </a:cubicBezTo>
                  <a:lnTo>
                    <a:pt x="449030" y="308494"/>
                  </a:lnTo>
                  <a:cubicBezTo>
                    <a:pt x="449030" y="308494"/>
                    <a:pt x="447316" y="311921"/>
                    <a:pt x="445602" y="315349"/>
                  </a:cubicBezTo>
                  <a:lnTo>
                    <a:pt x="443888" y="318777"/>
                  </a:lnTo>
                  <a:cubicBezTo>
                    <a:pt x="425036" y="359909"/>
                    <a:pt x="385617" y="375334"/>
                    <a:pt x="322204" y="382189"/>
                  </a:cubicBezTo>
                  <a:cubicBezTo>
                    <a:pt x="342771" y="394186"/>
                    <a:pt x="347912" y="411325"/>
                    <a:pt x="347912" y="454171"/>
                  </a:cubicBezTo>
                  <a:cubicBezTo>
                    <a:pt x="347912" y="497017"/>
                    <a:pt x="347912" y="503873"/>
                    <a:pt x="347912" y="514156"/>
                  </a:cubicBezTo>
                  <a:cubicBezTo>
                    <a:pt x="347912" y="522725"/>
                    <a:pt x="354768" y="529581"/>
                    <a:pt x="361623" y="534722"/>
                  </a:cubicBezTo>
                  <a:cubicBezTo>
                    <a:pt x="471310" y="497017"/>
                    <a:pt x="548433" y="395900"/>
                    <a:pt x="548433" y="274217"/>
                  </a:cubicBezTo>
                  <a:close/>
                </a:path>
              </a:pathLst>
            </a:custGeom>
            <a:solidFill>
              <a:schemeClr val="bg1"/>
            </a:solidFill>
            <a:ln w="1696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9398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emplate GARR">
  <a:themeElements>
    <a:clrScheme name="GARR Template">
      <a:dk1>
        <a:srgbClr val="212338"/>
      </a:dk1>
      <a:lt1>
        <a:sysClr val="window" lastClr="FFFFFF"/>
      </a:lt1>
      <a:dk2>
        <a:srgbClr val="6C39D1"/>
      </a:dk2>
      <a:lt2>
        <a:srgbClr val="E7E6E6"/>
      </a:lt2>
      <a:accent1>
        <a:srgbClr val="212338"/>
      </a:accent1>
      <a:accent2>
        <a:srgbClr val="3CE35F"/>
      </a:accent2>
      <a:accent3>
        <a:srgbClr val="6C39D1"/>
      </a:accent3>
      <a:accent4>
        <a:srgbClr val="D6B4FC"/>
      </a:accent4>
      <a:accent5>
        <a:srgbClr val="D3DDE7"/>
      </a:accent5>
      <a:accent6>
        <a:srgbClr val="C6E7A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4" id="{698096CA-E4F8-4755-B1B1-DE6A86D9DFB6}" vid="{9A415DBD-FA3D-4FC2-88ED-9CD19ABEA2DF}"/>
    </a:ext>
  </a:extLst>
</a:theme>
</file>

<file path=ppt/theme/theme2.xml><?xml version="1.0" encoding="utf-8"?>
<a:theme xmlns:a="http://schemas.openxmlformats.org/drawingml/2006/main" name="Template GARR_Dark">
  <a:themeElements>
    <a:clrScheme name="GARR Template">
      <a:dk1>
        <a:srgbClr val="212338"/>
      </a:dk1>
      <a:lt1>
        <a:sysClr val="window" lastClr="FFFFFF"/>
      </a:lt1>
      <a:dk2>
        <a:srgbClr val="6C39D1"/>
      </a:dk2>
      <a:lt2>
        <a:srgbClr val="E7E6E6"/>
      </a:lt2>
      <a:accent1>
        <a:srgbClr val="212338"/>
      </a:accent1>
      <a:accent2>
        <a:srgbClr val="3CE35F"/>
      </a:accent2>
      <a:accent3>
        <a:srgbClr val="6C39D1"/>
      </a:accent3>
      <a:accent4>
        <a:srgbClr val="D6B4FC"/>
      </a:accent4>
      <a:accent5>
        <a:srgbClr val="D3DDE7"/>
      </a:accent5>
      <a:accent6>
        <a:srgbClr val="C6E7A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zione standard4" id="{698096CA-E4F8-4755-B1B1-DE6A86D9DFB6}" vid="{0E58C854-21CF-4AC1-A979-F0449A1B00FE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Modello_TemplateGARR_16-9_v2</Template>
  <TotalTime>0</TotalTime>
  <Words>395</Words>
  <Application>Microsoft Office PowerPoint</Application>
  <PresentationFormat>Widescreen</PresentationFormat>
  <Paragraphs>57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17" baseType="lpstr">
      <vt:lpstr>Poppins SemiBold</vt:lpstr>
      <vt:lpstr>Poppins ExtraBold</vt:lpstr>
      <vt:lpstr>Wingdings</vt:lpstr>
      <vt:lpstr>Arial</vt:lpstr>
      <vt:lpstr>Poppins Light</vt:lpstr>
      <vt:lpstr>Poppins</vt:lpstr>
      <vt:lpstr>Consolas</vt:lpstr>
      <vt:lpstr>Calibri</vt:lpstr>
      <vt:lpstr>Template GARR</vt:lpstr>
      <vt:lpstr>Template GARR_Dark</vt:lpstr>
      <vt:lpstr>Streamlining Multi-Vendor Automation RESTCONF Clients from YANG Modules</vt:lpstr>
      <vt:lpstr>DO NOT PARSE CLI</vt:lpstr>
      <vt:lpstr>Raw RESTCONF/NETCONF is fragile too</vt:lpstr>
      <vt:lpstr>PowerPoint Presentation</vt:lpstr>
      <vt:lpstr>YANG modules  IDE-friendly type-safe RESTCONF SDK</vt:lpstr>
      <vt:lpstr>YANG modules  IDE-friendly type-safe RESTCONF SDK</vt:lpstr>
      <vt:lpstr>YANG2SDK Give it a try!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Pydantic-based IDE-friendly RESTCONF clients from YANG</dc:title>
  <dc:creator>Matteo Colantonio</dc:creator>
  <cp:lastModifiedBy>Matteo Colantonio</cp:lastModifiedBy>
  <cp:revision>132</cp:revision>
  <dcterms:created xsi:type="dcterms:W3CDTF">2026-04-16T13:24:05Z</dcterms:created>
  <dcterms:modified xsi:type="dcterms:W3CDTF">2026-06-10T08:39:38Z</dcterms:modified>
</cp:coreProperties>
</file>