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Figtree"/>
      <p:regular r:id="rId19"/>
      <p:bold r:id="rId20"/>
      <p:italic r:id="rId21"/>
      <p:boldItalic r:id="rId22"/>
    </p:embeddedFont>
    <p:embeddedFont>
      <p:font typeface="Figtree Medium"/>
      <p:regular r:id="rId23"/>
      <p:bold r:id="rId24"/>
      <p:italic r:id="rId25"/>
      <p:boldItalic r:id="rId26"/>
    </p:embeddedFont>
    <p:embeddedFont>
      <p:font typeface="Figtree ExtraBold"/>
      <p:bold r:id="rId27"/>
      <p:boldItalic r:id="rId28"/>
    </p:embeddedFont>
    <p:embeddedFont>
      <p:font typeface="Figtree SemiBold"/>
      <p:regular r:id="rId29"/>
      <p:bold r:id="rId30"/>
      <p:italic r:id="rId31"/>
      <p:boldItalic r:id="rId32"/>
    </p:embeddedFont>
    <p:embeddedFont>
      <p:font typeface="DM Sans SemiBold"/>
      <p:regular r:id="rId33"/>
      <p:bold r:id="rId34"/>
      <p:italic r:id="rId35"/>
      <p:boldItalic r:id="rId36"/>
    </p:embeddedFont>
    <p:embeddedFont>
      <p:font typeface="DM Sans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80">
          <p15:clr>
            <a:srgbClr val="747775"/>
          </p15:clr>
        </p15:guide>
        <p15:guide id="2" orient="horz" pos="671">
          <p15:clr>
            <a:srgbClr val="747775"/>
          </p15:clr>
        </p15:guide>
        <p15:guide id="3" orient="horz" pos="7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7F9765-7186-459C-9EA8-751F5AD1B76E}">
  <a:tblStyle styleId="{3C7F9765-7186-459C-9EA8-751F5AD1B7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80" orient="horz"/>
        <p:guide pos="671" orient="horz"/>
        <p:guide pos="7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font" Target="fonts/Figtree-bold.fntdata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font" Target="fonts/Figtree-boldItalic.fntdata"/><Relationship Id="rId44" Type="http://schemas.openxmlformats.org/officeDocument/2006/relationships/font" Target="fonts/OpenSans-boldItalic.fntdata"/><Relationship Id="rId21" Type="http://schemas.openxmlformats.org/officeDocument/2006/relationships/font" Target="fonts/Figtree-italic.fntdata"/><Relationship Id="rId43" Type="http://schemas.openxmlformats.org/officeDocument/2006/relationships/font" Target="fonts/OpenSans-italic.fntdata"/><Relationship Id="rId24" Type="http://schemas.openxmlformats.org/officeDocument/2006/relationships/font" Target="fonts/FigtreeMedium-bold.fntdata"/><Relationship Id="rId23" Type="http://schemas.openxmlformats.org/officeDocument/2006/relationships/font" Target="fonts/Figtree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igtreeMedium-boldItalic.fntdata"/><Relationship Id="rId25" Type="http://schemas.openxmlformats.org/officeDocument/2006/relationships/font" Target="fonts/FigtreeMedium-italic.fntdata"/><Relationship Id="rId28" Type="http://schemas.openxmlformats.org/officeDocument/2006/relationships/font" Target="fonts/FigtreeExtraBold-boldItalic.fntdata"/><Relationship Id="rId27" Type="http://schemas.openxmlformats.org/officeDocument/2006/relationships/font" Target="fonts/FigtreeExtra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gtree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gtreeSemiBold-italic.fntdata"/><Relationship Id="rId30" Type="http://schemas.openxmlformats.org/officeDocument/2006/relationships/font" Target="fonts/FigtreeSemiBold-bold.fntdata"/><Relationship Id="rId11" Type="http://schemas.openxmlformats.org/officeDocument/2006/relationships/slide" Target="slides/slide5.xml"/><Relationship Id="rId33" Type="http://schemas.openxmlformats.org/officeDocument/2006/relationships/font" Target="fonts/DMSans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FigtreeSemiBold-boldItalic.fntdata"/><Relationship Id="rId13" Type="http://schemas.openxmlformats.org/officeDocument/2006/relationships/slide" Target="slides/slide7.xml"/><Relationship Id="rId35" Type="http://schemas.openxmlformats.org/officeDocument/2006/relationships/font" Target="fonts/DMSansSemiBold-italic.fntdata"/><Relationship Id="rId12" Type="http://schemas.openxmlformats.org/officeDocument/2006/relationships/slide" Target="slides/slide6.xml"/><Relationship Id="rId34" Type="http://schemas.openxmlformats.org/officeDocument/2006/relationships/font" Target="fonts/DMSansSemiBold-bold.fntdata"/><Relationship Id="rId15" Type="http://schemas.openxmlformats.org/officeDocument/2006/relationships/slide" Target="slides/slide9.xml"/><Relationship Id="rId37" Type="http://schemas.openxmlformats.org/officeDocument/2006/relationships/font" Target="fonts/DMSans-regular.fntdata"/><Relationship Id="rId14" Type="http://schemas.openxmlformats.org/officeDocument/2006/relationships/slide" Target="slides/slide8.xml"/><Relationship Id="rId36" Type="http://schemas.openxmlformats.org/officeDocument/2006/relationships/font" Target="fonts/DMSans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DMSans-italic.fntdata"/><Relationship Id="rId16" Type="http://schemas.openxmlformats.org/officeDocument/2006/relationships/slide" Target="slides/slide10.xml"/><Relationship Id="rId38" Type="http://schemas.openxmlformats.org/officeDocument/2006/relationships/font" Target="fonts/DMSans-bold.fntdata"/><Relationship Id="rId19" Type="http://schemas.openxmlformats.org/officeDocument/2006/relationships/font" Target="fonts/Figtree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35e6307d5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35e6307d5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fd340f5770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fd340f5770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fd340f5770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fd340f5770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760deb49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3760deb49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fd4d32df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fd4d32df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0958a2c5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0958a2c5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fd340f577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fd340f577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fd3e1ace5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fd3e1ace5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fd340f5770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fd340f577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fd4d32dff6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fd4d32dff6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fd340f5770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fd340f5770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fd340f5770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fd340f577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HITE - Branded Imag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53" y="4522200"/>
            <a:ext cx="1108524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382125" y="1660100"/>
            <a:ext cx="5423100" cy="2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Font typeface="Figtree ExtraBold"/>
              <a:buNone/>
              <a:defRPr b="0" sz="5600"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101" y="337650"/>
            <a:ext cx="2418101" cy="22896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09025" y="12507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Figtree SemiBold"/>
              <a:buNone/>
              <a:defRPr i="0" sz="18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DM Sans"/>
              <a:buNone/>
              <a:defRPr b="1" sz="15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subTitle"/>
          </p:nvPr>
        </p:nvSpPr>
        <p:spPr>
          <a:xfrm>
            <a:off x="409025" y="382179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BLACK MINI">
  <p:cSld name="CUSTOM_2_1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385900" y="1590975"/>
            <a:ext cx="531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subTitle"/>
          </p:nvPr>
        </p:nvSpPr>
        <p:spPr>
          <a:xfrm>
            <a:off x="385900" y="2198859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WHITE">
  <p:cSld name="CUSTOM_1_1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825125" y="1590975"/>
            <a:ext cx="35061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>
            <a:off x="824743" y="2342100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Medium"/>
              <a:buNone/>
              <a:defRPr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/>
        </p:txBody>
      </p:sp>
      <p:pic>
        <p:nvPicPr>
          <p:cNvPr id="85" name="Google Shape;8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58700"/>
            <a:ext cx="9216077" cy="26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ORANGE">
  <p:cSld name="TITLE_ONLY_2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825125" y="1590975"/>
            <a:ext cx="35061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824743" y="2342100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0" name="Google Shape;9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58650"/>
            <a:ext cx="9216077" cy="26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ORANGE 1">
  <p:cSld name="TITLE_ONLY_2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825125" y="1590975"/>
            <a:ext cx="35061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824743" y="2342100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5" name="Google Shape;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58650"/>
            <a:ext cx="9216077" cy="26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XT/BULLET FIELDS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166446" y="4725842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2292250" y="434825"/>
            <a:ext cx="64476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406352" y="1029407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SemiBold"/>
              <a:buNone/>
              <a:defRPr>
                <a:solidFill>
                  <a:schemeClr val="accen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100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384877" y="1549807"/>
            <a:ext cx="80559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600"/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○"/>
              <a:defRPr sz="1400">
                <a:solidFill>
                  <a:schemeClr val="accent3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■"/>
              <a:defRPr sz="1200">
                <a:solidFill>
                  <a:schemeClr val="accen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●"/>
              <a:defRPr i="0" sz="1000">
                <a:solidFill>
                  <a:schemeClr val="accent4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○"/>
              <a:defRPr sz="1000">
                <a:solidFill>
                  <a:schemeClr val="accen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■"/>
              <a:defRPr sz="1000">
                <a:solidFill>
                  <a:schemeClr val="accent5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 TXT/BULLET FIELDS">
  <p:cSld name="BLANK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1499325" y="263747"/>
            <a:ext cx="531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1499325" y="871630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SemiBold"/>
              <a:buNone/>
              <a:defRPr>
                <a:solidFill>
                  <a:schemeClr val="accen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106" name="Google Shape;10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6300" y="468500"/>
            <a:ext cx="913997" cy="8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idx="2" type="body"/>
          </p:nvPr>
        </p:nvSpPr>
        <p:spPr>
          <a:xfrm>
            <a:off x="384877" y="1549807"/>
            <a:ext cx="80559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600"/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○"/>
              <a:defRPr sz="1400">
                <a:solidFill>
                  <a:schemeClr val="accent3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■"/>
              <a:defRPr sz="1200">
                <a:solidFill>
                  <a:schemeClr val="accen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●"/>
              <a:defRPr i="0" sz="1000">
                <a:solidFill>
                  <a:schemeClr val="accent4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○"/>
              <a:defRPr sz="1000">
                <a:solidFill>
                  <a:schemeClr val="accen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■"/>
              <a:defRPr sz="1000">
                <a:solidFill>
                  <a:schemeClr val="accent5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BLANK 1 TXT/BULLET FIELD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>
            <p:ph type="title"/>
          </p:nvPr>
        </p:nvSpPr>
        <p:spPr>
          <a:xfrm>
            <a:off x="385900" y="883791"/>
            <a:ext cx="531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84877" y="1549807"/>
            <a:ext cx="80559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600"/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○"/>
              <a:defRPr sz="1400">
                <a:solidFill>
                  <a:schemeClr val="accent3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■"/>
              <a:defRPr sz="1200">
                <a:solidFill>
                  <a:schemeClr val="accen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●"/>
              <a:defRPr i="0" sz="1000">
                <a:solidFill>
                  <a:schemeClr val="accent4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○"/>
              <a:defRPr sz="1000">
                <a:solidFill>
                  <a:schemeClr val="accen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■"/>
              <a:defRPr sz="1000">
                <a:solidFill>
                  <a:schemeClr val="accent5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BLANK">
  <p:cSld name="TWO_OBJECT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BLANK + Brand Image">
  <p:cSld name="TWO_OBJECTS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225" y="347528"/>
            <a:ext cx="4077595" cy="386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IMAGES">
  <p:cSld name="TITLE_ONLY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>
            <p:ph idx="2" type="pic"/>
          </p:nvPr>
        </p:nvSpPr>
        <p:spPr>
          <a:xfrm>
            <a:off x="520400" y="1111425"/>
            <a:ext cx="3912300" cy="346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2" name="Google Shape;122;p20"/>
          <p:cNvSpPr/>
          <p:nvPr>
            <p:ph idx="3" type="pic"/>
          </p:nvPr>
        </p:nvSpPr>
        <p:spPr>
          <a:xfrm>
            <a:off x="4711300" y="1111425"/>
            <a:ext cx="3912300" cy="346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0"/>
          <p:cNvSpPr txBox="1"/>
          <p:nvPr>
            <p:ph type="title"/>
          </p:nvPr>
        </p:nvSpPr>
        <p:spPr>
          <a:xfrm>
            <a:off x="2292250" y="434825"/>
            <a:ext cx="64476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5" name="Google Shape;12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HITE">
  <p:cSld name="Title Slid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53" y="4522200"/>
            <a:ext cx="1108524" cy="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880" y="338900"/>
            <a:ext cx="2418101" cy="22896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382125" y="1660100"/>
            <a:ext cx="5423100" cy="2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Font typeface="Figtree ExtraBold"/>
              <a:buNone/>
              <a:defRPr b="0" sz="5600"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409025" y="12507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Figtree SemiBold"/>
              <a:buNone/>
              <a:defRPr i="0" sz="18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DM Sans"/>
              <a:buNone/>
              <a:defRPr b="1" sz="15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2" type="subTitle"/>
          </p:nvPr>
        </p:nvSpPr>
        <p:spPr>
          <a:xfrm>
            <a:off x="409025" y="382179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 TXT/BULLET FIELDS">
  <p:cSld name="OBJECT_WITH_CAPTION_TEXT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>
            <p:ph idx="2" type="pic"/>
          </p:nvPr>
        </p:nvSpPr>
        <p:spPr>
          <a:xfrm>
            <a:off x="4689700" y="617875"/>
            <a:ext cx="3912300" cy="3982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8" name="Google Shape;128;p21"/>
          <p:cNvSpPr txBox="1"/>
          <p:nvPr>
            <p:ph type="title"/>
          </p:nvPr>
        </p:nvSpPr>
        <p:spPr>
          <a:xfrm>
            <a:off x="397989" y="862632"/>
            <a:ext cx="404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5482450" y="968450"/>
            <a:ext cx="23268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Remove this placeholder and add a picture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" name="Google Shape;131;p21"/>
          <p:cNvSpPr txBox="1"/>
          <p:nvPr>
            <p:ph idx="1" type="subTitle"/>
          </p:nvPr>
        </p:nvSpPr>
        <p:spPr>
          <a:xfrm>
            <a:off x="399018" y="1765600"/>
            <a:ext cx="3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gtree SemiBold"/>
              <a:buNone/>
              <a:defRPr sz="1600">
                <a:solidFill>
                  <a:schemeClr val="accen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132" name="Google Shape;13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>
            <p:ph idx="3" type="body"/>
          </p:nvPr>
        </p:nvSpPr>
        <p:spPr>
          <a:xfrm>
            <a:off x="384875" y="2199825"/>
            <a:ext cx="41163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gtree"/>
              <a:buChar char="●"/>
              <a:defRPr sz="1600">
                <a:latin typeface="Figtree"/>
                <a:ea typeface="Figtree"/>
                <a:cs typeface="Figtree"/>
                <a:sym typeface="Figtree"/>
              </a:defRPr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Figtree"/>
              <a:buChar char="○"/>
              <a:defRPr sz="1400">
                <a:solidFill>
                  <a:schemeClr val="accent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■"/>
              <a:defRPr sz="12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Figtree"/>
              <a:buChar char="●"/>
              <a:defRPr i="0" sz="1000">
                <a:solidFill>
                  <a:schemeClr val="accent4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○"/>
              <a:defRPr sz="10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gtree"/>
              <a:buChar char="■"/>
              <a:defRPr sz="1000">
                <a:solidFill>
                  <a:schemeClr val="accent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●"/>
              <a:defRPr sz="800">
                <a:latin typeface="Figtree"/>
                <a:ea typeface="Figtree"/>
                <a:cs typeface="Figtree"/>
                <a:sym typeface="Figtree"/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○"/>
              <a:defRPr sz="800">
                <a:latin typeface="Figtree"/>
                <a:ea typeface="Figtree"/>
                <a:cs typeface="Figtree"/>
                <a:sym typeface="Figtree"/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■"/>
              <a:defRPr sz="8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TXT/BULLET FIELDS">
  <p:cSld name="BLANK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2"/>
          <p:cNvSpPr txBox="1"/>
          <p:nvPr>
            <p:ph type="title"/>
          </p:nvPr>
        </p:nvSpPr>
        <p:spPr>
          <a:xfrm>
            <a:off x="1499325" y="263747"/>
            <a:ext cx="531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" type="subTitle"/>
          </p:nvPr>
        </p:nvSpPr>
        <p:spPr>
          <a:xfrm>
            <a:off x="1499325" y="871630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SemiBold"/>
              <a:buNone/>
              <a:defRPr>
                <a:solidFill>
                  <a:schemeClr val="accen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121" y="468500"/>
            <a:ext cx="913997" cy="8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384876" y="1549800"/>
            <a:ext cx="38418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600"/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○"/>
              <a:defRPr sz="1400">
                <a:solidFill>
                  <a:schemeClr val="accent3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■"/>
              <a:defRPr sz="1200">
                <a:solidFill>
                  <a:schemeClr val="accen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●"/>
              <a:defRPr i="0" sz="1000">
                <a:solidFill>
                  <a:schemeClr val="accent4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○"/>
              <a:defRPr sz="1000">
                <a:solidFill>
                  <a:schemeClr val="accen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■"/>
              <a:defRPr sz="1000">
                <a:solidFill>
                  <a:schemeClr val="accent5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4631476" y="1549800"/>
            <a:ext cx="38418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gtree"/>
              <a:buChar char="●"/>
              <a:defRPr sz="1600">
                <a:latin typeface="Figtree"/>
                <a:ea typeface="Figtree"/>
                <a:cs typeface="Figtree"/>
                <a:sym typeface="Figtree"/>
              </a:defRPr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Figtree"/>
              <a:buChar char="○"/>
              <a:defRPr sz="1400">
                <a:solidFill>
                  <a:schemeClr val="accent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■"/>
              <a:defRPr sz="12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Figtree"/>
              <a:buChar char="●"/>
              <a:defRPr i="0" sz="1000">
                <a:solidFill>
                  <a:schemeClr val="accent4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○"/>
              <a:defRPr sz="10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gtree"/>
              <a:buChar char="■"/>
              <a:defRPr sz="1000">
                <a:solidFill>
                  <a:schemeClr val="accent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●"/>
              <a:defRPr sz="800">
                <a:latin typeface="Figtree"/>
                <a:ea typeface="Figtree"/>
                <a:cs typeface="Figtree"/>
                <a:sym typeface="Figtree"/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○"/>
              <a:defRPr sz="800">
                <a:latin typeface="Figtree"/>
                <a:ea typeface="Figtree"/>
                <a:cs typeface="Figtree"/>
                <a:sym typeface="Figtree"/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■"/>
              <a:defRPr sz="8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9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TXT/BULLETS FIELDS">
  <p:cSld name="BLANK_1_1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3"/>
          <p:cNvSpPr txBox="1"/>
          <p:nvPr>
            <p:ph type="title"/>
          </p:nvPr>
        </p:nvSpPr>
        <p:spPr>
          <a:xfrm>
            <a:off x="391661" y="852575"/>
            <a:ext cx="531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44" name="Google Shape;14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84875" y="1549800"/>
            <a:ext cx="38418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600"/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○"/>
              <a:defRPr sz="1400">
                <a:solidFill>
                  <a:schemeClr val="accent3"/>
                </a:solidFill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■"/>
              <a:defRPr sz="1200">
                <a:solidFill>
                  <a:schemeClr val="accent1"/>
                </a:solidFill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Char char="●"/>
              <a:defRPr i="0" sz="1000">
                <a:solidFill>
                  <a:schemeClr val="accent4"/>
                </a:solidFill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○"/>
              <a:defRPr sz="1000">
                <a:solidFill>
                  <a:schemeClr val="accent1"/>
                </a:solidFill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Char char="■"/>
              <a:defRPr sz="1000">
                <a:solidFill>
                  <a:schemeClr val="accent5"/>
                </a:solidFill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4631475" y="1549800"/>
            <a:ext cx="38418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gtree"/>
              <a:buChar char="●"/>
              <a:defRPr sz="1600">
                <a:latin typeface="Figtree"/>
                <a:ea typeface="Figtree"/>
                <a:cs typeface="Figtree"/>
                <a:sym typeface="Figtree"/>
              </a:defRPr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Figtree"/>
              <a:buChar char="○"/>
              <a:defRPr sz="1400">
                <a:solidFill>
                  <a:schemeClr val="accent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■"/>
              <a:defRPr sz="12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Figtree"/>
              <a:buChar char="●"/>
              <a:defRPr i="0" sz="1000">
                <a:solidFill>
                  <a:schemeClr val="accent4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○"/>
              <a:defRPr sz="10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gtree"/>
              <a:buChar char="■"/>
              <a:defRPr sz="1000">
                <a:solidFill>
                  <a:schemeClr val="accent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●"/>
              <a:defRPr sz="800">
                <a:latin typeface="Figtree"/>
                <a:ea typeface="Figtree"/>
                <a:cs typeface="Figtree"/>
                <a:sym typeface="Figtree"/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○"/>
              <a:defRPr sz="800">
                <a:latin typeface="Figtree"/>
                <a:ea typeface="Figtree"/>
                <a:cs typeface="Figtree"/>
                <a:sym typeface="Figtree"/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■"/>
              <a:defRPr sz="8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3" type="body"/>
          </p:nvPr>
        </p:nvSpPr>
        <p:spPr>
          <a:xfrm>
            <a:off x="391650" y="2945375"/>
            <a:ext cx="38418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gtree"/>
              <a:buChar char="●"/>
              <a:defRPr sz="1600">
                <a:latin typeface="Figtree"/>
                <a:ea typeface="Figtree"/>
                <a:cs typeface="Figtree"/>
                <a:sym typeface="Figtree"/>
              </a:defRPr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Figtree"/>
              <a:buChar char="○"/>
              <a:defRPr sz="1400">
                <a:solidFill>
                  <a:schemeClr val="accent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■"/>
              <a:defRPr sz="12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Figtree"/>
              <a:buChar char="●"/>
              <a:defRPr i="0" sz="1000">
                <a:solidFill>
                  <a:schemeClr val="accent4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○"/>
              <a:defRPr sz="10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gtree"/>
              <a:buChar char="■"/>
              <a:defRPr sz="1000">
                <a:solidFill>
                  <a:schemeClr val="accent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●"/>
              <a:defRPr sz="800">
                <a:latin typeface="Figtree"/>
                <a:ea typeface="Figtree"/>
                <a:cs typeface="Figtree"/>
                <a:sym typeface="Figtree"/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○"/>
              <a:defRPr sz="800">
                <a:latin typeface="Figtree"/>
                <a:ea typeface="Figtree"/>
                <a:cs typeface="Figtree"/>
                <a:sym typeface="Figtree"/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■"/>
              <a:defRPr sz="8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4" type="body"/>
          </p:nvPr>
        </p:nvSpPr>
        <p:spPr>
          <a:xfrm>
            <a:off x="4638250" y="2945375"/>
            <a:ext cx="38418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gtree"/>
              <a:buChar char="●"/>
              <a:defRPr sz="1600">
                <a:latin typeface="Figtree"/>
                <a:ea typeface="Figtree"/>
                <a:cs typeface="Figtree"/>
                <a:sym typeface="Figtree"/>
              </a:defRPr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Figtree"/>
              <a:buChar char="○"/>
              <a:defRPr sz="1400">
                <a:solidFill>
                  <a:schemeClr val="accent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■"/>
              <a:defRPr sz="12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Figtree"/>
              <a:buChar char="●"/>
              <a:defRPr i="0" sz="1000">
                <a:solidFill>
                  <a:schemeClr val="accent4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○"/>
              <a:defRPr sz="10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gtree"/>
              <a:buChar char="■"/>
              <a:defRPr sz="1000">
                <a:solidFill>
                  <a:schemeClr val="accent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●"/>
              <a:defRPr sz="800">
                <a:latin typeface="Figtree"/>
                <a:ea typeface="Figtree"/>
                <a:cs typeface="Figtree"/>
                <a:sym typeface="Figtree"/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○"/>
              <a:defRPr sz="800">
                <a:latin typeface="Figtree"/>
                <a:ea typeface="Figtree"/>
                <a:cs typeface="Figtree"/>
                <a:sym typeface="Figtree"/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■"/>
              <a:defRPr sz="8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01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white with logo">
  <p:cSld name="2_Custom Layout_3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2082599" y="2650313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https://www.linkedin.com/company/ri-scale/</a:t>
            </a:r>
            <a:endParaRPr sz="2100">
              <a:solidFill>
                <a:schemeClr val="dk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000" y="2674027"/>
            <a:ext cx="326700" cy="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787" y="2661081"/>
            <a:ext cx="352625" cy="3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1958800" y="4525775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RI-SCALE  is funded by the European Union - Grant Agreement Number </a:t>
            </a:r>
            <a:r>
              <a:rPr lang="en-GB" sz="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101188168</a:t>
            </a:r>
            <a:endParaRPr sz="600">
              <a:solidFill>
                <a:schemeClr val="dk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382125" y="1317300"/>
            <a:ext cx="5920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Font typeface="Figtree ExtraBold"/>
              <a:buNone/>
              <a:defRPr b="0" sz="4800"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gtree"/>
              <a:buNone/>
              <a:defRPr sz="21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id="157" name="Google Shape;15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680" y="2452175"/>
            <a:ext cx="2418101" cy="228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125" y="4522200"/>
            <a:ext cx="1108524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708566" y="2650325"/>
            <a:ext cx="94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riscale.eu</a:t>
            </a:r>
            <a:endParaRPr sz="1150">
              <a:solidFill>
                <a:schemeClr val="dk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white with logo">
  <p:cSld name="2_Custom Layout_1_1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43775" y="2702069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25" y="2702013"/>
            <a:ext cx="252948" cy="2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708566" y="2650325"/>
            <a:ext cx="94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riscale.eu</a:t>
            </a:r>
            <a:endParaRPr sz="115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2096724" y="2650325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Project Social url</a:t>
            </a:r>
            <a:endParaRPr sz="21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1958800" y="4525775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RI-SCALE  is funded by the European Union - Grant Agreement Number </a:t>
            </a:r>
            <a:r>
              <a:rPr lang="en-GB" sz="6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101188168</a:t>
            </a:r>
            <a:endParaRPr sz="600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382125" y="1317300"/>
            <a:ext cx="5920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Figtree ExtraBold"/>
              <a:buNone/>
              <a:defRPr b="0" sz="4800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id="169" name="Google Shape;1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675" y="2452175"/>
            <a:ext cx="2418101" cy="228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400" y="4523826"/>
            <a:ext cx="1111424" cy="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white with logo 1">
  <p:cSld name="2_Custom Layout_1_1_1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43775" y="2702069"/>
            <a:ext cx="252950" cy="2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25" y="2702013"/>
            <a:ext cx="252948" cy="25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708566" y="2650325"/>
            <a:ext cx="94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riscale.eu</a:t>
            </a:r>
            <a:endParaRPr sz="115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2096724" y="2650325"/>
            <a:ext cx="3694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Project Social url</a:t>
            </a:r>
            <a:endParaRPr sz="21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1958800" y="4525775"/>
            <a:ext cx="46632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RI-SCALE  is funded by the European Union - Grant Agreement Number </a:t>
            </a:r>
            <a:r>
              <a:rPr lang="en-GB" sz="600">
                <a:solidFill>
                  <a:schemeClr val="lt1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101188168</a:t>
            </a:r>
            <a:endParaRPr sz="600">
              <a:solidFill>
                <a:schemeClr val="lt1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79" name="Google Shape;179;p26"/>
          <p:cNvSpPr txBox="1"/>
          <p:nvPr>
            <p:ph type="title"/>
          </p:nvPr>
        </p:nvSpPr>
        <p:spPr>
          <a:xfrm>
            <a:off x="382125" y="1317300"/>
            <a:ext cx="5920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Figtree ExtraBold"/>
              <a:buNone/>
              <a:defRPr b="0" sz="4800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"/>
              <a:buNone/>
              <a:defRPr sz="21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id="180" name="Google Shape;18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675" y="2452175"/>
            <a:ext cx="2418101" cy="228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400" y="4523826"/>
            <a:ext cx="1111424" cy="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83" name="Google Shape;183;p27"/>
          <p:cNvPicPr preferRelativeResize="0"/>
          <p:nvPr/>
        </p:nvPicPr>
        <p:blipFill rotWithShape="1">
          <a:blip r:embed="rId2">
            <a:alphaModFix amt="25000"/>
          </a:blip>
          <a:srcRect b="10" l="0" r="0" t="10"/>
          <a:stretch/>
        </p:blipFill>
        <p:spPr>
          <a:xfrm>
            <a:off x="7446356" y="305974"/>
            <a:ext cx="1838327" cy="461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961430" y="658416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704847" y="4886872"/>
            <a:ext cx="2562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27"/>
          <p:cNvSpPr txBox="1"/>
          <p:nvPr>
            <p:ph type="title"/>
          </p:nvPr>
        </p:nvSpPr>
        <p:spPr>
          <a:xfrm>
            <a:off x="961555" y="296556"/>
            <a:ext cx="8239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88" name="Google Shape;188;p28"/>
          <p:cNvPicPr preferRelativeResize="0"/>
          <p:nvPr/>
        </p:nvPicPr>
        <p:blipFill rotWithShape="1">
          <a:blip r:embed="rId2">
            <a:alphaModFix amt="25000"/>
          </a:blip>
          <a:srcRect b="10" l="0" r="0" t="10"/>
          <a:stretch/>
        </p:blipFill>
        <p:spPr>
          <a:xfrm>
            <a:off x="7446356" y="305974"/>
            <a:ext cx="1838327" cy="4618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8"/>
          <p:cNvGrpSpPr/>
          <p:nvPr/>
        </p:nvGrpSpPr>
        <p:grpSpPr>
          <a:xfrm>
            <a:off x="117524" y="-240502"/>
            <a:ext cx="722250" cy="906075"/>
            <a:chOff x="0" y="0"/>
            <a:chExt cx="1926000" cy="2416200"/>
          </a:xfrm>
        </p:grpSpPr>
        <p:sp>
          <p:nvSpPr>
            <p:cNvPr id="190" name="Google Shape;190;p28"/>
            <p:cNvSpPr/>
            <p:nvPr/>
          </p:nvSpPr>
          <p:spPr>
            <a:xfrm>
              <a:off x="0" y="0"/>
              <a:ext cx="1926000" cy="2416200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"/>
                <a:buNone/>
              </a:pPr>
              <a:r>
                <a:t/>
              </a:r>
              <a:endParaRPr b="1" i="0" sz="9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91" name="Google Shape;191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961430" y="658416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2" type="body"/>
          </p:nvPr>
        </p:nvSpPr>
        <p:spPr>
          <a:xfrm>
            <a:off x="661204" y="2291510"/>
            <a:ext cx="23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Font typeface="DM Sans"/>
              <a:buNone/>
              <a:defRPr i="0" sz="1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65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65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65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65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3" type="body"/>
          </p:nvPr>
        </p:nvSpPr>
        <p:spPr>
          <a:xfrm>
            <a:off x="661204" y="2971098"/>
            <a:ext cx="23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65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65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65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65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5" name="Google Shape;195;p28"/>
          <p:cNvSpPr txBox="1"/>
          <p:nvPr>
            <p:ph idx="4" type="body"/>
          </p:nvPr>
        </p:nvSpPr>
        <p:spPr>
          <a:xfrm>
            <a:off x="3381375" y="2291510"/>
            <a:ext cx="23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Font typeface="DM Sans"/>
              <a:buNone/>
              <a:defRPr i="0" sz="1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65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65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65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65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6" name="Google Shape;196;p28"/>
          <p:cNvSpPr txBox="1"/>
          <p:nvPr>
            <p:ph idx="5" type="body"/>
          </p:nvPr>
        </p:nvSpPr>
        <p:spPr>
          <a:xfrm>
            <a:off x="6295073" y="2291510"/>
            <a:ext cx="23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Font typeface="DM Sans"/>
              <a:buNone/>
              <a:defRPr i="0" sz="1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65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65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65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65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7" name="Google Shape;197;p28"/>
          <p:cNvSpPr/>
          <p:nvPr>
            <p:ph idx="6" type="pic"/>
          </p:nvPr>
        </p:nvSpPr>
        <p:spPr>
          <a:xfrm>
            <a:off x="661204" y="1449997"/>
            <a:ext cx="762000" cy="7620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8"/>
          <p:cNvSpPr/>
          <p:nvPr>
            <p:ph idx="7" type="pic"/>
          </p:nvPr>
        </p:nvSpPr>
        <p:spPr>
          <a:xfrm>
            <a:off x="3381375" y="1449997"/>
            <a:ext cx="762000" cy="7620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28"/>
          <p:cNvSpPr/>
          <p:nvPr>
            <p:ph idx="8" type="pic"/>
          </p:nvPr>
        </p:nvSpPr>
        <p:spPr>
          <a:xfrm>
            <a:off x="6295073" y="1449997"/>
            <a:ext cx="762000" cy="7620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8704847" y="4886872"/>
            <a:ext cx="2562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28"/>
          <p:cNvSpPr txBox="1"/>
          <p:nvPr>
            <p:ph idx="9" type="body"/>
          </p:nvPr>
        </p:nvSpPr>
        <p:spPr>
          <a:xfrm>
            <a:off x="3372506" y="2971098"/>
            <a:ext cx="23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65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65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65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65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2" name="Google Shape;202;p28"/>
          <p:cNvSpPr txBox="1"/>
          <p:nvPr>
            <p:ph idx="13" type="body"/>
          </p:nvPr>
        </p:nvSpPr>
        <p:spPr>
          <a:xfrm>
            <a:off x="6283169" y="2971098"/>
            <a:ext cx="23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655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655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655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655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961555" y="296556"/>
            <a:ext cx="8239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RANGE">
  <p:cSld name="Title Slide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type="title"/>
          </p:nvPr>
        </p:nvSpPr>
        <p:spPr>
          <a:xfrm>
            <a:off x="382125" y="1660100"/>
            <a:ext cx="52620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igtree ExtraBold"/>
              <a:buNone/>
              <a:defRPr b="0" sz="5600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28" y="4523826"/>
            <a:ext cx="1111424" cy="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409025" y="12507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 SemiBold"/>
              <a:buNone/>
              <a:defRPr i="0" sz="18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F8200"/>
              </a:buClr>
              <a:buSzPts val="1500"/>
              <a:buFont typeface="DM Sans"/>
              <a:buNone/>
              <a:defRPr b="1" sz="15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2" type="subTitle"/>
          </p:nvPr>
        </p:nvSpPr>
        <p:spPr>
          <a:xfrm>
            <a:off x="409025" y="382179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874" y="338900"/>
            <a:ext cx="2418101" cy="228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ACK">
  <p:cSld name="Title Slide_1_1_1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type="title"/>
          </p:nvPr>
        </p:nvSpPr>
        <p:spPr>
          <a:xfrm>
            <a:off x="382125" y="1660100"/>
            <a:ext cx="52620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igtree ExtraBold"/>
              <a:buNone/>
              <a:defRPr b="0" sz="5600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Figtree"/>
              <a:buNone/>
              <a:defRPr sz="21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28" y="4523826"/>
            <a:ext cx="1111424" cy="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874" y="338900"/>
            <a:ext cx="2418101" cy="228962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409025" y="1250702"/>
            <a:ext cx="68580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 SemiBold"/>
              <a:buNone/>
              <a:defRPr i="0" sz="18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F8200"/>
              </a:buClr>
              <a:buSzPts val="1500"/>
              <a:buFont typeface="DM Sans"/>
              <a:buNone/>
              <a:defRPr b="1" sz="15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None/>
              <a:defRPr b="1" sz="12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2" type="subTitle"/>
          </p:nvPr>
        </p:nvSpPr>
        <p:spPr>
          <a:xfrm>
            <a:off x="409025" y="3821797"/>
            <a:ext cx="3392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WHITE + Brand Image">
  <p:cSld name="CUSTOM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385900" y="1590975"/>
            <a:ext cx="35787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385900" y="2469150"/>
            <a:ext cx="35271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227" y="347525"/>
            <a:ext cx="4077600" cy="386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ORANGE + Brand Image">
  <p:cSld name="CUSTOM_2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>
            <p:ph type="title"/>
          </p:nvPr>
        </p:nvSpPr>
        <p:spPr>
          <a:xfrm>
            <a:off x="385900" y="1590975"/>
            <a:ext cx="35787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" type="subTitle"/>
          </p:nvPr>
        </p:nvSpPr>
        <p:spPr>
          <a:xfrm>
            <a:off x="385900" y="2469150"/>
            <a:ext cx="35271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/>
        </p:txBody>
      </p:sp>
      <p:pic>
        <p:nvPicPr>
          <p:cNvPr id="55" name="Google Shape;5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243" y="347525"/>
            <a:ext cx="4077581" cy="38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BLACK + Brand Image">
  <p:cSld name="CUSTOM_2_1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>
            <p:ph type="title"/>
          </p:nvPr>
        </p:nvSpPr>
        <p:spPr>
          <a:xfrm>
            <a:off x="385900" y="1590975"/>
            <a:ext cx="35787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>
            <a:off x="385900" y="2469150"/>
            <a:ext cx="35271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243" y="347525"/>
            <a:ext cx="4077581" cy="38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WHITE MINI">
  <p:cSld name="CUSTOM_2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385900" y="1590975"/>
            <a:ext cx="531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385900" y="2198859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67" name="Google Shape;6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8363" y="515078"/>
            <a:ext cx="1603464" cy="4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ORANGE MINI">
  <p:cSld name="CUSTOM_2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385900" y="1590975"/>
            <a:ext cx="531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subTitle"/>
          </p:nvPr>
        </p:nvSpPr>
        <p:spPr>
          <a:xfrm>
            <a:off x="385900" y="2198859"/>
            <a:ext cx="7886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None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Figtree Medium"/>
              <a:buNone/>
              <a:defRPr>
                <a:solidFill>
                  <a:schemeClr val="accen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/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8400" y="515075"/>
            <a:ext cx="1603402" cy="4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310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gtree ExtraBold"/>
              <a:buNone/>
              <a:defRPr i="0" sz="3500" u="none" cap="none" strike="noStrike">
                <a:solidFill>
                  <a:schemeClr val="dk1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b="1" sz="1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spcBef>
                <a:spcPts val="0"/>
              </a:spcBef>
              <a:buNone/>
              <a:defRPr b="1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6821650" y="4744239"/>
            <a:ext cx="134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393100" y="4756202"/>
            <a:ext cx="3499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7F7F7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84877" y="1549807"/>
            <a:ext cx="80559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gtree"/>
              <a:buChar char="●"/>
              <a:defRPr sz="1600">
                <a:latin typeface="Figtree"/>
                <a:ea typeface="Figtree"/>
                <a:cs typeface="Figtree"/>
                <a:sym typeface="Figtree"/>
              </a:defRPr>
            </a:lvl1pPr>
            <a:lvl2pPr indent="-2794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Figtree"/>
              <a:buChar char="○"/>
              <a:defRPr sz="1400">
                <a:solidFill>
                  <a:schemeClr val="accent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2794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■"/>
              <a:defRPr sz="12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2794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Figtree"/>
              <a:buChar char="●"/>
              <a:defRPr i="0" sz="1000">
                <a:solidFill>
                  <a:schemeClr val="accent4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2794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Figtree"/>
              <a:buChar char="○"/>
              <a:defRPr sz="1000">
                <a:solidFill>
                  <a:schemeClr val="accen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2794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gtree"/>
              <a:buChar char="■"/>
              <a:defRPr sz="1000">
                <a:solidFill>
                  <a:schemeClr val="accent5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2794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●"/>
              <a:defRPr sz="800">
                <a:latin typeface="Figtree"/>
                <a:ea typeface="Figtree"/>
                <a:cs typeface="Figtree"/>
                <a:sym typeface="Figtree"/>
              </a:defRPr>
            </a:lvl7pPr>
            <a:lvl8pPr indent="-2794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○"/>
              <a:defRPr sz="800">
                <a:latin typeface="Figtree"/>
                <a:ea typeface="Figtree"/>
                <a:cs typeface="Figtree"/>
                <a:sym typeface="Figtree"/>
              </a:defRPr>
            </a:lvl8pPr>
            <a:lvl9pPr indent="-2794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"/>
              <a:buChar char="■"/>
              <a:defRPr sz="800"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riscale.eu/get-involved" TargetMode="External"/><Relationship Id="rId4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33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3" Type="http://schemas.openxmlformats.org/officeDocument/2006/relationships/image" Target="../media/image36.png"/><Relationship Id="rId12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7.png"/><Relationship Id="rId11" Type="http://schemas.openxmlformats.org/officeDocument/2006/relationships/image" Target="../media/image42.png"/><Relationship Id="rId1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360100" y="2276150"/>
            <a:ext cx="4524900" cy="814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200"/>
              <a:t>From Open Data to Usable Data: </a:t>
            </a:r>
            <a:r>
              <a:rPr lang="en-GB" sz="3000"/>
              <a:t>RI-SCALE Data Exploitation Platforms for Scalable Open Science</a:t>
            </a:r>
            <a:endParaRPr sz="3000"/>
          </a:p>
        </p:txBody>
      </p:sp>
      <p:sp>
        <p:nvSpPr>
          <p:cNvPr id="210" name="Google Shape;210;p30"/>
          <p:cNvSpPr txBox="1"/>
          <p:nvPr>
            <p:ph idx="1" type="subTitle"/>
          </p:nvPr>
        </p:nvSpPr>
        <p:spPr>
          <a:xfrm>
            <a:off x="360100" y="4035550"/>
            <a:ext cx="57657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Lightning talk 10.6.2026</a:t>
            </a:r>
            <a:br>
              <a:rPr lang="en-GB"/>
            </a:br>
            <a:r>
              <a:rPr lang="en-GB"/>
              <a:t>Ville Tenhunen, Magdalena Brus, Gergely Sipos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(EGI Foundation)</a:t>
            </a:r>
            <a:endParaRPr/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278" y="4770550"/>
            <a:ext cx="1108524" cy="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/>
          <p:nvPr>
            <p:ph idx="12" type="sldNum"/>
          </p:nvPr>
        </p:nvSpPr>
        <p:spPr>
          <a:xfrm>
            <a:off x="8166446" y="4725842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9" name="Google Shape;349;p39"/>
          <p:cNvSpPr txBox="1"/>
          <p:nvPr>
            <p:ph type="title"/>
          </p:nvPr>
        </p:nvSpPr>
        <p:spPr>
          <a:xfrm>
            <a:off x="2292250" y="434825"/>
            <a:ext cx="6513000" cy="557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DEP </a:t>
            </a:r>
            <a:r>
              <a:rPr b="1" lang="en-GB" sz="2400">
                <a:latin typeface="Figtree"/>
                <a:ea typeface="Figtree"/>
                <a:cs typeface="Figtree"/>
                <a:sym typeface="Figtree"/>
              </a:rPr>
              <a:t>is similar to a Data Lab, but…</a:t>
            </a:r>
            <a:endParaRPr sz="2400"/>
          </a:p>
        </p:txBody>
      </p:sp>
      <p:sp>
        <p:nvSpPr>
          <p:cNvPr id="350" name="Google Shape;350;p39"/>
          <p:cNvSpPr/>
          <p:nvPr/>
        </p:nvSpPr>
        <p:spPr>
          <a:xfrm>
            <a:off x="1047213" y="1555270"/>
            <a:ext cx="7773600" cy="88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The DEP enables end-to-end </a:t>
            </a:r>
            <a:r>
              <a:rPr b="1"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data lifecycle management</a:t>
            </a: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through </a:t>
            </a:r>
            <a:r>
              <a:rPr b="1"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orchestration</a:t>
            </a: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services, integrated </a:t>
            </a:r>
            <a:r>
              <a:rPr b="1"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AI frameworks</a:t>
            </a: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and reusable models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1047213" y="2565783"/>
            <a:ext cx="7773600" cy="88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The DEP ensures secure and policy-based </a:t>
            </a:r>
            <a:r>
              <a:rPr b="1"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access through federated AAI</a:t>
            </a: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, supports resource and </a:t>
            </a:r>
            <a:r>
              <a:rPr b="1"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usage monitoring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1047213" y="3576283"/>
            <a:ext cx="7773600" cy="88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The DEP </a:t>
            </a: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enables </a:t>
            </a:r>
            <a:r>
              <a:rPr b="1"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interoperability with European Data Spaces</a:t>
            </a:r>
            <a:r>
              <a:rPr lang="en-GB" sz="18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while promoting energy-efficient computing practices.</a:t>
            </a:r>
            <a:endParaRPr sz="18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descr="Analytics, analysis, statistics, searching black icon (provided by Getty Images)" id="353" name="Google Shape;3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0" y="3576275"/>
            <a:ext cx="883502" cy="88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ltifunctional lock icon vector. Isolated contour symbol illustration (provided by Getty Images)" id="354" name="Google Shape;3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0" y="2565775"/>
            <a:ext cx="883502" cy="88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analysis icon vector outline illustration (provided by Getty Images)" id="355" name="Google Shape;3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25" y="1601075"/>
            <a:ext cx="764324" cy="76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>
            <p:ph idx="12" type="sldNum"/>
          </p:nvPr>
        </p:nvSpPr>
        <p:spPr>
          <a:xfrm>
            <a:off x="8166446" y="4725842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1" name="Google Shape;361;p40"/>
          <p:cNvSpPr txBox="1"/>
          <p:nvPr>
            <p:ph type="title"/>
          </p:nvPr>
        </p:nvSpPr>
        <p:spPr>
          <a:xfrm>
            <a:off x="2292250" y="434825"/>
            <a:ext cx="6447600" cy="557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involved!</a:t>
            </a:r>
            <a:endParaRPr/>
          </a:p>
        </p:txBody>
      </p:sp>
      <p:sp>
        <p:nvSpPr>
          <p:cNvPr id="362" name="Google Shape;362;p40"/>
          <p:cNvSpPr/>
          <p:nvPr/>
        </p:nvSpPr>
        <p:spPr>
          <a:xfrm>
            <a:off x="1423500" y="3506826"/>
            <a:ext cx="6297000" cy="1367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https://www.riscale.eu/get-involved</a:t>
            </a:r>
            <a:endParaRPr b="1" sz="2800">
              <a:solidFill>
                <a:schemeClr val="lt1"/>
              </a:solidFill>
            </a:endParaRPr>
          </a:p>
        </p:txBody>
      </p:sp>
      <p:pic>
        <p:nvPicPr>
          <p:cNvPr id="363" name="Google Shape;363;p40" title="RI-SCALE_get_involv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1850" y="1252028"/>
            <a:ext cx="1940300" cy="19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0"/>
          <p:cNvSpPr txBox="1"/>
          <p:nvPr/>
        </p:nvSpPr>
        <p:spPr>
          <a:xfrm>
            <a:off x="713525" y="1364925"/>
            <a:ext cx="2819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4"/>
                </a:solidFill>
              </a:rPr>
              <a:t>Research </a:t>
            </a:r>
            <a:r>
              <a:rPr lang="en-GB" sz="1600">
                <a:solidFill>
                  <a:schemeClr val="accent4"/>
                </a:solidFill>
              </a:rPr>
              <a:t>Infrastructures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4"/>
                </a:solidFill>
              </a:rPr>
              <a:t>Compute &amp; HPC providers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4"/>
                </a:solidFill>
              </a:rPr>
              <a:t>AI Model Developers</a:t>
            </a:r>
            <a:endParaRPr sz="1600">
              <a:solidFill>
                <a:schemeClr val="accent4"/>
              </a:solidFill>
            </a:endParaRPr>
          </a:p>
        </p:txBody>
      </p:sp>
      <p:sp>
        <p:nvSpPr>
          <p:cNvPr id="365" name="Google Shape;365;p40"/>
          <p:cNvSpPr txBox="1"/>
          <p:nvPr/>
        </p:nvSpPr>
        <p:spPr>
          <a:xfrm>
            <a:off x="5822100" y="1364925"/>
            <a:ext cx="2586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</a:rPr>
              <a:t>Startups, SMEs &amp; Industry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</a:rPr>
              <a:t>Innovation Partners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</a:rPr>
              <a:t>Ecosystem Partners</a:t>
            </a:r>
            <a:endParaRPr sz="16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>
            <p:ph type="title"/>
          </p:nvPr>
        </p:nvSpPr>
        <p:spPr>
          <a:xfrm>
            <a:off x="824750" y="1065175"/>
            <a:ext cx="3506100" cy="557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730"/>
              <a:t>Thank you!</a:t>
            </a:r>
            <a:endParaRPr sz="473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730"/>
              <a:t>Let’ talk.</a:t>
            </a:r>
            <a:endParaRPr sz="4730"/>
          </a:p>
        </p:txBody>
      </p:sp>
      <p:sp>
        <p:nvSpPr>
          <p:cNvPr id="371" name="Google Shape;371;p41"/>
          <p:cNvSpPr txBox="1"/>
          <p:nvPr>
            <p:ph idx="1" type="subTitle"/>
          </p:nvPr>
        </p:nvSpPr>
        <p:spPr>
          <a:xfrm>
            <a:off x="824743" y="2342100"/>
            <a:ext cx="78867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https://riscale.eu/</a:t>
            </a:r>
            <a:endParaRPr sz="2100"/>
          </a:p>
        </p:txBody>
      </p:sp>
      <p:pic>
        <p:nvPicPr>
          <p:cNvPr id="372" name="Google Shape;3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825" y="2801400"/>
            <a:ext cx="1108524" cy="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0850" y="272829"/>
            <a:ext cx="4709875" cy="264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344550" y="2131950"/>
            <a:ext cx="83547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AI is (re)shaping scientific research.</a:t>
            </a:r>
            <a:endParaRPr b="1"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602600" y="2772375"/>
            <a:ext cx="2309148" cy="188643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5350387" y="2861275"/>
            <a:ext cx="2708856" cy="175446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2798863" y="3061075"/>
            <a:ext cx="2646756" cy="155466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7287788" y="1346546"/>
            <a:ext cx="840900" cy="67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</a:rPr>
              <a:t>Scientific findings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8417874" y="4490879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7" name="Google Shape;227;p32"/>
          <p:cNvSpPr txBox="1"/>
          <p:nvPr>
            <p:ph type="title"/>
          </p:nvPr>
        </p:nvSpPr>
        <p:spPr>
          <a:xfrm>
            <a:off x="2264350" y="406675"/>
            <a:ext cx="6695400" cy="557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30"/>
              <a:t>Simplified w</a:t>
            </a:r>
            <a:r>
              <a:rPr lang="en-GB" sz="1730"/>
              <a:t>orkflow with tools, data, models</a:t>
            </a:r>
            <a:endParaRPr sz="1730"/>
          </a:p>
        </p:txBody>
      </p:sp>
      <p:sp>
        <p:nvSpPr>
          <p:cNvPr id="228" name="Google Shape;228;p32"/>
          <p:cNvSpPr/>
          <p:nvPr/>
        </p:nvSpPr>
        <p:spPr>
          <a:xfrm>
            <a:off x="1736951" y="3076775"/>
            <a:ext cx="620700" cy="5212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Data</a:t>
            </a:r>
            <a:endParaRPr sz="1200"/>
          </a:p>
        </p:txBody>
      </p:sp>
      <p:sp>
        <p:nvSpPr>
          <p:cNvPr id="229" name="Google Shape;229;p32"/>
          <p:cNvSpPr/>
          <p:nvPr/>
        </p:nvSpPr>
        <p:spPr>
          <a:xfrm>
            <a:off x="1878474" y="3624125"/>
            <a:ext cx="574500" cy="55770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Data</a:t>
            </a:r>
            <a:endParaRPr sz="1200"/>
          </a:p>
        </p:txBody>
      </p:sp>
      <p:sp>
        <p:nvSpPr>
          <p:cNvPr id="230" name="Google Shape;230;p32"/>
          <p:cNvSpPr/>
          <p:nvPr/>
        </p:nvSpPr>
        <p:spPr>
          <a:xfrm>
            <a:off x="1159875" y="3426925"/>
            <a:ext cx="677825" cy="5212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Data</a:t>
            </a:r>
            <a:endParaRPr sz="1200"/>
          </a:p>
        </p:txBody>
      </p:sp>
      <p:sp>
        <p:nvSpPr>
          <p:cNvPr id="231" name="Google Shape;231;p32"/>
          <p:cNvSpPr/>
          <p:nvPr/>
        </p:nvSpPr>
        <p:spPr>
          <a:xfrm>
            <a:off x="3444568" y="1404446"/>
            <a:ext cx="988825" cy="557700"/>
          </a:xfrm>
          <a:prstGeom prst="flowChartProcess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</a:rPr>
              <a:t>Data wrangling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4733197" y="1404446"/>
            <a:ext cx="988825" cy="557700"/>
          </a:xfrm>
          <a:prstGeom prst="flowChartProcess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</a:rPr>
              <a:t>Create/ ret</a:t>
            </a:r>
            <a:r>
              <a:rPr b="1" lang="en-GB" sz="1000">
                <a:solidFill>
                  <a:schemeClr val="lt1"/>
                </a:solidFill>
              </a:rPr>
              <a:t>rain AI models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2155974" y="1404446"/>
            <a:ext cx="988825" cy="557700"/>
          </a:xfrm>
          <a:prstGeom prst="flowChartProcess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</a:rPr>
              <a:t>Discover the data or model</a:t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6023954" y="1404446"/>
            <a:ext cx="988825" cy="557700"/>
          </a:xfrm>
          <a:prstGeom prst="flowChartProcess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</a:rPr>
              <a:t>Run models</a:t>
            </a:r>
            <a:endParaRPr b="1" sz="1000">
              <a:solidFill>
                <a:schemeClr val="lt1"/>
              </a:solidFill>
            </a:endParaRPr>
          </a:p>
        </p:txBody>
      </p:sp>
      <p:cxnSp>
        <p:nvCxnSpPr>
          <p:cNvPr id="235" name="Google Shape;235;p32"/>
          <p:cNvCxnSpPr>
            <a:stCxn id="228" idx="1"/>
            <a:endCxn id="233" idx="2"/>
          </p:cNvCxnSpPr>
          <p:nvPr/>
        </p:nvCxnSpPr>
        <p:spPr>
          <a:xfrm flipH="1" rot="10800000">
            <a:off x="2047301" y="1962275"/>
            <a:ext cx="603000" cy="111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32"/>
          <p:cNvCxnSpPr>
            <a:stCxn id="237" idx="0"/>
            <a:endCxn id="231" idx="2"/>
          </p:cNvCxnSpPr>
          <p:nvPr/>
        </p:nvCxnSpPr>
        <p:spPr>
          <a:xfrm rot="10800000">
            <a:off x="3938908" y="1962040"/>
            <a:ext cx="167700" cy="139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32"/>
          <p:cNvCxnSpPr>
            <a:stCxn id="233" idx="3"/>
            <a:endCxn id="231" idx="1"/>
          </p:cNvCxnSpPr>
          <p:nvPr/>
        </p:nvCxnSpPr>
        <p:spPr>
          <a:xfrm>
            <a:off x="3144799" y="1683296"/>
            <a:ext cx="29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9" name="Google Shape;239;p32"/>
          <p:cNvCxnSpPr>
            <a:stCxn id="231" idx="3"/>
            <a:endCxn id="232" idx="1"/>
          </p:cNvCxnSpPr>
          <p:nvPr/>
        </p:nvCxnSpPr>
        <p:spPr>
          <a:xfrm>
            <a:off x="4433393" y="1683296"/>
            <a:ext cx="299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40" name="Google Shape;240;p32"/>
          <p:cNvCxnSpPr>
            <a:stCxn id="232" idx="3"/>
            <a:endCxn id="234" idx="1"/>
          </p:cNvCxnSpPr>
          <p:nvPr/>
        </p:nvCxnSpPr>
        <p:spPr>
          <a:xfrm>
            <a:off x="5722022" y="1683296"/>
            <a:ext cx="301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32"/>
          <p:cNvSpPr/>
          <p:nvPr/>
        </p:nvSpPr>
        <p:spPr>
          <a:xfrm>
            <a:off x="1125401" y="3897649"/>
            <a:ext cx="620700" cy="5212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Data</a:t>
            </a:r>
            <a:endParaRPr sz="1200"/>
          </a:p>
        </p:txBody>
      </p:sp>
      <p:cxnSp>
        <p:nvCxnSpPr>
          <p:cNvPr id="242" name="Google Shape;242;p32"/>
          <p:cNvCxnSpPr>
            <a:stCxn id="243" idx="0"/>
            <a:endCxn id="232" idx="2"/>
          </p:cNvCxnSpPr>
          <p:nvPr/>
        </p:nvCxnSpPr>
        <p:spPr>
          <a:xfrm rot="10800000">
            <a:off x="5227699" y="1962226"/>
            <a:ext cx="1344600" cy="142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4" name="Google Shape;244;p32"/>
          <p:cNvSpPr/>
          <p:nvPr/>
        </p:nvSpPr>
        <p:spPr>
          <a:xfrm>
            <a:off x="861600" y="3182174"/>
            <a:ext cx="677825" cy="5212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Data</a:t>
            </a:r>
            <a:endParaRPr sz="1200"/>
          </a:p>
        </p:txBody>
      </p:sp>
      <p:sp>
        <p:nvSpPr>
          <p:cNvPr id="245" name="Google Shape;245;p32"/>
          <p:cNvSpPr/>
          <p:nvPr/>
        </p:nvSpPr>
        <p:spPr>
          <a:xfrm>
            <a:off x="6486699" y="3739876"/>
            <a:ext cx="677700" cy="460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Model</a:t>
            </a:r>
            <a:endParaRPr sz="1200"/>
          </a:p>
        </p:txBody>
      </p:sp>
      <p:sp>
        <p:nvSpPr>
          <p:cNvPr id="246" name="Google Shape;246;p32"/>
          <p:cNvSpPr/>
          <p:nvPr/>
        </p:nvSpPr>
        <p:spPr>
          <a:xfrm>
            <a:off x="5782373" y="3448775"/>
            <a:ext cx="677700" cy="4995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Model</a:t>
            </a:r>
            <a:endParaRPr sz="1200"/>
          </a:p>
        </p:txBody>
      </p:sp>
      <p:sp>
        <p:nvSpPr>
          <p:cNvPr id="247" name="Google Shape;247;p32"/>
          <p:cNvSpPr/>
          <p:nvPr/>
        </p:nvSpPr>
        <p:spPr>
          <a:xfrm>
            <a:off x="6809925" y="3279075"/>
            <a:ext cx="677700" cy="460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Model</a:t>
            </a:r>
            <a:endParaRPr sz="1200"/>
          </a:p>
        </p:txBody>
      </p:sp>
      <p:sp>
        <p:nvSpPr>
          <p:cNvPr id="243" name="Google Shape;243;p32"/>
          <p:cNvSpPr/>
          <p:nvPr/>
        </p:nvSpPr>
        <p:spPr>
          <a:xfrm>
            <a:off x="6214099" y="3389926"/>
            <a:ext cx="716400" cy="460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Model</a:t>
            </a:r>
            <a:endParaRPr sz="1200"/>
          </a:p>
        </p:txBody>
      </p:sp>
      <p:sp>
        <p:nvSpPr>
          <p:cNvPr id="248" name="Google Shape;248;p32"/>
          <p:cNvSpPr/>
          <p:nvPr/>
        </p:nvSpPr>
        <p:spPr>
          <a:xfrm>
            <a:off x="6933574" y="3752601"/>
            <a:ext cx="783300" cy="5577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Model</a:t>
            </a:r>
            <a:endParaRPr sz="1200"/>
          </a:p>
        </p:txBody>
      </p:sp>
      <p:sp>
        <p:nvSpPr>
          <p:cNvPr id="249" name="Google Shape;249;p32"/>
          <p:cNvSpPr/>
          <p:nvPr/>
        </p:nvSpPr>
        <p:spPr>
          <a:xfrm>
            <a:off x="5981049" y="3927876"/>
            <a:ext cx="677700" cy="460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Model</a:t>
            </a:r>
            <a:endParaRPr sz="1200"/>
          </a:p>
        </p:txBody>
      </p:sp>
      <p:sp>
        <p:nvSpPr>
          <p:cNvPr id="250" name="Google Shape;250;p32"/>
          <p:cNvSpPr/>
          <p:nvPr/>
        </p:nvSpPr>
        <p:spPr>
          <a:xfrm>
            <a:off x="3145374" y="3490924"/>
            <a:ext cx="677700" cy="40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Tools</a:t>
            </a:r>
            <a:endParaRPr sz="1200"/>
          </a:p>
        </p:txBody>
      </p:sp>
      <p:sp>
        <p:nvSpPr>
          <p:cNvPr id="251" name="Google Shape;251;p32"/>
          <p:cNvSpPr/>
          <p:nvPr/>
        </p:nvSpPr>
        <p:spPr>
          <a:xfrm>
            <a:off x="3353224" y="3766625"/>
            <a:ext cx="620700" cy="46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Tools</a:t>
            </a:r>
            <a:endParaRPr sz="1200"/>
          </a:p>
        </p:txBody>
      </p:sp>
      <p:sp>
        <p:nvSpPr>
          <p:cNvPr id="252" name="Google Shape;252;p32"/>
          <p:cNvSpPr/>
          <p:nvPr/>
        </p:nvSpPr>
        <p:spPr>
          <a:xfrm>
            <a:off x="4313426" y="3618774"/>
            <a:ext cx="677700" cy="40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Tools</a:t>
            </a:r>
            <a:endParaRPr sz="1200"/>
          </a:p>
        </p:txBody>
      </p:sp>
      <p:sp>
        <p:nvSpPr>
          <p:cNvPr id="237" name="Google Shape;237;p32"/>
          <p:cNvSpPr/>
          <p:nvPr/>
        </p:nvSpPr>
        <p:spPr>
          <a:xfrm>
            <a:off x="3714958" y="3359740"/>
            <a:ext cx="783300" cy="46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Tools</a:t>
            </a:r>
            <a:endParaRPr sz="1200"/>
          </a:p>
        </p:txBody>
      </p:sp>
      <p:cxnSp>
        <p:nvCxnSpPr>
          <p:cNvPr id="253" name="Google Shape;253;p32"/>
          <p:cNvCxnSpPr>
            <a:stCxn id="234" idx="3"/>
            <a:endCxn id="225" idx="1"/>
          </p:cNvCxnSpPr>
          <p:nvPr/>
        </p:nvCxnSpPr>
        <p:spPr>
          <a:xfrm>
            <a:off x="7012779" y="1683296"/>
            <a:ext cx="275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2"/>
          <p:cNvSpPr/>
          <p:nvPr/>
        </p:nvSpPr>
        <p:spPr>
          <a:xfrm>
            <a:off x="1015300" y="1346546"/>
            <a:ext cx="840900" cy="673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</a:rPr>
              <a:t>Scientific problem or idea</a:t>
            </a:r>
            <a:endParaRPr b="1" sz="1000">
              <a:solidFill>
                <a:schemeClr val="lt1"/>
              </a:solidFill>
            </a:endParaRPr>
          </a:p>
        </p:txBody>
      </p:sp>
      <p:cxnSp>
        <p:nvCxnSpPr>
          <p:cNvPr id="255" name="Google Shape;255;p32"/>
          <p:cNvCxnSpPr>
            <a:stCxn id="254" idx="3"/>
            <a:endCxn id="233" idx="1"/>
          </p:cNvCxnSpPr>
          <p:nvPr/>
        </p:nvCxnSpPr>
        <p:spPr>
          <a:xfrm>
            <a:off x="1856200" y="1683296"/>
            <a:ext cx="299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2"/>
          <p:cNvSpPr/>
          <p:nvPr/>
        </p:nvSpPr>
        <p:spPr>
          <a:xfrm>
            <a:off x="3716975" y="3897649"/>
            <a:ext cx="716400" cy="40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Tools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33"/>
          <p:cNvSpPr txBox="1"/>
          <p:nvPr/>
        </p:nvSpPr>
        <p:spPr>
          <a:xfrm>
            <a:off x="600750" y="1814100"/>
            <a:ext cx="79425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Computing power is </a:t>
            </a:r>
            <a:endParaRPr b="1" sz="40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where the data isn't.</a:t>
            </a:r>
            <a:r>
              <a:rPr lang="en-GB" sz="4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 </a:t>
            </a:r>
            <a:endParaRPr sz="4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600750" y="1814100"/>
            <a:ext cx="79425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Data access and transfer can be cumbersome.</a:t>
            </a:r>
            <a:endParaRPr b="1" sz="40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idx="12" type="sldNum"/>
          </p:nvPr>
        </p:nvSpPr>
        <p:spPr>
          <a:xfrm>
            <a:off x="8171371" y="4750367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885150" y="2001585"/>
            <a:ext cx="72861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032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AI tool setup and integration </a:t>
            </a:r>
            <a:endParaRPr b="1" sz="4032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032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pose high technical barrier.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8156021" y="4727367"/>
            <a:ext cx="4545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0" name="Google Shape;280;p36"/>
          <p:cNvSpPr txBox="1"/>
          <p:nvPr>
            <p:ph type="title"/>
          </p:nvPr>
        </p:nvSpPr>
        <p:spPr>
          <a:xfrm>
            <a:off x="1545425" y="355725"/>
            <a:ext cx="7223100" cy="814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Data Exploitation Platform (DEP):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Compute extension to RI data holdings</a:t>
            </a:r>
            <a:endParaRPr sz="2400"/>
          </a:p>
        </p:txBody>
      </p:sp>
      <p:sp>
        <p:nvSpPr>
          <p:cNvPr id="281" name="Google Shape;281;p36"/>
          <p:cNvSpPr/>
          <p:nvPr/>
        </p:nvSpPr>
        <p:spPr>
          <a:xfrm>
            <a:off x="2467138" y="2472363"/>
            <a:ext cx="3610500" cy="25833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78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74925" spcFirstLastPara="1" rIns="74925" wrap="square" tIns="7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47">
                <a:solidFill>
                  <a:schemeClr val="lt1"/>
                </a:solidFill>
              </a:rPr>
              <a:t>Computing &amp; infrastructure</a:t>
            </a:r>
            <a:endParaRPr b="1" sz="1147">
              <a:solidFill>
                <a:schemeClr val="lt1"/>
              </a:solidFill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2537350" y="2546063"/>
            <a:ext cx="3477600" cy="21360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78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74925" spcFirstLastPara="1" rIns="74925" wrap="square" tIns="74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47">
                <a:solidFill>
                  <a:schemeClr val="lt1"/>
                </a:solidFill>
              </a:rPr>
              <a:t>AAI, security, credit management, policies</a:t>
            </a:r>
            <a:endParaRPr b="1" sz="1147">
              <a:solidFill>
                <a:schemeClr val="lt1"/>
              </a:solidFill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3050943" y="2816535"/>
            <a:ext cx="1064100" cy="69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86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25" lIns="83325" spcFirstLastPara="1" rIns="83325" wrap="square" tIns="83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3">
                <a:solidFill>
                  <a:schemeClr val="dk1"/>
                </a:solidFill>
              </a:rPr>
              <a:t>Replicated data </a:t>
            </a:r>
            <a:br>
              <a:rPr b="1" lang="en-GB" sz="1003">
                <a:solidFill>
                  <a:schemeClr val="dk1"/>
                </a:solidFill>
              </a:rPr>
            </a:br>
            <a:r>
              <a:rPr b="1" lang="en-GB" sz="703">
                <a:solidFill>
                  <a:schemeClr val="dk1"/>
                </a:solidFill>
              </a:rPr>
              <a:t>(discovery, transfer, data management)</a:t>
            </a:r>
            <a:endParaRPr b="1" sz="703">
              <a:solidFill>
                <a:schemeClr val="dk1"/>
              </a:solidFill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3047789" y="3599093"/>
            <a:ext cx="1064100" cy="69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86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25" lIns="83325" spcFirstLastPara="1" rIns="83325" wrap="square" tIns="83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3">
                <a:solidFill>
                  <a:schemeClr val="dk1"/>
                </a:solidFill>
              </a:rPr>
              <a:t>Data Lifecycle Management</a:t>
            </a:r>
            <a:endParaRPr b="1" sz="1003">
              <a:solidFill>
                <a:schemeClr val="dk1"/>
              </a:solidFill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4455843" y="3599101"/>
            <a:ext cx="1064100" cy="69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86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25" lIns="83325" spcFirstLastPara="1" rIns="83325" wrap="square" tIns="83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3">
                <a:solidFill>
                  <a:schemeClr val="dk1"/>
                </a:solidFill>
              </a:rPr>
              <a:t>AI Lifecycle management </a:t>
            </a:r>
            <a:endParaRPr b="1" sz="1003">
              <a:solidFill>
                <a:schemeClr val="dk1"/>
              </a:solidFill>
            </a:endParaRPr>
          </a:p>
        </p:txBody>
      </p:sp>
      <p:pic>
        <p:nvPicPr>
          <p:cNvPr descr="avatar (provided by Getty Images)" id="286" name="Google Shape;2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100" y="3291842"/>
            <a:ext cx="559329" cy="559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vatar (provided by Getty Images)" id="287" name="Google Shape;2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600" y="2854169"/>
            <a:ext cx="559329" cy="5593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 txBox="1"/>
          <p:nvPr/>
        </p:nvSpPr>
        <p:spPr>
          <a:xfrm>
            <a:off x="717303" y="3775577"/>
            <a:ext cx="1158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325" lIns="83325" spcFirstLastPara="1" rIns="83325" wrap="square" tIns="833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4"/>
              <a:t>DEP End User</a:t>
            </a:r>
            <a:endParaRPr sz="1094"/>
          </a:p>
        </p:txBody>
      </p:sp>
      <p:sp>
        <p:nvSpPr>
          <p:cNvPr id="289" name="Google Shape;289;p36"/>
          <p:cNvSpPr txBox="1"/>
          <p:nvPr/>
        </p:nvSpPr>
        <p:spPr>
          <a:xfrm>
            <a:off x="6670952" y="3357819"/>
            <a:ext cx="1389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325" lIns="83325" spcFirstLastPara="1" rIns="83325" wrap="square" tIns="833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4"/>
              <a:t>AI </a:t>
            </a:r>
            <a:r>
              <a:rPr lang="en-GB" sz="1094"/>
              <a:t>Model Developer</a:t>
            </a:r>
            <a:endParaRPr sz="1094"/>
          </a:p>
        </p:txBody>
      </p:sp>
      <p:cxnSp>
        <p:nvCxnSpPr>
          <p:cNvPr id="290" name="Google Shape;290;p36"/>
          <p:cNvCxnSpPr/>
          <p:nvPr/>
        </p:nvCxnSpPr>
        <p:spPr>
          <a:xfrm>
            <a:off x="1710807" y="3635922"/>
            <a:ext cx="602100" cy="0"/>
          </a:xfrm>
          <a:prstGeom prst="straightConnector1">
            <a:avLst/>
          </a:prstGeom>
          <a:noFill/>
          <a:ln cap="flat" cmpd="sng" w="173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91" name="Google Shape;291;p36"/>
          <p:cNvCxnSpPr/>
          <p:nvPr/>
        </p:nvCxnSpPr>
        <p:spPr>
          <a:xfrm>
            <a:off x="6331344" y="3215989"/>
            <a:ext cx="602100" cy="0"/>
          </a:xfrm>
          <a:prstGeom prst="straightConnector1">
            <a:avLst/>
          </a:prstGeom>
          <a:noFill/>
          <a:ln cap="flat" cmpd="sng" w="173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avatar (provided by Getty Images)" id="292" name="Google Shape;2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908" y="3798573"/>
            <a:ext cx="559329" cy="55932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 txBox="1"/>
          <p:nvPr/>
        </p:nvSpPr>
        <p:spPr>
          <a:xfrm>
            <a:off x="6701632" y="4274381"/>
            <a:ext cx="1389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325" lIns="83325" spcFirstLastPara="1" rIns="83325" wrap="square" tIns="833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4"/>
              <a:t>DEP Operator</a:t>
            </a:r>
            <a:endParaRPr sz="1094"/>
          </a:p>
        </p:txBody>
      </p:sp>
      <p:cxnSp>
        <p:nvCxnSpPr>
          <p:cNvPr id="294" name="Google Shape;294;p36"/>
          <p:cNvCxnSpPr/>
          <p:nvPr/>
        </p:nvCxnSpPr>
        <p:spPr>
          <a:xfrm>
            <a:off x="6336912" y="4074338"/>
            <a:ext cx="591000" cy="3900"/>
          </a:xfrm>
          <a:prstGeom prst="straightConnector1">
            <a:avLst/>
          </a:prstGeom>
          <a:noFill/>
          <a:ln cap="flat" cmpd="sng" w="173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95" name="Google Shape;295;p36"/>
          <p:cNvSpPr/>
          <p:nvPr/>
        </p:nvSpPr>
        <p:spPr>
          <a:xfrm>
            <a:off x="5059971" y="1760630"/>
            <a:ext cx="1064100" cy="55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86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25" lIns="83325" spcFirstLastPara="1" rIns="83325" wrap="square" tIns="83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Pre-configured AI t</a:t>
            </a:r>
            <a:r>
              <a:rPr lang="en-GB" sz="1000"/>
              <a:t>ools</a:t>
            </a:r>
            <a:endParaRPr sz="1000"/>
          </a:p>
        </p:txBody>
      </p:sp>
      <p:sp>
        <p:nvSpPr>
          <p:cNvPr id="296" name="Google Shape;296;p36"/>
          <p:cNvSpPr/>
          <p:nvPr/>
        </p:nvSpPr>
        <p:spPr>
          <a:xfrm>
            <a:off x="2385400" y="1454963"/>
            <a:ext cx="2466000" cy="916800"/>
          </a:xfrm>
          <a:prstGeom prst="roundRect">
            <a:avLst>
              <a:gd fmla="val 16667" name="adj"/>
            </a:avLst>
          </a:prstGeom>
          <a:noFill/>
          <a:ln cap="flat" cmpd="sng" w="86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83325" lIns="83325" spcFirstLastPara="1" rIns="83325" wrap="square" tIns="1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3"/>
              <a:t>Curated data, preserved for the long term</a:t>
            </a:r>
            <a:endParaRPr sz="803"/>
          </a:p>
        </p:txBody>
      </p:sp>
      <p:sp>
        <p:nvSpPr>
          <p:cNvPr id="297" name="Google Shape;297;p36"/>
          <p:cNvSpPr/>
          <p:nvPr/>
        </p:nvSpPr>
        <p:spPr>
          <a:xfrm>
            <a:off x="2495084" y="1690949"/>
            <a:ext cx="1009150" cy="628875"/>
          </a:xfrm>
          <a:prstGeom prst="flowChartMagneticDisk">
            <a:avLst/>
          </a:prstGeom>
          <a:solidFill>
            <a:schemeClr val="lt2"/>
          </a:solidFill>
          <a:ln cap="flat" cmpd="sng" w="86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25" lIns="83325" spcFirstLastPara="1" rIns="83325" wrap="square" tIns="83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94"/>
              <a:t>Data spaces</a:t>
            </a:r>
            <a:endParaRPr sz="1094"/>
          </a:p>
        </p:txBody>
      </p:sp>
      <p:sp>
        <p:nvSpPr>
          <p:cNvPr id="298" name="Google Shape;298;p36"/>
          <p:cNvSpPr/>
          <p:nvPr/>
        </p:nvSpPr>
        <p:spPr>
          <a:xfrm>
            <a:off x="3704183" y="1690949"/>
            <a:ext cx="1009150" cy="628875"/>
          </a:xfrm>
          <a:prstGeom prst="flowChartMagneticDisk">
            <a:avLst/>
          </a:prstGeom>
          <a:solidFill>
            <a:schemeClr val="lt2"/>
          </a:solidFill>
          <a:ln cap="flat" cmpd="sng" w="86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25" lIns="83325" spcFirstLastPara="1" rIns="83325" wrap="square" tIns="83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94"/>
              <a:t>Research </a:t>
            </a:r>
            <a:r>
              <a:rPr lang="en-GB" sz="894"/>
              <a:t>Infrastructures</a:t>
            </a:r>
            <a:endParaRPr sz="894"/>
          </a:p>
        </p:txBody>
      </p:sp>
      <p:sp>
        <p:nvSpPr>
          <p:cNvPr id="299" name="Google Shape;299;p36"/>
          <p:cNvSpPr txBox="1"/>
          <p:nvPr/>
        </p:nvSpPr>
        <p:spPr>
          <a:xfrm>
            <a:off x="2537351" y="1158811"/>
            <a:ext cx="216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Data holdings</a:t>
            </a:r>
            <a:endParaRPr/>
          </a:p>
        </p:txBody>
      </p:sp>
      <p:cxnSp>
        <p:nvCxnSpPr>
          <p:cNvPr id="300" name="Google Shape;300;p36"/>
          <p:cNvCxnSpPr>
            <a:stCxn id="297" idx="3"/>
            <a:endCxn id="283" idx="0"/>
          </p:cNvCxnSpPr>
          <p:nvPr/>
        </p:nvCxnSpPr>
        <p:spPr>
          <a:xfrm>
            <a:off x="2999659" y="2319824"/>
            <a:ext cx="583200" cy="496800"/>
          </a:xfrm>
          <a:prstGeom prst="straightConnector1">
            <a:avLst/>
          </a:prstGeom>
          <a:noFill/>
          <a:ln cap="flat" cmpd="sng" w="86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36"/>
          <p:cNvCxnSpPr>
            <a:stCxn id="298" idx="3"/>
            <a:endCxn id="283" idx="0"/>
          </p:cNvCxnSpPr>
          <p:nvPr/>
        </p:nvCxnSpPr>
        <p:spPr>
          <a:xfrm flipH="1">
            <a:off x="3582958" y="2319824"/>
            <a:ext cx="625800" cy="496800"/>
          </a:xfrm>
          <a:prstGeom prst="straightConnector1">
            <a:avLst/>
          </a:prstGeom>
          <a:noFill/>
          <a:ln cap="flat" cmpd="sng" w="86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2" name="Google Shape;302;p36"/>
          <p:cNvSpPr/>
          <p:nvPr/>
        </p:nvSpPr>
        <p:spPr>
          <a:xfrm>
            <a:off x="4462151" y="2816548"/>
            <a:ext cx="1064100" cy="69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86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325" lIns="83325" spcFirstLastPara="1" rIns="83325" wrap="square" tIns="83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3">
                <a:solidFill>
                  <a:schemeClr val="dk1"/>
                </a:solidFill>
              </a:rPr>
              <a:t>AI Models</a:t>
            </a:r>
            <a:endParaRPr b="1" sz="1003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3">
                <a:solidFill>
                  <a:schemeClr val="dk1"/>
                </a:solidFill>
              </a:rPr>
              <a:t>(development, training, validation and deployment)</a:t>
            </a:r>
            <a:endParaRPr b="1" sz="703">
              <a:solidFill>
                <a:schemeClr val="dk1"/>
              </a:solidFill>
            </a:endParaRPr>
          </a:p>
        </p:txBody>
      </p:sp>
      <p:cxnSp>
        <p:nvCxnSpPr>
          <p:cNvPr id="303" name="Google Shape;303;p36"/>
          <p:cNvCxnSpPr>
            <a:stCxn id="295" idx="2"/>
            <a:endCxn id="302" idx="0"/>
          </p:cNvCxnSpPr>
          <p:nvPr/>
        </p:nvCxnSpPr>
        <p:spPr>
          <a:xfrm flipH="1">
            <a:off x="4994121" y="2319830"/>
            <a:ext cx="597900" cy="4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p36"/>
          <p:cNvSpPr txBox="1"/>
          <p:nvPr/>
        </p:nvSpPr>
        <p:spPr>
          <a:xfrm>
            <a:off x="4047218" y="2473228"/>
            <a:ext cx="60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DEP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>
            <p:ph type="title"/>
          </p:nvPr>
        </p:nvSpPr>
        <p:spPr>
          <a:xfrm>
            <a:off x="2292253" y="434822"/>
            <a:ext cx="6792300" cy="557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Scientific validation cases for DEP technology</a:t>
            </a:r>
            <a:endParaRPr/>
          </a:p>
        </p:txBody>
      </p:sp>
      <p:graphicFrame>
        <p:nvGraphicFramePr>
          <p:cNvPr id="310" name="Google Shape;310;p37"/>
          <p:cNvGraphicFramePr/>
          <p:nvPr/>
        </p:nvGraphicFramePr>
        <p:xfrm>
          <a:off x="2228400" y="123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{3C7F9765-7186-459C-9EA8-751F5AD1B76E}</a:tableStyleId>
              </a:tblPr>
              <a:tblGrid>
                <a:gridCol w="5328525"/>
              </a:tblGrid>
              <a:tr h="9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Climate modelling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1. High-resolution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downscaling 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of climate scenarios and 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  </a:t>
                      </a:r>
                      <a:r>
                        <a:rPr b="1"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risk trend analysis 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in agriculture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2. Smart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detection of anomalies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in climate data usage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Near-Earth geospace studies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3.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Intelligent Scheduling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of Radar Observations and Experiments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4. Space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Debris and Anomaly Detection</a:t>
                      </a:r>
                      <a:endParaRPr b="1" sz="1100">
                        <a:solidFill>
                          <a:schemeClr val="dk2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Cancer treatment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5. Colorectal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cancer prediction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with explainable AI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6.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Synthetic data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for computational pathology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Imaging in life sciences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7.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Foundational models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for heterogeneous biological image data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8. </a:t>
                      </a: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Generative AI-Powered assistant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for data discovery and analysis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1" name="Google Shape;3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275" y="1288668"/>
            <a:ext cx="1188000" cy="7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275" y="2184986"/>
            <a:ext cx="1188000" cy="75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5275" y="3023136"/>
            <a:ext cx="1188000" cy="7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7000" y="3845307"/>
            <a:ext cx="1244577" cy="7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7"/>
          <p:cNvPicPr preferRelativeResize="0"/>
          <p:nvPr/>
        </p:nvPicPr>
        <p:blipFill rotWithShape="1">
          <a:blip r:embed="rId7">
            <a:alphaModFix/>
          </a:blip>
          <a:srcRect b="18169" l="19476" r="23677" t="12483"/>
          <a:stretch/>
        </p:blipFill>
        <p:spPr>
          <a:xfrm>
            <a:off x="66625" y="3005825"/>
            <a:ext cx="1012376" cy="5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6275" y="2275658"/>
            <a:ext cx="1064750" cy="70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7"/>
          <p:cNvPicPr preferRelativeResize="0"/>
          <p:nvPr/>
        </p:nvPicPr>
        <p:blipFill rotWithShape="1">
          <a:blip r:embed="rId9">
            <a:alphaModFix/>
          </a:blip>
          <a:srcRect b="-8627" l="8630" r="-8630" t="7841"/>
          <a:stretch/>
        </p:blipFill>
        <p:spPr>
          <a:xfrm>
            <a:off x="1075775" y="3387675"/>
            <a:ext cx="1145750" cy="5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7"/>
          <p:cNvPicPr preferRelativeResize="0"/>
          <p:nvPr/>
        </p:nvPicPr>
        <p:blipFill rotWithShape="1">
          <a:blip r:embed="rId10">
            <a:alphaModFix/>
          </a:blip>
          <a:srcRect b="7614" l="18578" r="21221" t="7033"/>
          <a:stretch/>
        </p:blipFill>
        <p:spPr>
          <a:xfrm>
            <a:off x="161700" y="3894675"/>
            <a:ext cx="822225" cy="6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7"/>
          <p:cNvPicPr preferRelativeResize="0"/>
          <p:nvPr/>
        </p:nvPicPr>
        <p:blipFill rotWithShape="1">
          <a:blip r:embed="rId11">
            <a:alphaModFix/>
          </a:blip>
          <a:srcRect b="31669" l="0" r="0" t="30445"/>
          <a:stretch/>
        </p:blipFill>
        <p:spPr>
          <a:xfrm>
            <a:off x="1073788" y="4047450"/>
            <a:ext cx="1064750" cy="40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3883" y="1230300"/>
            <a:ext cx="1064749" cy="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1550" y="1640118"/>
            <a:ext cx="1365749" cy="3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5025" y="2364297"/>
            <a:ext cx="1064750" cy="5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7"/>
          <p:cNvSpPr/>
          <p:nvPr/>
        </p:nvSpPr>
        <p:spPr>
          <a:xfrm>
            <a:off x="6873544" y="1406831"/>
            <a:ext cx="514500" cy="514500"/>
          </a:xfrm>
          <a:prstGeom prst="ellipse">
            <a:avLst/>
          </a:prstGeom>
          <a:solidFill>
            <a:srgbClr val="A93B1C"/>
          </a:solidFill>
          <a:ln cap="flat" cmpd="sng" w="3575">
            <a:solidFill>
              <a:srgbClr val="A93B1C"/>
            </a:solidFill>
            <a:prstDash val="solid"/>
            <a:round/>
            <a:headEnd len="sm" w="sm" type="none"/>
            <a:tailEnd len="sm" w="sm" type="none"/>
          </a:ln>
          <a:effectLst>
            <a:outerShdw blurRad="21431" rotWithShape="0" algn="bl" dir="2700000" dist="7144">
              <a:srgbClr val="000000">
                <a:alpha val="5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20PB</a:t>
            </a:r>
            <a:endParaRPr b="1" sz="9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24" name="Google Shape;324;p37"/>
          <p:cNvSpPr/>
          <p:nvPr/>
        </p:nvSpPr>
        <p:spPr>
          <a:xfrm>
            <a:off x="6873544" y="2303147"/>
            <a:ext cx="514500" cy="514500"/>
          </a:xfrm>
          <a:prstGeom prst="ellipse">
            <a:avLst/>
          </a:prstGeom>
          <a:solidFill>
            <a:srgbClr val="5C9AC9"/>
          </a:solidFill>
          <a:ln cap="flat" cmpd="sng" w="3575">
            <a:solidFill>
              <a:srgbClr val="5C9AC9"/>
            </a:solidFill>
            <a:prstDash val="solid"/>
            <a:round/>
            <a:headEnd len="sm" w="sm" type="none"/>
            <a:tailEnd len="sm" w="sm" type="none"/>
          </a:ln>
          <a:effectLst>
            <a:outerShdw blurRad="21431" rotWithShape="0" algn="bl" dir="2700000" dist="7144">
              <a:srgbClr val="000000">
                <a:alpha val="5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3PB</a:t>
            </a:r>
            <a:endParaRPr b="1" sz="9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25" name="Google Shape;325;p37"/>
          <p:cNvSpPr/>
          <p:nvPr/>
        </p:nvSpPr>
        <p:spPr>
          <a:xfrm>
            <a:off x="6873544" y="3168450"/>
            <a:ext cx="514500" cy="514500"/>
          </a:xfrm>
          <a:prstGeom prst="ellipse">
            <a:avLst/>
          </a:prstGeom>
          <a:solidFill>
            <a:srgbClr val="4E4996"/>
          </a:solidFill>
          <a:ln cap="flat" cmpd="sng" w="3575">
            <a:solidFill>
              <a:srgbClr val="4E4996"/>
            </a:solidFill>
            <a:prstDash val="solid"/>
            <a:round/>
            <a:headEnd len="sm" w="sm" type="none"/>
            <a:tailEnd len="sm" w="sm" type="none"/>
          </a:ln>
          <a:effectLst>
            <a:outerShdw blurRad="21431" rotWithShape="0" algn="bl" dir="2700000" dist="7144">
              <a:srgbClr val="000000">
                <a:alpha val="5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3PB</a:t>
            </a:r>
            <a:endParaRPr b="1" sz="9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26" name="Google Shape;326;p37"/>
          <p:cNvSpPr/>
          <p:nvPr/>
        </p:nvSpPr>
        <p:spPr>
          <a:xfrm>
            <a:off x="6873544" y="3963469"/>
            <a:ext cx="514500" cy="514500"/>
          </a:xfrm>
          <a:prstGeom prst="ellipse">
            <a:avLst/>
          </a:prstGeom>
          <a:solidFill>
            <a:srgbClr val="C50C16"/>
          </a:solidFill>
          <a:ln cap="flat" cmpd="sng" w="3575">
            <a:solidFill>
              <a:srgbClr val="C50C16"/>
            </a:solidFill>
            <a:prstDash val="solid"/>
            <a:round/>
            <a:headEnd len="sm" w="sm" type="none"/>
            <a:tailEnd len="sm" w="sm" type="none"/>
          </a:ln>
          <a:effectLst>
            <a:outerShdw blurRad="21431" rotWithShape="0" algn="bl" dir="5400000" dist="7144">
              <a:srgbClr val="000000">
                <a:alpha val="5000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5PB</a:t>
            </a:r>
            <a:endParaRPr b="1" sz="9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/>
          <p:nvPr>
            <p:ph type="title"/>
          </p:nvPr>
        </p:nvSpPr>
        <p:spPr>
          <a:xfrm>
            <a:off x="2228274" y="398725"/>
            <a:ext cx="6559500" cy="661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Technological validation cases for the DEP</a:t>
            </a:r>
            <a:endParaRPr/>
          </a:p>
        </p:txBody>
      </p:sp>
      <p:graphicFrame>
        <p:nvGraphicFramePr>
          <p:cNvPr id="332" name="Google Shape;332;p38"/>
          <p:cNvGraphicFramePr/>
          <p:nvPr/>
        </p:nvGraphicFramePr>
        <p:xfrm>
          <a:off x="2938123" y="123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{3C7F9765-7186-459C-9EA8-751F5AD1B76E}</a:tableStyleId>
              </a:tblPr>
              <a:tblGrid>
                <a:gridCol w="5328525"/>
              </a:tblGrid>
              <a:tr h="9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Scalability on EuroHPC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Our models can run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on Europe’s largest supercomputers for Destination Earth, the highly accurate ‘Digital Twin of the Earth’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Image compression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Achieve DEP performance improvement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by using JPEG2000 Part 2 compression  in DICOM image-metadata format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Green computing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Achieve energy saving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 and performance improvement with the use of GROQ cards for AI model training and inference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212121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Credit management</a:t>
                      </a:r>
                      <a:endParaRPr b="1" sz="1500">
                        <a:solidFill>
                          <a:srgbClr val="212121"/>
                        </a:solidFill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2"/>
                          </a:solidFill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Be able to measure </a:t>
                      </a:r>
                      <a:r>
                        <a:rPr lang="en-GB" sz="1100">
                          <a:latin typeface="Figtree"/>
                          <a:ea typeface="Figtree"/>
                          <a:cs typeface="Figtree"/>
                          <a:sym typeface="Figtree"/>
                        </a:rPr>
                        <a:t>Data Exploitation Platform usage and environmental impact, and express them in form of ‘credits’</a:t>
                      </a:r>
                      <a:endParaRPr sz="1100">
                        <a:latin typeface="Figtree"/>
                        <a:ea typeface="Figtree"/>
                        <a:cs typeface="Figtree"/>
                        <a:sym typeface="Figtr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3" name="Google Shape;333;p38"/>
          <p:cNvPicPr preferRelativeResize="0"/>
          <p:nvPr/>
        </p:nvPicPr>
        <p:blipFill rotWithShape="1">
          <a:blip r:embed="rId3">
            <a:alphaModFix/>
          </a:blip>
          <a:srcRect b="18169" l="19476" r="23677" t="12483"/>
          <a:stretch/>
        </p:blipFill>
        <p:spPr>
          <a:xfrm>
            <a:off x="830347" y="2228193"/>
            <a:ext cx="918840" cy="48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8"/>
          <p:cNvPicPr preferRelativeResize="0"/>
          <p:nvPr/>
        </p:nvPicPr>
        <p:blipFill rotWithShape="1">
          <a:blip r:embed="rId4">
            <a:alphaModFix/>
          </a:blip>
          <a:srcRect b="-8627" l="8630" r="-8630" t="7841"/>
          <a:stretch/>
        </p:blipFill>
        <p:spPr>
          <a:xfrm>
            <a:off x="1932024" y="2216700"/>
            <a:ext cx="1039890" cy="5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073" y="1182421"/>
            <a:ext cx="997450" cy="9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9548" y="1426838"/>
            <a:ext cx="1012375" cy="50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4872" y="3121138"/>
            <a:ext cx="944235" cy="33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39697" y="2958312"/>
            <a:ext cx="768049" cy="33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 rotWithShape="1">
          <a:blip r:embed="rId4">
            <a:alphaModFix/>
          </a:blip>
          <a:srcRect b="-8627" l="8630" r="-8630" t="7841"/>
          <a:stretch/>
        </p:blipFill>
        <p:spPr>
          <a:xfrm>
            <a:off x="2032225" y="3288776"/>
            <a:ext cx="822225" cy="40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5393" y="3660126"/>
            <a:ext cx="600484" cy="4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22283" y="3723375"/>
            <a:ext cx="850478" cy="4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5398" y="4085363"/>
            <a:ext cx="483175" cy="4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709" y="4157987"/>
            <a:ext cx="768049" cy="3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-SCALE Theme">
  <a:themeElements>
    <a:clrScheme name="interTwin">
      <a:dk1>
        <a:srgbClr val="000000"/>
      </a:dk1>
      <a:lt1>
        <a:srgbClr val="FFFFFF"/>
      </a:lt1>
      <a:dk2>
        <a:srgbClr val="F39200"/>
      </a:dk2>
      <a:lt2>
        <a:srgbClr val="E7E6E6"/>
      </a:lt2>
      <a:accent1>
        <a:srgbClr val="F39200"/>
      </a:accent1>
      <a:accent2>
        <a:srgbClr val="000000"/>
      </a:accent2>
      <a:accent3>
        <a:srgbClr val="434343"/>
      </a:accent3>
      <a:accent4>
        <a:srgbClr val="666666"/>
      </a:accent4>
      <a:accent5>
        <a:srgbClr val="999999"/>
      </a:accent5>
      <a:accent6>
        <a:srgbClr val="F3F3F3"/>
      </a:accent6>
      <a:hlink>
        <a:srgbClr val="F39200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