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Nunito" pitchFamily="2" charset="0"/>
      <p:regular r:id="rId11"/>
    </p:embeddedFont>
    <p:embeddedFont>
      <p:font typeface="Poppins Bold" panose="020B0604020202020204" charset="0"/>
      <p:regular r:id="rId12"/>
    </p:embeddedFont>
    <p:embeddedFont>
      <p:font typeface="Poppins Medium" panose="020B0502040204020203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DD2F-2C69-43B9-ACFC-707513C5CAC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BB31F-A133-4EC2-A902-ADC9ABCA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3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BB31F-A133-4EC2-A902-ADC9ABCA07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4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98759" y="1734714"/>
            <a:ext cx="7265576" cy="247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80"/>
              </a:lnSpc>
            </a:pPr>
            <a:r>
              <a:rPr lang="en-US" sz="531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Empowering Women in STEM in Palestine Under Occupation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953545" y="5072555"/>
            <a:ext cx="6910626" cy="5447038"/>
            <a:chOff x="0" y="0"/>
            <a:chExt cx="1070637" cy="8438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0637" cy="843889"/>
            </a:xfrm>
            <a:custGeom>
              <a:avLst/>
              <a:gdLst/>
              <a:ahLst/>
              <a:cxnLst/>
              <a:rect l="l" t="t" r="r" b="b"/>
              <a:pathLst>
                <a:path w="1070637" h="843889">
                  <a:moveTo>
                    <a:pt x="25767" y="0"/>
                  </a:moveTo>
                  <a:lnTo>
                    <a:pt x="1044870" y="0"/>
                  </a:lnTo>
                  <a:cubicBezTo>
                    <a:pt x="1059101" y="0"/>
                    <a:pt x="1070637" y="11536"/>
                    <a:pt x="1070637" y="25767"/>
                  </a:cubicBezTo>
                  <a:lnTo>
                    <a:pt x="1070637" y="818122"/>
                  </a:lnTo>
                  <a:cubicBezTo>
                    <a:pt x="1070637" y="824956"/>
                    <a:pt x="1067922" y="831510"/>
                    <a:pt x="1063090" y="836342"/>
                  </a:cubicBezTo>
                  <a:cubicBezTo>
                    <a:pt x="1058258" y="841174"/>
                    <a:pt x="1051704" y="843889"/>
                    <a:pt x="1044870" y="843889"/>
                  </a:cubicBezTo>
                  <a:lnTo>
                    <a:pt x="25767" y="843889"/>
                  </a:lnTo>
                  <a:cubicBezTo>
                    <a:pt x="18933" y="843889"/>
                    <a:pt x="12379" y="841174"/>
                    <a:pt x="7547" y="836342"/>
                  </a:cubicBezTo>
                  <a:cubicBezTo>
                    <a:pt x="2715" y="831510"/>
                    <a:pt x="0" y="824956"/>
                    <a:pt x="0" y="818122"/>
                  </a:cubicBezTo>
                  <a:lnTo>
                    <a:pt x="0" y="25767"/>
                  </a:lnTo>
                  <a:cubicBezTo>
                    <a:pt x="0" y="18933"/>
                    <a:pt x="2715" y="12379"/>
                    <a:pt x="7547" y="7547"/>
                  </a:cubicBezTo>
                  <a:cubicBezTo>
                    <a:pt x="12379" y="2715"/>
                    <a:pt x="18933" y="0"/>
                    <a:pt x="25767" y="0"/>
                  </a:cubicBezTo>
                  <a:close/>
                </a:path>
              </a:pathLst>
            </a:custGeom>
            <a:blipFill>
              <a:blip r:embed="rId2"/>
              <a:stretch>
                <a:fillRect t="-1302" b="-13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87212" y="1905301"/>
            <a:ext cx="2976958" cy="2768281"/>
            <a:chOff x="0" y="0"/>
            <a:chExt cx="784055" cy="729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4055" cy="729095"/>
            </a:xfrm>
            <a:custGeom>
              <a:avLst/>
              <a:gdLst/>
              <a:ahLst/>
              <a:cxnLst/>
              <a:rect l="l" t="t" r="r" b="b"/>
              <a:pathLst>
                <a:path w="784055" h="729095">
                  <a:moveTo>
                    <a:pt x="0" y="0"/>
                  </a:moveTo>
                  <a:lnTo>
                    <a:pt x="784055" y="0"/>
                  </a:lnTo>
                  <a:lnTo>
                    <a:pt x="784055" y="729095"/>
                  </a:lnTo>
                  <a:lnTo>
                    <a:pt x="0" y="729095"/>
                  </a:lnTo>
                  <a:close/>
                </a:path>
              </a:pathLst>
            </a:custGeom>
            <a:solidFill>
              <a:srgbClr val="6A9B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784055" cy="748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63274" y="4278291"/>
            <a:ext cx="3853543" cy="631200"/>
            <a:chOff x="0" y="0"/>
            <a:chExt cx="1014925" cy="1662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14925" cy="166242"/>
            </a:xfrm>
            <a:custGeom>
              <a:avLst/>
              <a:gdLst/>
              <a:ahLst/>
              <a:cxnLst/>
              <a:rect l="l" t="t" r="r" b="b"/>
              <a:pathLst>
                <a:path w="1014925" h="166242">
                  <a:moveTo>
                    <a:pt x="83121" y="0"/>
                  </a:moveTo>
                  <a:lnTo>
                    <a:pt x="931804" y="0"/>
                  </a:lnTo>
                  <a:cubicBezTo>
                    <a:pt x="953849" y="0"/>
                    <a:pt x="974991" y="8757"/>
                    <a:pt x="990579" y="24346"/>
                  </a:cubicBezTo>
                  <a:cubicBezTo>
                    <a:pt x="1006168" y="39934"/>
                    <a:pt x="1014925" y="61076"/>
                    <a:pt x="1014925" y="83121"/>
                  </a:cubicBezTo>
                  <a:lnTo>
                    <a:pt x="1014925" y="83121"/>
                  </a:lnTo>
                  <a:cubicBezTo>
                    <a:pt x="1014925" y="129027"/>
                    <a:pt x="977711" y="166242"/>
                    <a:pt x="931804" y="166242"/>
                  </a:cubicBezTo>
                  <a:lnTo>
                    <a:pt x="83121" y="166242"/>
                  </a:lnTo>
                  <a:cubicBezTo>
                    <a:pt x="37215" y="166242"/>
                    <a:pt x="0" y="129027"/>
                    <a:pt x="0" y="83121"/>
                  </a:cubicBezTo>
                  <a:lnTo>
                    <a:pt x="0" y="83121"/>
                  </a:lnTo>
                  <a:cubicBezTo>
                    <a:pt x="0" y="37215"/>
                    <a:pt x="37215" y="0"/>
                    <a:pt x="83121" y="0"/>
                  </a:cubicBezTo>
                  <a:close/>
                </a:path>
              </a:pathLst>
            </a:custGeom>
            <a:solidFill>
              <a:srgbClr val="F34E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014925" cy="185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259300" y="9258300"/>
            <a:ext cx="190919" cy="286378"/>
          </a:xfrm>
          <a:custGeom>
            <a:avLst/>
            <a:gdLst/>
            <a:ahLst/>
            <a:cxnLst/>
            <a:rect l="l" t="t" r="r" b="b"/>
            <a:pathLst>
              <a:path w="190919" h="286378">
                <a:moveTo>
                  <a:pt x="0" y="0"/>
                </a:moveTo>
                <a:lnTo>
                  <a:pt x="190919" y="0"/>
                </a:lnTo>
                <a:lnTo>
                  <a:pt x="190919" y="286378"/>
                </a:lnTo>
                <a:lnTo>
                  <a:pt x="0" y="2863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349299" y="6238968"/>
            <a:ext cx="2645054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07"/>
              </a:lnSpc>
            </a:pPr>
            <a:r>
              <a:rPr lang="en-US" sz="1922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Through AI and NREN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87212" y="2177993"/>
            <a:ext cx="117138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316"/>
              </a:lnSpc>
            </a:pPr>
            <a:r>
              <a:rPr lang="en-US" sz="3597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15%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199915" y="2206568"/>
            <a:ext cx="1573191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77"/>
              </a:lnSpc>
            </a:pPr>
            <a:r>
              <a:rPr lang="en-US" sz="1647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Women in STEM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74925" y="3035282"/>
            <a:ext cx="2401533" cy="1450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07"/>
              </a:lnSpc>
            </a:pPr>
            <a:r>
              <a:rPr lang="en-US" sz="14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Despite challenges, Palestinian women are breaking barriers in science, technology, engineering, and mathematics fields.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2121" y="391195"/>
            <a:ext cx="3179705" cy="317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36"/>
              </a:lnSpc>
            </a:pPr>
            <a:r>
              <a:rPr lang="en-US" sz="1464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Conference Presentation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57486" y="4398920"/>
            <a:ext cx="5265118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6"/>
              </a:lnSpc>
            </a:pPr>
            <a:r>
              <a:rPr lang="en-US" sz="2197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Building Digital Futures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49298" y="6978359"/>
            <a:ext cx="6226848" cy="2281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6"/>
              </a:lnSpc>
            </a:pPr>
            <a:r>
              <a:rPr lang="en-US" b="1" dirty="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This presentation explores how artificial intelligence and National Research and Education Networks (NREN) can create pathways for women in STEM education and careers in Palestine, overcoming occupation-related barriers to access quality education and research opportunities.</a:t>
            </a:r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0A97514A-A434-E3D8-8C5D-E4AF8A666ADF}"/>
              </a:ext>
            </a:extLst>
          </p:cNvPr>
          <p:cNvGrpSpPr/>
          <p:nvPr/>
        </p:nvGrpSpPr>
        <p:grpSpPr>
          <a:xfrm>
            <a:off x="309937" y="9004039"/>
            <a:ext cx="1772035" cy="1014689"/>
            <a:chOff x="0" y="-95250"/>
            <a:chExt cx="424673" cy="243173"/>
          </a:xfrm>
        </p:grpSpPr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6D086825-C55A-0A69-8D65-E34E8BF95749}"/>
                </a:ext>
              </a:extLst>
            </p:cNvPr>
            <p:cNvSpPr/>
            <p:nvPr/>
          </p:nvSpPr>
          <p:spPr>
            <a:xfrm>
              <a:off x="6445" y="8527"/>
              <a:ext cx="418228" cy="139396"/>
            </a:xfrm>
            <a:custGeom>
              <a:avLst/>
              <a:gdLst/>
              <a:ahLst/>
              <a:cxnLst/>
              <a:rect l="l" t="t" r="r" b="b"/>
              <a:pathLst>
                <a:path w="418228" h="139396">
                  <a:moveTo>
                    <a:pt x="69698" y="0"/>
                  </a:moveTo>
                  <a:lnTo>
                    <a:pt x="348530" y="0"/>
                  </a:lnTo>
                  <a:cubicBezTo>
                    <a:pt x="387023" y="0"/>
                    <a:pt x="418228" y="31205"/>
                    <a:pt x="418228" y="69698"/>
                  </a:cubicBezTo>
                  <a:lnTo>
                    <a:pt x="418228" y="69698"/>
                  </a:lnTo>
                  <a:cubicBezTo>
                    <a:pt x="418228" y="108191"/>
                    <a:pt x="387023" y="139396"/>
                    <a:pt x="348530" y="139396"/>
                  </a:cubicBezTo>
                  <a:lnTo>
                    <a:pt x="69698" y="139396"/>
                  </a:lnTo>
                  <a:cubicBezTo>
                    <a:pt x="31205" y="139396"/>
                    <a:pt x="0" y="108191"/>
                    <a:pt x="0" y="69698"/>
                  </a:cubicBezTo>
                  <a:lnTo>
                    <a:pt x="0" y="69698"/>
                  </a:lnTo>
                  <a:cubicBezTo>
                    <a:pt x="0" y="31205"/>
                    <a:pt x="31205" y="0"/>
                    <a:pt x="69698" y="0"/>
                  </a:cubicBezTo>
                  <a:close/>
                </a:path>
              </a:pathLst>
            </a:custGeom>
            <a:solidFill>
              <a:srgbClr val="FFC701"/>
            </a:solidFill>
          </p:spPr>
          <p:txBody>
            <a:bodyPr/>
            <a:lstStyle/>
            <a:p>
              <a:pPr algn="ctr"/>
              <a:r>
                <a:rPr lang="ar-SA" sz="3200" b="1" dirty="0"/>
                <a:t>1</a:t>
              </a:r>
              <a:endParaRPr lang="en-US" b="1" dirty="0"/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3A755777-CD6B-AC27-8E38-B40579B50BFF}"/>
                </a:ext>
              </a:extLst>
            </p:cNvPr>
            <p:cNvSpPr txBox="1"/>
            <p:nvPr/>
          </p:nvSpPr>
          <p:spPr>
            <a:xfrm>
              <a:off x="0" y="-95250"/>
              <a:ext cx="418228" cy="234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40"/>
                </a:lnSpc>
              </a:pPr>
              <a:endParaRPr/>
            </a:p>
          </p:txBody>
        </p:sp>
      </p:grpSp>
      <p:sp>
        <p:nvSpPr>
          <p:cNvPr id="22" name="TextBox 29">
            <a:extLst>
              <a:ext uri="{FF2B5EF4-FFF2-40B4-BE49-F238E27FC236}">
                <a16:creationId xmlns:a16="http://schemas.microsoft.com/office/drawing/2014/main" id="{865CD73F-3F0C-74B2-4F48-60E62B37B183}"/>
              </a:ext>
            </a:extLst>
          </p:cNvPr>
          <p:cNvSpPr txBox="1"/>
          <p:nvPr/>
        </p:nvSpPr>
        <p:spPr>
          <a:xfrm>
            <a:off x="14415842" y="376067"/>
            <a:ext cx="3179705" cy="28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350"/>
              </a:lnSpc>
            </a:pPr>
            <a:r>
              <a:rPr lang="ar-SA" sz="1305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1/8</a:t>
            </a:r>
            <a:endParaRPr lang="en-US" sz="1305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28457" y="-20409"/>
            <a:ext cx="9725941" cy="10288143"/>
            <a:chOff x="0" y="0"/>
            <a:chExt cx="2561570" cy="27096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570" cy="2709672"/>
            </a:xfrm>
            <a:custGeom>
              <a:avLst/>
              <a:gdLst/>
              <a:ahLst/>
              <a:cxnLst/>
              <a:rect l="l" t="t" r="r" b="b"/>
              <a:pathLst>
                <a:path w="2561570" h="2709672">
                  <a:moveTo>
                    <a:pt x="2561570" y="28656"/>
                  </a:moveTo>
                  <a:lnTo>
                    <a:pt x="2561570" y="2681016"/>
                  </a:lnTo>
                  <a:cubicBezTo>
                    <a:pt x="2561570" y="2696842"/>
                    <a:pt x="2548740" y="2709672"/>
                    <a:pt x="2532914" y="2709672"/>
                  </a:cubicBezTo>
                  <a:lnTo>
                    <a:pt x="28656" y="2709672"/>
                  </a:lnTo>
                  <a:cubicBezTo>
                    <a:pt x="12830" y="2709672"/>
                    <a:pt x="0" y="2696842"/>
                    <a:pt x="0" y="2681016"/>
                  </a:cubicBezTo>
                  <a:lnTo>
                    <a:pt x="0" y="28656"/>
                  </a:lnTo>
                  <a:cubicBezTo>
                    <a:pt x="0" y="12830"/>
                    <a:pt x="12830" y="0"/>
                    <a:pt x="28656" y="0"/>
                  </a:cubicBezTo>
                  <a:lnTo>
                    <a:pt x="2532914" y="0"/>
                  </a:lnTo>
                  <a:cubicBezTo>
                    <a:pt x="2548740" y="0"/>
                    <a:pt x="2561570" y="12830"/>
                    <a:pt x="2561570" y="28656"/>
                  </a:cubicBezTo>
                  <a:close/>
                </a:path>
              </a:pathLst>
            </a:custGeom>
            <a:solidFill>
              <a:srgbClr val="C7B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561570" cy="2728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5186" y="3552619"/>
            <a:ext cx="391802" cy="391802"/>
          </a:xfrm>
          <a:custGeom>
            <a:avLst/>
            <a:gdLst/>
            <a:ahLst/>
            <a:cxnLst/>
            <a:rect l="l" t="t" r="r" b="b"/>
            <a:pathLst>
              <a:path w="391802" h="391802">
                <a:moveTo>
                  <a:pt x="0" y="0"/>
                </a:moveTo>
                <a:lnTo>
                  <a:pt x="391802" y="0"/>
                </a:lnTo>
                <a:lnTo>
                  <a:pt x="391802" y="391802"/>
                </a:lnTo>
                <a:lnTo>
                  <a:pt x="0" y="3918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75186" y="5362941"/>
            <a:ext cx="391802" cy="391802"/>
          </a:xfrm>
          <a:custGeom>
            <a:avLst/>
            <a:gdLst/>
            <a:ahLst/>
            <a:cxnLst/>
            <a:rect l="l" t="t" r="r" b="b"/>
            <a:pathLst>
              <a:path w="391802" h="391802">
                <a:moveTo>
                  <a:pt x="0" y="0"/>
                </a:moveTo>
                <a:lnTo>
                  <a:pt x="391802" y="0"/>
                </a:lnTo>
                <a:lnTo>
                  <a:pt x="391802" y="391802"/>
                </a:lnTo>
                <a:lnTo>
                  <a:pt x="0" y="3918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75186" y="7173968"/>
            <a:ext cx="391802" cy="391802"/>
          </a:xfrm>
          <a:custGeom>
            <a:avLst/>
            <a:gdLst/>
            <a:ahLst/>
            <a:cxnLst/>
            <a:rect l="l" t="t" r="r" b="b"/>
            <a:pathLst>
              <a:path w="391802" h="391802">
                <a:moveTo>
                  <a:pt x="0" y="0"/>
                </a:moveTo>
                <a:lnTo>
                  <a:pt x="391802" y="0"/>
                </a:lnTo>
                <a:lnTo>
                  <a:pt x="391802" y="391802"/>
                </a:lnTo>
                <a:lnTo>
                  <a:pt x="0" y="3918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9999024" y="6549937"/>
            <a:ext cx="6709428" cy="2525175"/>
            <a:chOff x="0" y="0"/>
            <a:chExt cx="1039466" cy="3912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39466" cy="391216"/>
            </a:xfrm>
            <a:custGeom>
              <a:avLst/>
              <a:gdLst/>
              <a:ahLst/>
              <a:cxnLst/>
              <a:rect l="l" t="t" r="r" b="b"/>
              <a:pathLst>
                <a:path w="1039466" h="391216">
                  <a:moveTo>
                    <a:pt x="26539" y="0"/>
                  </a:moveTo>
                  <a:lnTo>
                    <a:pt x="1012927" y="0"/>
                  </a:lnTo>
                  <a:cubicBezTo>
                    <a:pt x="1019965" y="0"/>
                    <a:pt x="1026716" y="2796"/>
                    <a:pt x="1031693" y="7773"/>
                  </a:cubicBezTo>
                  <a:cubicBezTo>
                    <a:pt x="1036670" y="12750"/>
                    <a:pt x="1039466" y="19501"/>
                    <a:pt x="1039466" y="26539"/>
                  </a:cubicBezTo>
                  <a:lnTo>
                    <a:pt x="1039466" y="364676"/>
                  </a:lnTo>
                  <a:cubicBezTo>
                    <a:pt x="1039466" y="379334"/>
                    <a:pt x="1027584" y="391216"/>
                    <a:pt x="1012927" y="391216"/>
                  </a:cubicBezTo>
                  <a:lnTo>
                    <a:pt x="26539" y="391216"/>
                  </a:lnTo>
                  <a:cubicBezTo>
                    <a:pt x="11882" y="391216"/>
                    <a:pt x="0" y="379334"/>
                    <a:pt x="0" y="364676"/>
                  </a:cubicBezTo>
                  <a:lnTo>
                    <a:pt x="0" y="26539"/>
                  </a:lnTo>
                  <a:cubicBezTo>
                    <a:pt x="0" y="11882"/>
                    <a:pt x="11882" y="0"/>
                    <a:pt x="26539" y="0"/>
                  </a:cubicBezTo>
                  <a:close/>
                </a:path>
              </a:pathLst>
            </a:custGeom>
            <a:blipFill>
              <a:blip r:embed="rId3"/>
              <a:stretch>
                <a:fillRect t="-25724" b="-2572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9526868"/>
            <a:ext cx="810568" cy="740928"/>
            <a:chOff x="0" y="0"/>
            <a:chExt cx="528806" cy="4833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8806" cy="483373"/>
            </a:xfrm>
            <a:custGeom>
              <a:avLst/>
              <a:gdLst/>
              <a:ahLst/>
              <a:cxnLst/>
              <a:rect l="l" t="t" r="r" b="b"/>
              <a:pathLst>
                <a:path w="528806" h="483373">
                  <a:moveTo>
                    <a:pt x="0" y="0"/>
                  </a:moveTo>
                  <a:lnTo>
                    <a:pt x="528806" y="0"/>
                  </a:lnTo>
                  <a:lnTo>
                    <a:pt x="528806" y="483373"/>
                  </a:lnTo>
                  <a:lnTo>
                    <a:pt x="0" y="483373"/>
                  </a:lnTo>
                  <a:close/>
                </a:path>
              </a:pathLst>
            </a:custGeom>
            <a:solidFill>
              <a:srgbClr val="F34E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528806" cy="502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92637" y="9702638"/>
            <a:ext cx="584362" cy="58436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9B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34051" y="9075112"/>
            <a:ext cx="717172" cy="627525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7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71087" y="1734673"/>
            <a:ext cx="682077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58"/>
              </a:lnSpc>
            </a:pPr>
            <a:r>
              <a:rPr lang="en-US" sz="346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Challenges Under Occupation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16122" y="5639397"/>
            <a:ext cx="5906366" cy="592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3"/>
              </a:lnSpc>
            </a:pPr>
            <a:r>
              <a:rPr lang="en-US" sz="1346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Frequent power outages, limited internet connectivity, and lack of modern equipment create significant barriers to research and education.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16122" y="5326874"/>
            <a:ext cx="4197415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58"/>
              </a:lnSpc>
            </a:pPr>
            <a:r>
              <a:rPr lang="en-US" sz="17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Resource Scarcity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16122" y="7457436"/>
            <a:ext cx="5906366" cy="89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3"/>
              </a:lnSpc>
            </a:pPr>
            <a:r>
              <a:rPr lang="en-US" sz="134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Geographic and political isolation prevents collaboration with global research communities, limiting professional growth and knowledge exchange.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16122" y="7144912"/>
            <a:ext cx="4197415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58"/>
              </a:lnSpc>
            </a:pPr>
            <a:r>
              <a:rPr lang="en-US" sz="17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Isolation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16122" y="3822396"/>
            <a:ext cx="5906366" cy="592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3"/>
              </a:lnSpc>
            </a:pPr>
            <a:r>
              <a:rPr lang="en-US" sz="134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Restricted movement and border closures limit access to universities, labs, and international conferences for Palestinian women pursuing STEM careers.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16122" y="3509873"/>
            <a:ext cx="4197415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58"/>
              </a:lnSpc>
            </a:pPr>
            <a:r>
              <a:rPr lang="en-US" sz="17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Limited Access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32029" y="1734673"/>
            <a:ext cx="6496751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58"/>
              </a:lnSpc>
            </a:pPr>
            <a:r>
              <a:rPr lang="en-US" sz="346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Opportunity: AI &amp; NREN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44377" y="3858696"/>
            <a:ext cx="6484404" cy="89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3"/>
              </a:lnSpc>
            </a:pPr>
            <a:r>
              <a:rPr lang="en-US" sz="1346" dirty="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Technology offers a pathway to overcome physical barriers. AI tools can democratize access to education and research capabilities, while National Research and Education Networks (NREN) can connect isolated researchers to global communities.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44375" y="5277216"/>
            <a:ext cx="6484404" cy="592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3"/>
              </a:lnSpc>
            </a:pPr>
            <a:r>
              <a:rPr lang="en-US" sz="1346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Through strategic investment in digital infrastructure and AI literacy, we can empower Palestinian women to participate fully in the global STEM ecosystem.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407526" y="400720"/>
            <a:ext cx="3179705" cy="28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350"/>
              </a:lnSpc>
            </a:pPr>
            <a:r>
              <a:rPr lang="ar-SA" sz="1305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2/8</a:t>
            </a:r>
            <a:endParaRPr lang="en-US" sz="1305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17259300" y="9258300"/>
            <a:ext cx="190919" cy="286378"/>
          </a:xfrm>
          <a:custGeom>
            <a:avLst/>
            <a:gdLst/>
            <a:ahLst/>
            <a:cxnLst/>
            <a:rect l="l" t="t" r="r" b="b"/>
            <a:pathLst>
              <a:path w="190919" h="286378">
                <a:moveTo>
                  <a:pt x="0" y="0"/>
                </a:moveTo>
                <a:lnTo>
                  <a:pt x="190919" y="0"/>
                </a:lnTo>
                <a:lnTo>
                  <a:pt x="190919" y="286378"/>
                </a:lnTo>
                <a:lnTo>
                  <a:pt x="0" y="2863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675292E9-EA2D-B194-64A9-D0108E961CD7}"/>
              </a:ext>
            </a:extLst>
          </p:cNvPr>
          <p:cNvSpPr/>
          <p:nvPr/>
        </p:nvSpPr>
        <p:spPr>
          <a:xfrm>
            <a:off x="1201468" y="9624661"/>
            <a:ext cx="1745142" cy="581658"/>
          </a:xfrm>
          <a:custGeom>
            <a:avLst/>
            <a:gdLst/>
            <a:ahLst/>
            <a:cxnLst/>
            <a:rect l="l" t="t" r="r" b="b"/>
            <a:pathLst>
              <a:path w="418228" h="139396">
                <a:moveTo>
                  <a:pt x="69698" y="0"/>
                </a:moveTo>
                <a:lnTo>
                  <a:pt x="348530" y="0"/>
                </a:lnTo>
                <a:cubicBezTo>
                  <a:pt x="387023" y="0"/>
                  <a:pt x="418228" y="31205"/>
                  <a:pt x="418228" y="69698"/>
                </a:cubicBezTo>
                <a:lnTo>
                  <a:pt x="418228" y="69698"/>
                </a:lnTo>
                <a:cubicBezTo>
                  <a:pt x="418228" y="108191"/>
                  <a:pt x="387023" y="139396"/>
                  <a:pt x="348530" y="139396"/>
                </a:cubicBezTo>
                <a:lnTo>
                  <a:pt x="69698" y="139396"/>
                </a:lnTo>
                <a:cubicBezTo>
                  <a:pt x="31205" y="139396"/>
                  <a:pt x="0" y="108191"/>
                  <a:pt x="0" y="69698"/>
                </a:cubicBezTo>
                <a:lnTo>
                  <a:pt x="0" y="69698"/>
                </a:lnTo>
                <a:cubicBezTo>
                  <a:pt x="0" y="31205"/>
                  <a:pt x="31205" y="0"/>
                  <a:pt x="69698" y="0"/>
                </a:cubicBezTo>
                <a:close/>
              </a:path>
            </a:pathLst>
          </a:custGeom>
          <a:solidFill>
            <a:srgbClr val="FFC701"/>
          </a:solidFill>
        </p:spPr>
        <p:txBody>
          <a:bodyPr/>
          <a:lstStyle/>
          <a:p>
            <a:pPr algn="ctr"/>
            <a:r>
              <a:rPr lang="ar-SA" sz="3200" b="1" dirty="0"/>
              <a:t>2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35ACE-C187-E2D8-FCDE-D70CCA326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A6C0ED2-F1A4-1B99-FF26-79494961A0E9}"/>
              </a:ext>
            </a:extLst>
          </p:cNvPr>
          <p:cNvGrpSpPr/>
          <p:nvPr/>
        </p:nvGrpSpPr>
        <p:grpSpPr>
          <a:xfrm>
            <a:off x="-720141" y="-45062"/>
            <a:ext cx="9725941" cy="10288143"/>
            <a:chOff x="0" y="0"/>
            <a:chExt cx="2561570" cy="27096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9F8F2B5-765B-F2BA-0632-B698CA77269D}"/>
                </a:ext>
              </a:extLst>
            </p:cNvPr>
            <p:cNvSpPr/>
            <p:nvPr/>
          </p:nvSpPr>
          <p:spPr>
            <a:xfrm>
              <a:off x="0" y="0"/>
              <a:ext cx="2561570" cy="2709672"/>
            </a:xfrm>
            <a:custGeom>
              <a:avLst/>
              <a:gdLst/>
              <a:ahLst/>
              <a:cxnLst/>
              <a:rect l="l" t="t" r="r" b="b"/>
              <a:pathLst>
                <a:path w="2561570" h="2709672">
                  <a:moveTo>
                    <a:pt x="2561570" y="28656"/>
                  </a:moveTo>
                  <a:lnTo>
                    <a:pt x="2561570" y="2681016"/>
                  </a:lnTo>
                  <a:cubicBezTo>
                    <a:pt x="2561570" y="2696842"/>
                    <a:pt x="2548740" y="2709672"/>
                    <a:pt x="2532914" y="2709672"/>
                  </a:cubicBezTo>
                  <a:lnTo>
                    <a:pt x="28656" y="2709672"/>
                  </a:lnTo>
                  <a:cubicBezTo>
                    <a:pt x="12830" y="2709672"/>
                    <a:pt x="0" y="2696842"/>
                    <a:pt x="0" y="2681016"/>
                  </a:cubicBezTo>
                  <a:lnTo>
                    <a:pt x="0" y="28656"/>
                  </a:lnTo>
                  <a:cubicBezTo>
                    <a:pt x="0" y="12830"/>
                    <a:pt x="12830" y="0"/>
                    <a:pt x="28656" y="0"/>
                  </a:cubicBezTo>
                  <a:lnTo>
                    <a:pt x="2532914" y="0"/>
                  </a:lnTo>
                  <a:cubicBezTo>
                    <a:pt x="2548740" y="0"/>
                    <a:pt x="2561570" y="12830"/>
                    <a:pt x="2561570" y="28656"/>
                  </a:cubicBezTo>
                  <a:close/>
                </a:path>
              </a:pathLst>
            </a:custGeom>
            <a:solidFill>
              <a:srgbClr val="C7B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C519848-6A5E-53FA-9FDB-A9E47FCC5199}"/>
                </a:ext>
              </a:extLst>
            </p:cNvPr>
            <p:cNvSpPr txBox="1"/>
            <p:nvPr/>
          </p:nvSpPr>
          <p:spPr>
            <a:xfrm>
              <a:off x="0" y="-19050"/>
              <a:ext cx="2561570" cy="2728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1A8CF08-9763-342D-87D1-B25429A41743}"/>
              </a:ext>
            </a:extLst>
          </p:cNvPr>
          <p:cNvSpPr/>
          <p:nvPr/>
        </p:nvSpPr>
        <p:spPr>
          <a:xfrm>
            <a:off x="1583502" y="3527966"/>
            <a:ext cx="391802" cy="391802"/>
          </a:xfrm>
          <a:custGeom>
            <a:avLst/>
            <a:gdLst/>
            <a:ahLst/>
            <a:cxnLst/>
            <a:rect l="l" t="t" r="r" b="b"/>
            <a:pathLst>
              <a:path w="391802" h="391802">
                <a:moveTo>
                  <a:pt x="0" y="0"/>
                </a:moveTo>
                <a:lnTo>
                  <a:pt x="391802" y="0"/>
                </a:lnTo>
                <a:lnTo>
                  <a:pt x="391802" y="391802"/>
                </a:lnTo>
                <a:lnTo>
                  <a:pt x="0" y="3918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E21CF66-489B-7052-29C6-6CF1EE7FFCD4}"/>
              </a:ext>
            </a:extLst>
          </p:cNvPr>
          <p:cNvSpPr/>
          <p:nvPr/>
        </p:nvSpPr>
        <p:spPr>
          <a:xfrm>
            <a:off x="1605914" y="4419250"/>
            <a:ext cx="391802" cy="391802"/>
          </a:xfrm>
          <a:custGeom>
            <a:avLst/>
            <a:gdLst/>
            <a:ahLst/>
            <a:cxnLst/>
            <a:rect l="l" t="t" r="r" b="b"/>
            <a:pathLst>
              <a:path w="391802" h="391802">
                <a:moveTo>
                  <a:pt x="0" y="0"/>
                </a:moveTo>
                <a:lnTo>
                  <a:pt x="391802" y="0"/>
                </a:lnTo>
                <a:lnTo>
                  <a:pt x="391802" y="391802"/>
                </a:lnTo>
                <a:lnTo>
                  <a:pt x="0" y="3918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F92D4E2-CFF7-5F7E-FF54-CB473B70FFA7}"/>
              </a:ext>
            </a:extLst>
          </p:cNvPr>
          <p:cNvSpPr/>
          <p:nvPr/>
        </p:nvSpPr>
        <p:spPr>
          <a:xfrm>
            <a:off x="1605914" y="6230277"/>
            <a:ext cx="391802" cy="391802"/>
          </a:xfrm>
          <a:custGeom>
            <a:avLst/>
            <a:gdLst/>
            <a:ahLst/>
            <a:cxnLst/>
            <a:rect l="l" t="t" r="r" b="b"/>
            <a:pathLst>
              <a:path w="391802" h="391802">
                <a:moveTo>
                  <a:pt x="0" y="0"/>
                </a:moveTo>
                <a:lnTo>
                  <a:pt x="391802" y="0"/>
                </a:lnTo>
                <a:lnTo>
                  <a:pt x="391802" y="391802"/>
                </a:lnTo>
                <a:lnTo>
                  <a:pt x="0" y="3918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DA0777C-4361-94E3-67EC-A8BB40F48CBC}"/>
              </a:ext>
            </a:extLst>
          </p:cNvPr>
          <p:cNvGrpSpPr/>
          <p:nvPr/>
        </p:nvGrpSpPr>
        <p:grpSpPr>
          <a:xfrm>
            <a:off x="8316" y="9502215"/>
            <a:ext cx="810568" cy="740928"/>
            <a:chOff x="0" y="0"/>
            <a:chExt cx="528806" cy="48337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67A0042-5CEC-B516-73EF-59EBBEC83E9D}"/>
                </a:ext>
              </a:extLst>
            </p:cNvPr>
            <p:cNvSpPr/>
            <p:nvPr/>
          </p:nvSpPr>
          <p:spPr>
            <a:xfrm>
              <a:off x="0" y="0"/>
              <a:ext cx="528806" cy="483373"/>
            </a:xfrm>
            <a:custGeom>
              <a:avLst/>
              <a:gdLst/>
              <a:ahLst/>
              <a:cxnLst/>
              <a:rect l="l" t="t" r="r" b="b"/>
              <a:pathLst>
                <a:path w="528806" h="483373">
                  <a:moveTo>
                    <a:pt x="0" y="0"/>
                  </a:moveTo>
                  <a:lnTo>
                    <a:pt x="528806" y="0"/>
                  </a:lnTo>
                  <a:lnTo>
                    <a:pt x="528806" y="483373"/>
                  </a:lnTo>
                  <a:lnTo>
                    <a:pt x="0" y="483373"/>
                  </a:lnTo>
                  <a:close/>
                </a:path>
              </a:pathLst>
            </a:custGeom>
            <a:solidFill>
              <a:srgbClr val="F34E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7D42B25-718F-282F-D132-BA51E15FADBF}"/>
                </a:ext>
              </a:extLst>
            </p:cNvPr>
            <p:cNvSpPr txBox="1"/>
            <p:nvPr/>
          </p:nvSpPr>
          <p:spPr>
            <a:xfrm>
              <a:off x="0" y="-19050"/>
              <a:ext cx="528806" cy="502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F26E7AA-64E8-79B8-AF3E-AAD731B7AD07}"/>
              </a:ext>
            </a:extLst>
          </p:cNvPr>
          <p:cNvGrpSpPr/>
          <p:nvPr/>
        </p:nvGrpSpPr>
        <p:grpSpPr>
          <a:xfrm>
            <a:off x="600953" y="9677985"/>
            <a:ext cx="584362" cy="584362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330E843-C814-A6D8-6359-718C70E1E6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9B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111C898-00D7-203F-8685-94DC2B12FF24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53840EEA-849D-5C25-F8F7-0BE3E75372E2}"/>
              </a:ext>
            </a:extLst>
          </p:cNvPr>
          <p:cNvGrpSpPr/>
          <p:nvPr/>
        </p:nvGrpSpPr>
        <p:grpSpPr>
          <a:xfrm>
            <a:off x="242367" y="9050459"/>
            <a:ext cx="717172" cy="627525"/>
            <a:chOff x="0" y="0"/>
            <a:chExt cx="812800" cy="7112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06546FD-DC27-9D1C-B41D-C9E38B2183E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7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6A74F5D-8F6C-D580-BD00-C7493F1448A1}"/>
                </a:ext>
              </a:extLst>
            </p:cNvPr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B2F9C628-293E-DB37-FED6-6E48E53FCE6C}"/>
              </a:ext>
            </a:extLst>
          </p:cNvPr>
          <p:cNvSpPr txBox="1"/>
          <p:nvPr/>
        </p:nvSpPr>
        <p:spPr>
          <a:xfrm>
            <a:off x="354425" y="1710020"/>
            <a:ext cx="7273891" cy="528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158"/>
              </a:lnSpc>
            </a:pPr>
            <a:r>
              <a:rPr lang="en-US" sz="3465" b="1" dirty="0">
                <a:solidFill>
                  <a:srgbClr val="000000"/>
                </a:solidFill>
                <a:latin typeface="Poppins Bold"/>
                <a:cs typeface="Poppins Bold"/>
              </a:rPr>
              <a:t>Challenges in Gaza</a:t>
            </a:r>
            <a:r>
              <a:rPr lang="ar-SA" sz="3465" b="1" dirty="0">
                <a:solidFill>
                  <a:srgbClr val="000000"/>
                </a:solidFill>
                <a:latin typeface="Poppins Bold"/>
                <a:cs typeface="Poppins Bold"/>
              </a:rPr>
              <a:t>  </a:t>
            </a:r>
            <a:r>
              <a:rPr lang="en-US" sz="3465" b="1" dirty="0">
                <a:solidFill>
                  <a:srgbClr val="000000"/>
                </a:solidFill>
                <a:latin typeface="Poppins Bold"/>
                <a:cs typeface="Poppins Bold"/>
              </a:rPr>
              <a:t>during war</a:t>
            </a:r>
            <a:endParaRPr lang="en-US" sz="3465" b="1" dirty="0">
              <a:solidFill>
                <a:srgbClr val="000000"/>
              </a:solidFill>
              <a:latin typeface="Poppins Bold"/>
              <a:cs typeface="Poppins Bold"/>
              <a:sym typeface="Poppins Bold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D8BF4318-7EB2-ADDA-BB68-A183D763C8DD}"/>
              </a:ext>
            </a:extLst>
          </p:cNvPr>
          <p:cNvSpPr txBox="1"/>
          <p:nvPr/>
        </p:nvSpPr>
        <p:spPr>
          <a:xfrm>
            <a:off x="2224438" y="4492675"/>
            <a:ext cx="5906366" cy="29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423"/>
              </a:lnSpc>
            </a:pPr>
            <a:r>
              <a:rPr lang="en-US" sz="1798" b="1" dirty="0">
                <a:solidFill>
                  <a:srgbClr val="000000"/>
                </a:solidFill>
                <a:latin typeface="Poppins Bold"/>
                <a:cs typeface="Poppins Bold"/>
                <a:sym typeface="Nunito"/>
              </a:rPr>
              <a:t>Damage to labs and research facilities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E26A042-4E32-030F-B8BF-D0644BFC6A5C}"/>
              </a:ext>
            </a:extLst>
          </p:cNvPr>
          <p:cNvSpPr txBox="1"/>
          <p:nvPr/>
        </p:nvSpPr>
        <p:spPr>
          <a:xfrm>
            <a:off x="2246850" y="6201221"/>
            <a:ext cx="5251478" cy="558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158"/>
              </a:lnSpc>
            </a:pPr>
            <a:r>
              <a:rPr lang="en-US" sz="1798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Limited access to learning materials and research tools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1760731A-BA1B-0400-9833-392BD6FD012D}"/>
              </a:ext>
            </a:extLst>
          </p:cNvPr>
          <p:cNvSpPr txBox="1"/>
          <p:nvPr/>
        </p:nvSpPr>
        <p:spPr>
          <a:xfrm>
            <a:off x="2224438" y="3485220"/>
            <a:ext cx="6623078" cy="558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158"/>
              </a:lnSpc>
            </a:pPr>
            <a:r>
              <a:rPr lang="en-US" sz="1798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Destruction of universities and educational infrastructure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5808C652-0DEC-38CA-A197-75C217068B35}"/>
              </a:ext>
            </a:extLst>
          </p:cNvPr>
          <p:cNvSpPr txBox="1"/>
          <p:nvPr/>
        </p:nvSpPr>
        <p:spPr>
          <a:xfrm>
            <a:off x="10140345" y="1710020"/>
            <a:ext cx="6496751" cy="528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158"/>
              </a:lnSpc>
            </a:pPr>
            <a:r>
              <a:rPr lang="en-US" sz="346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Impact on Women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E23EC093-CF7C-5B0E-E1D4-4D85105BC1E3}"/>
              </a:ext>
            </a:extLst>
          </p:cNvPr>
          <p:cNvSpPr txBox="1"/>
          <p:nvPr/>
        </p:nvSpPr>
        <p:spPr>
          <a:xfrm>
            <a:off x="14415842" y="376067"/>
            <a:ext cx="3179705" cy="28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350"/>
              </a:lnSpc>
            </a:pPr>
            <a:r>
              <a:rPr lang="ar-SA" sz="1305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3/8</a:t>
            </a:r>
            <a:endParaRPr lang="en-US" sz="1305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EE97F858-3267-4768-BE70-194055EBD795}"/>
              </a:ext>
            </a:extLst>
          </p:cNvPr>
          <p:cNvSpPr/>
          <p:nvPr/>
        </p:nvSpPr>
        <p:spPr>
          <a:xfrm>
            <a:off x="17267616" y="9233647"/>
            <a:ext cx="190919" cy="286378"/>
          </a:xfrm>
          <a:custGeom>
            <a:avLst/>
            <a:gdLst/>
            <a:ahLst/>
            <a:cxnLst/>
            <a:rect l="l" t="t" r="r" b="b"/>
            <a:pathLst>
              <a:path w="190919" h="286378">
                <a:moveTo>
                  <a:pt x="0" y="0"/>
                </a:moveTo>
                <a:lnTo>
                  <a:pt x="190919" y="0"/>
                </a:lnTo>
                <a:lnTo>
                  <a:pt x="190919" y="286378"/>
                </a:lnTo>
                <a:lnTo>
                  <a:pt x="0" y="2863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AutoShape 6" descr="التعليم العالي&quot; تدين تفجير الاحتلال لجامعة الإسراء في غزة">
            <a:extLst>
              <a:ext uri="{FF2B5EF4-FFF2-40B4-BE49-F238E27FC236}">
                <a16:creationId xmlns:a16="http://schemas.microsoft.com/office/drawing/2014/main" id="{D0998876-12F8-A657-FA8D-63EAFEB39C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9916" y="49664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F220C04-894A-DCE3-5380-61DF498A4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707115"/>
            <a:ext cx="8458619" cy="4029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Freeform 6">
            <a:extLst>
              <a:ext uri="{FF2B5EF4-FFF2-40B4-BE49-F238E27FC236}">
                <a16:creationId xmlns:a16="http://schemas.microsoft.com/office/drawing/2014/main" id="{9A827CA6-F207-D42D-35B7-F4FCB6E33385}"/>
              </a:ext>
            </a:extLst>
          </p:cNvPr>
          <p:cNvSpPr/>
          <p:nvPr/>
        </p:nvSpPr>
        <p:spPr>
          <a:xfrm>
            <a:off x="1605914" y="5202988"/>
            <a:ext cx="391802" cy="391802"/>
          </a:xfrm>
          <a:custGeom>
            <a:avLst/>
            <a:gdLst/>
            <a:ahLst/>
            <a:cxnLst/>
            <a:rect l="l" t="t" r="r" b="b"/>
            <a:pathLst>
              <a:path w="391802" h="391802">
                <a:moveTo>
                  <a:pt x="0" y="0"/>
                </a:moveTo>
                <a:lnTo>
                  <a:pt x="391802" y="0"/>
                </a:lnTo>
                <a:lnTo>
                  <a:pt x="391802" y="391802"/>
                </a:lnTo>
                <a:lnTo>
                  <a:pt x="0" y="3918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39486600-7199-093E-F776-2540DCB627F5}"/>
              </a:ext>
            </a:extLst>
          </p:cNvPr>
          <p:cNvSpPr txBox="1"/>
          <p:nvPr/>
        </p:nvSpPr>
        <p:spPr>
          <a:xfrm>
            <a:off x="2224438" y="5036220"/>
            <a:ext cx="5906366" cy="60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423"/>
              </a:lnSpc>
            </a:pPr>
            <a:r>
              <a:rPr lang="en-US" sz="1798" b="1" dirty="0">
                <a:solidFill>
                  <a:srgbClr val="000000"/>
                </a:solidFill>
                <a:latin typeface="Poppins Bold"/>
                <a:cs typeface="Poppins Bold"/>
                <a:sym typeface="Nunito"/>
              </a:rPr>
              <a:t>Disruption of higher education and academic programs</a:t>
            </a:r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B30BCC55-A579-6B1A-F424-E4293205435B}"/>
              </a:ext>
            </a:extLst>
          </p:cNvPr>
          <p:cNvSpPr/>
          <p:nvPr/>
        </p:nvSpPr>
        <p:spPr>
          <a:xfrm>
            <a:off x="1632808" y="7020924"/>
            <a:ext cx="391802" cy="391802"/>
          </a:xfrm>
          <a:custGeom>
            <a:avLst/>
            <a:gdLst/>
            <a:ahLst/>
            <a:cxnLst/>
            <a:rect l="l" t="t" r="r" b="b"/>
            <a:pathLst>
              <a:path w="391802" h="391802">
                <a:moveTo>
                  <a:pt x="0" y="0"/>
                </a:moveTo>
                <a:lnTo>
                  <a:pt x="391802" y="0"/>
                </a:lnTo>
                <a:lnTo>
                  <a:pt x="391802" y="391802"/>
                </a:lnTo>
                <a:lnTo>
                  <a:pt x="0" y="3918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23">
            <a:extLst>
              <a:ext uri="{FF2B5EF4-FFF2-40B4-BE49-F238E27FC236}">
                <a16:creationId xmlns:a16="http://schemas.microsoft.com/office/drawing/2014/main" id="{BAC7D730-9241-2C0E-7758-AAC08E46C569}"/>
              </a:ext>
            </a:extLst>
          </p:cNvPr>
          <p:cNvSpPr txBox="1"/>
          <p:nvPr/>
        </p:nvSpPr>
        <p:spPr>
          <a:xfrm>
            <a:off x="2273744" y="6991868"/>
            <a:ext cx="5251478" cy="558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158"/>
              </a:lnSpc>
            </a:pPr>
            <a:r>
              <a:rPr lang="en-US" sz="1798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Collapse of research and scientific collaboration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8AA59A-4936-95D2-96D8-B7A2981CA0FD}"/>
              </a:ext>
            </a:extLst>
          </p:cNvPr>
          <p:cNvSpPr txBox="1"/>
          <p:nvPr/>
        </p:nvSpPr>
        <p:spPr>
          <a:xfrm>
            <a:off x="10107260" y="2238434"/>
            <a:ext cx="5410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Lack of safe learning environments</a:t>
            </a:r>
          </a:p>
          <a:p>
            <a:endParaRPr lang="en-US" sz="2000" b="1" dirty="0"/>
          </a:p>
          <a:p>
            <a:r>
              <a:rPr lang="en-US" sz="2000" b="1" dirty="0"/>
              <a:t>Loss of practical lab-based education</a:t>
            </a:r>
          </a:p>
          <a:p>
            <a:endParaRPr lang="en-US" sz="2000" b="1" dirty="0"/>
          </a:p>
          <a:p>
            <a:r>
              <a:rPr lang="en-US" sz="2000" b="1" dirty="0"/>
              <a:t>Isolation from academic networks and mentors</a:t>
            </a:r>
          </a:p>
          <a:p>
            <a:endParaRPr lang="en-US" sz="2000" b="1" dirty="0"/>
          </a:p>
          <a:p>
            <a:r>
              <a:rPr lang="en-US" sz="2000" b="1" dirty="0"/>
              <a:t>Fewer opportunities for study and career growth</a:t>
            </a:r>
          </a:p>
          <a:p>
            <a:endParaRPr lang="en-US" sz="2000" b="1" dirty="0"/>
          </a:p>
          <a:p>
            <a:r>
              <a:rPr lang="en-US" sz="2000" b="1" dirty="0"/>
              <a:t>Reduced access to research and leadership roles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958E1C-F9B1-DE7F-F582-D304E30E8C8F}"/>
              </a:ext>
            </a:extLst>
          </p:cNvPr>
          <p:cNvSpPr txBox="1"/>
          <p:nvPr/>
        </p:nvSpPr>
        <p:spPr>
          <a:xfrm>
            <a:off x="9906000" y="5814778"/>
            <a:ext cx="579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Destruction of Al-Israa University in Gaza</a:t>
            </a:r>
            <a:endParaRPr lang="en-US" sz="2400" dirty="0"/>
          </a:p>
        </p:txBody>
      </p:sp>
      <p:sp>
        <p:nvSpPr>
          <p:cNvPr id="48" name="Freeform 22">
            <a:extLst>
              <a:ext uri="{FF2B5EF4-FFF2-40B4-BE49-F238E27FC236}">
                <a16:creationId xmlns:a16="http://schemas.microsoft.com/office/drawing/2014/main" id="{2A515841-5E2F-0C17-4FFB-9B18A2A0AF29}"/>
              </a:ext>
            </a:extLst>
          </p:cNvPr>
          <p:cNvSpPr/>
          <p:nvPr/>
        </p:nvSpPr>
        <p:spPr>
          <a:xfrm>
            <a:off x="1217839" y="9622598"/>
            <a:ext cx="1745142" cy="581658"/>
          </a:xfrm>
          <a:custGeom>
            <a:avLst/>
            <a:gdLst/>
            <a:ahLst/>
            <a:cxnLst/>
            <a:rect l="l" t="t" r="r" b="b"/>
            <a:pathLst>
              <a:path w="418228" h="139396">
                <a:moveTo>
                  <a:pt x="69698" y="0"/>
                </a:moveTo>
                <a:lnTo>
                  <a:pt x="348530" y="0"/>
                </a:lnTo>
                <a:cubicBezTo>
                  <a:pt x="387023" y="0"/>
                  <a:pt x="418228" y="31205"/>
                  <a:pt x="418228" y="69698"/>
                </a:cubicBezTo>
                <a:lnTo>
                  <a:pt x="418228" y="69698"/>
                </a:lnTo>
                <a:cubicBezTo>
                  <a:pt x="418228" y="108191"/>
                  <a:pt x="387023" y="139396"/>
                  <a:pt x="348530" y="139396"/>
                </a:cubicBezTo>
                <a:lnTo>
                  <a:pt x="69698" y="139396"/>
                </a:lnTo>
                <a:cubicBezTo>
                  <a:pt x="31205" y="139396"/>
                  <a:pt x="0" y="108191"/>
                  <a:pt x="0" y="69698"/>
                </a:cubicBezTo>
                <a:lnTo>
                  <a:pt x="0" y="69698"/>
                </a:lnTo>
                <a:cubicBezTo>
                  <a:pt x="0" y="31205"/>
                  <a:pt x="31205" y="0"/>
                  <a:pt x="69698" y="0"/>
                </a:cubicBezTo>
                <a:close/>
              </a:path>
            </a:pathLst>
          </a:custGeom>
          <a:solidFill>
            <a:srgbClr val="FFC701"/>
          </a:solidFill>
        </p:spPr>
        <p:txBody>
          <a:bodyPr/>
          <a:lstStyle/>
          <a:p>
            <a:pPr algn="ctr"/>
            <a:r>
              <a:rPr lang="ar-SA" sz="32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411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2637" y="4962414"/>
            <a:ext cx="18288000" cy="5199402"/>
            <a:chOff x="0" y="0"/>
            <a:chExt cx="4816593" cy="1369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69390"/>
            </a:xfrm>
            <a:custGeom>
              <a:avLst/>
              <a:gdLst/>
              <a:ahLst/>
              <a:cxnLst/>
              <a:rect l="l" t="t" r="r" b="b"/>
              <a:pathLst>
                <a:path w="4816592" h="1369390">
                  <a:moveTo>
                    <a:pt x="25823" y="0"/>
                  </a:moveTo>
                  <a:lnTo>
                    <a:pt x="4790769" y="0"/>
                  </a:lnTo>
                  <a:cubicBezTo>
                    <a:pt x="4797618" y="0"/>
                    <a:pt x="4804186" y="2721"/>
                    <a:pt x="4809029" y="7563"/>
                  </a:cubicBezTo>
                  <a:cubicBezTo>
                    <a:pt x="4813872" y="12406"/>
                    <a:pt x="4816592" y="18975"/>
                    <a:pt x="4816592" y="25823"/>
                  </a:cubicBezTo>
                  <a:lnTo>
                    <a:pt x="4816592" y="1343566"/>
                  </a:lnTo>
                  <a:cubicBezTo>
                    <a:pt x="4816592" y="1350415"/>
                    <a:pt x="4813872" y="1356983"/>
                    <a:pt x="4809029" y="1361826"/>
                  </a:cubicBezTo>
                  <a:cubicBezTo>
                    <a:pt x="4804186" y="1366669"/>
                    <a:pt x="4797618" y="1369390"/>
                    <a:pt x="4790769" y="1369390"/>
                  </a:cubicBezTo>
                  <a:lnTo>
                    <a:pt x="25823" y="1369390"/>
                  </a:lnTo>
                  <a:cubicBezTo>
                    <a:pt x="18975" y="1369390"/>
                    <a:pt x="12406" y="1366669"/>
                    <a:pt x="7563" y="1361826"/>
                  </a:cubicBezTo>
                  <a:cubicBezTo>
                    <a:pt x="2721" y="1356983"/>
                    <a:pt x="0" y="1350415"/>
                    <a:pt x="0" y="1343566"/>
                  </a:cubicBezTo>
                  <a:lnTo>
                    <a:pt x="0" y="25823"/>
                  </a:lnTo>
                  <a:cubicBezTo>
                    <a:pt x="0" y="18975"/>
                    <a:pt x="2721" y="12406"/>
                    <a:pt x="7563" y="7563"/>
                  </a:cubicBezTo>
                  <a:cubicBezTo>
                    <a:pt x="12406" y="2721"/>
                    <a:pt x="18975" y="0"/>
                    <a:pt x="25823" y="0"/>
                  </a:cubicBezTo>
                  <a:close/>
                </a:path>
              </a:pathLst>
            </a:custGeom>
            <a:solidFill>
              <a:srgbClr val="6A9B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16593" cy="1388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97331" y="1958655"/>
            <a:ext cx="6052704" cy="6872156"/>
            <a:chOff x="0" y="0"/>
            <a:chExt cx="789929" cy="8968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9929" cy="896874"/>
            </a:xfrm>
            <a:custGeom>
              <a:avLst/>
              <a:gdLst/>
              <a:ahLst/>
              <a:cxnLst/>
              <a:rect l="l" t="t" r="r" b="b"/>
              <a:pathLst>
                <a:path w="789929" h="896874">
                  <a:moveTo>
                    <a:pt x="29419" y="0"/>
                  </a:moveTo>
                  <a:lnTo>
                    <a:pt x="760510" y="0"/>
                  </a:lnTo>
                  <a:cubicBezTo>
                    <a:pt x="776757" y="0"/>
                    <a:pt x="789929" y="13171"/>
                    <a:pt x="789929" y="29419"/>
                  </a:cubicBezTo>
                  <a:lnTo>
                    <a:pt x="789929" y="867455"/>
                  </a:lnTo>
                  <a:cubicBezTo>
                    <a:pt x="789929" y="875258"/>
                    <a:pt x="786829" y="882740"/>
                    <a:pt x="781312" y="888258"/>
                  </a:cubicBezTo>
                  <a:cubicBezTo>
                    <a:pt x="775795" y="893775"/>
                    <a:pt x="768312" y="896874"/>
                    <a:pt x="760510" y="896874"/>
                  </a:cubicBezTo>
                  <a:lnTo>
                    <a:pt x="29419" y="896874"/>
                  </a:lnTo>
                  <a:cubicBezTo>
                    <a:pt x="21617" y="896874"/>
                    <a:pt x="14134" y="893775"/>
                    <a:pt x="8617" y="888258"/>
                  </a:cubicBezTo>
                  <a:cubicBezTo>
                    <a:pt x="3099" y="882740"/>
                    <a:pt x="0" y="875258"/>
                    <a:pt x="0" y="867455"/>
                  </a:cubicBezTo>
                  <a:lnTo>
                    <a:pt x="0" y="29419"/>
                  </a:lnTo>
                  <a:cubicBezTo>
                    <a:pt x="0" y="21617"/>
                    <a:pt x="3099" y="14134"/>
                    <a:pt x="8617" y="8617"/>
                  </a:cubicBezTo>
                  <a:cubicBezTo>
                    <a:pt x="14134" y="3099"/>
                    <a:pt x="21617" y="0"/>
                    <a:pt x="29419" y="0"/>
                  </a:cubicBezTo>
                  <a:close/>
                </a:path>
              </a:pathLst>
            </a:custGeom>
            <a:blipFill>
              <a:blip r:embed="rId2"/>
              <a:stretch>
                <a:fillRect t="-4451" b="-44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9526868"/>
            <a:ext cx="810568" cy="740928"/>
            <a:chOff x="0" y="0"/>
            <a:chExt cx="528806" cy="48337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8806" cy="483373"/>
            </a:xfrm>
            <a:custGeom>
              <a:avLst/>
              <a:gdLst/>
              <a:ahLst/>
              <a:cxnLst/>
              <a:rect l="l" t="t" r="r" b="b"/>
              <a:pathLst>
                <a:path w="528806" h="483373">
                  <a:moveTo>
                    <a:pt x="0" y="0"/>
                  </a:moveTo>
                  <a:lnTo>
                    <a:pt x="528806" y="0"/>
                  </a:lnTo>
                  <a:lnTo>
                    <a:pt x="528806" y="483373"/>
                  </a:lnTo>
                  <a:lnTo>
                    <a:pt x="0" y="483373"/>
                  </a:lnTo>
                  <a:close/>
                </a:path>
              </a:pathLst>
            </a:custGeom>
            <a:solidFill>
              <a:srgbClr val="F34E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528806" cy="502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92637" y="9702638"/>
            <a:ext cx="584362" cy="58436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B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34051" y="9075112"/>
            <a:ext cx="717172" cy="627525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7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7259300" y="9258300"/>
            <a:ext cx="190919" cy="286378"/>
          </a:xfrm>
          <a:custGeom>
            <a:avLst/>
            <a:gdLst/>
            <a:ahLst/>
            <a:cxnLst/>
            <a:rect l="l" t="t" r="r" b="b"/>
            <a:pathLst>
              <a:path w="190919" h="286378">
                <a:moveTo>
                  <a:pt x="0" y="0"/>
                </a:moveTo>
                <a:lnTo>
                  <a:pt x="190919" y="0"/>
                </a:lnTo>
                <a:lnTo>
                  <a:pt x="190919" y="286378"/>
                </a:lnTo>
                <a:lnTo>
                  <a:pt x="0" y="2863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2309191" y="6191896"/>
            <a:ext cx="813464" cy="691679"/>
          </a:xfrm>
          <a:custGeom>
            <a:avLst/>
            <a:gdLst/>
            <a:ahLst/>
            <a:cxnLst/>
            <a:rect l="l" t="t" r="r" b="b"/>
            <a:pathLst>
              <a:path w="813464" h="691679">
                <a:moveTo>
                  <a:pt x="0" y="0"/>
                </a:moveTo>
                <a:lnTo>
                  <a:pt x="813464" y="0"/>
                </a:lnTo>
                <a:lnTo>
                  <a:pt x="813464" y="691679"/>
                </a:lnTo>
                <a:lnTo>
                  <a:pt x="0" y="6916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403912" y="7038932"/>
            <a:ext cx="689376" cy="689376"/>
          </a:xfrm>
          <a:custGeom>
            <a:avLst/>
            <a:gdLst/>
            <a:ahLst/>
            <a:cxnLst/>
            <a:rect l="l" t="t" r="r" b="b"/>
            <a:pathLst>
              <a:path w="689376" h="689376">
                <a:moveTo>
                  <a:pt x="0" y="0"/>
                </a:moveTo>
                <a:lnTo>
                  <a:pt x="689376" y="0"/>
                </a:lnTo>
                <a:lnTo>
                  <a:pt x="689376" y="689376"/>
                </a:lnTo>
                <a:lnTo>
                  <a:pt x="0" y="6893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383527" y="7842473"/>
            <a:ext cx="689376" cy="689376"/>
          </a:xfrm>
          <a:custGeom>
            <a:avLst/>
            <a:gdLst/>
            <a:ahLst/>
            <a:cxnLst/>
            <a:rect l="l" t="t" r="r" b="b"/>
            <a:pathLst>
              <a:path w="689376" h="689376">
                <a:moveTo>
                  <a:pt x="0" y="0"/>
                </a:moveTo>
                <a:lnTo>
                  <a:pt x="689376" y="0"/>
                </a:lnTo>
                <a:lnTo>
                  <a:pt x="689376" y="689376"/>
                </a:lnTo>
                <a:lnTo>
                  <a:pt x="0" y="6893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205990" y="2057566"/>
            <a:ext cx="7193692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14"/>
              </a:lnSpc>
            </a:pPr>
            <a:r>
              <a:rPr lang="en-US" sz="6595" b="1">
                <a:solidFill>
                  <a:srgbClr val="262626"/>
                </a:solidFill>
                <a:latin typeface="Poppins Bold"/>
                <a:ea typeface="Poppins Bold"/>
                <a:cs typeface="Poppins Bold"/>
                <a:sym typeface="Poppins Bold"/>
              </a:rPr>
              <a:t>AI Solutions for STEM Access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29064" y="7200790"/>
            <a:ext cx="3555784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67"/>
              </a:lnSpc>
            </a:pPr>
            <a:r>
              <a:rPr lang="en-US" sz="1889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Research Collaboration Tools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29064" y="6362590"/>
            <a:ext cx="3555784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67"/>
              </a:lnSpc>
            </a:pPr>
            <a:r>
              <a:rPr lang="en-US" sz="1889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Online Learning Platforms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29064" y="8070712"/>
            <a:ext cx="3555784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67"/>
              </a:lnSpc>
            </a:pPr>
            <a:r>
              <a:rPr lang="en-US" sz="1889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Skills Development Programs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644028" y="105013"/>
            <a:ext cx="3179705" cy="344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7"/>
              </a:lnSpc>
            </a:pPr>
            <a:r>
              <a:rPr lang="ar-SA" sz="1598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4</a:t>
            </a:r>
            <a:r>
              <a:rPr lang="en-US" sz="1598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/</a:t>
            </a:r>
            <a:r>
              <a:rPr lang="ar-SA" sz="1598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8</a:t>
            </a:r>
            <a:endParaRPr lang="en-US" sz="1598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30A44555-3BB3-274F-5363-B3B5C4BC57F4}"/>
              </a:ext>
            </a:extLst>
          </p:cNvPr>
          <p:cNvSpPr/>
          <p:nvPr/>
        </p:nvSpPr>
        <p:spPr>
          <a:xfrm>
            <a:off x="1387668" y="9477593"/>
            <a:ext cx="1745142" cy="581658"/>
          </a:xfrm>
          <a:custGeom>
            <a:avLst/>
            <a:gdLst/>
            <a:ahLst/>
            <a:cxnLst/>
            <a:rect l="l" t="t" r="r" b="b"/>
            <a:pathLst>
              <a:path w="418228" h="139396">
                <a:moveTo>
                  <a:pt x="69698" y="0"/>
                </a:moveTo>
                <a:lnTo>
                  <a:pt x="348530" y="0"/>
                </a:lnTo>
                <a:cubicBezTo>
                  <a:pt x="387023" y="0"/>
                  <a:pt x="418228" y="31205"/>
                  <a:pt x="418228" y="69698"/>
                </a:cubicBezTo>
                <a:lnTo>
                  <a:pt x="418228" y="69698"/>
                </a:lnTo>
                <a:cubicBezTo>
                  <a:pt x="418228" y="108191"/>
                  <a:pt x="387023" y="139396"/>
                  <a:pt x="348530" y="139396"/>
                </a:cubicBezTo>
                <a:lnTo>
                  <a:pt x="69698" y="139396"/>
                </a:lnTo>
                <a:cubicBezTo>
                  <a:pt x="31205" y="139396"/>
                  <a:pt x="0" y="108191"/>
                  <a:pt x="0" y="69698"/>
                </a:cubicBezTo>
                <a:lnTo>
                  <a:pt x="0" y="69698"/>
                </a:lnTo>
                <a:cubicBezTo>
                  <a:pt x="0" y="31205"/>
                  <a:pt x="31205" y="0"/>
                  <a:pt x="69698" y="0"/>
                </a:cubicBezTo>
                <a:close/>
              </a:path>
            </a:pathLst>
          </a:custGeom>
          <a:solidFill>
            <a:srgbClr val="FFC701"/>
          </a:solidFill>
        </p:spPr>
        <p:txBody>
          <a:bodyPr/>
          <a:lstStyle/>
          <a:p>
            <a:pPr algn="ctr"/>
            <a:r>
              <a:rPr lang="ar-SA" sz="3200" b="1" dirty="0"/>
              <a:t>4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45336" y="1906856"/>
            <a:ext cx="3243668" cy="3112416"/>
            <a:chOff x="0" y="0"/>
            <a:chExt cx="854299" cy="8197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299" cy="819731"/>
            </a:xfrm>
            <a:custGeom>
              <a:avLst/>
              <a:gdLst/>
              <a:ahLst/>
              <a:cxnLst/>
              <a:rect l="l" t="t" r="r" b="b"/>
              <a:pathLst>
                <a:path w="854299" h="819731">
                  <a:moveTo>
                    <a:pt x="780309" y="0"/>
                  </a:moveTo>
                  <a:lnTo>
                    <a:pt x="73990" y="0"/>
                  </a:lnTo>
                  <a:cubicBezTo>
                    <a:pt x="33127" y="0"/>
                    <a:pt x="0" y="33127"/>
                    <a:pt x="0" y="73990"/>
                  </a:cubicBezTo>
                  <a:lnTo>
                    <a:pt x="0" y="745741"/>
                  </a:lnTo>
                  <a:cubicBezTo>
                    <a:pt x="0" y="786604"/>
                    <a:pt x="33127" y="819731"/>
                    <a:pt x="73990" y="819731"/>
                  </a:cubicBezTo>
                  <a:lnTo>
                    <a:pt x="780309" y="819731"/>
                  </a:lnTo>
                  <a:cubicBezTo>
                    <a:pt x="821173" y="819731"/>
                    <a:pt x="854299" y="786604"/>
                    <a:pt x="854299" y="745741"/>
                  </a:cubicBezTo>
                  <a:lnTo>
                    <a:pt x="854299" y="73990"/>
                  </a:lnTo>
                  <a:cubicBezTo>
                    <a:pt x="854299" y="33127"/>
                    <a:pt x="821173" y="0"/>
                    <a:pt x="780309" y="0"/>
                  </a:cubicBezTo>
                  <a:close/>
                </a:path>
              </a:pathLst>
            </a:custGeom>
            <a:solidFill>
              <a:srgbClr val="C7B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54299" cy="838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45336" y="5267728"/>
            <a:ext cx="3243668" cy="3112416"/>
            <a:chOff x="0" y="0"/>
            <a:chExt cx="854299" cy="8197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4299" cy="819731"/>
            </a:xfrm>
            <a:custGeom>
              <a:avLst/>
              <a:gdLst/>
              <a:ahLst/>
              <a:cxnLst/>
              <a:rect l="l" t="t" r="r" b="b"/>
              <a:pathLst>
                <a:path w="854299" h="819731">
                  <a:moveTo>
                    <a:pt x="854299" y="0"/>
                  </a:moveTo>
                  <a:lnTo>
                    <a:pt x="0" y="0"/>
                  </a:lnTo>
                  <a:lnTo>
                    <a:pt x="0" y="819731"/>
                  </a:lnTo>
                  <a:lnTo>
                    <a:pt x="854299" y="819731"/>
                  </a:lnTo>
                  <a:close/>
                </a:path>
              </a:pathLst>
            </a:custGeom>
            <a:solidFill>
              <a:srgbClr val="6A9B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54299" cy="838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67036" y="1906856"/>
            <a:ext cx="4006916" cy="6473288"/>
            <a:chOff x="0" y="0"/>
            <a:chExt cx="522936" cy="8448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2936" cy="844818"/>
            </a:xfrm>
            <a:custGeom>
              <a:avLst/>
              <a:gdLst/>
              <a:ahLst/>
              <a:cxnLst/>
              <a:rect l="l" t="t" r="r" b="b"/>
              <a:pathLst>
                <a:path w="522936" h="844818">
                  <a:moveTo>
                    <a:pt x="478497" y="0"/>
                  </a:moveTo>
                  <a:lnTo>
                    <a:pt x="44439" y="0"/>
                  </a:lnTo>
                  <a:cubicBezTo>
                    <a:pt x="19896" y="0"/>
                    <a:pt x="0" y="19896"/>
                    <a:pt x="0" y="44439"/>
                  </a:cubicBezTo>
                  <a:lnTo>
                    <a:pt x="0" y="800379"/>
                  </a:lnTo>
                  <a:cubicBezTo>
                    <a:pt x="0" y="824922"/>
                    <a:pt x="19896" y="844818"/>
                    <a:pt x="44439" y="844818"/>
                  </a:cubicBezTo>
                  <a:lnTo>
                    <a:pt x="478497" y="844818"/>
                  </a:lnTo>
                  <a:cubicBezTo>
                    <a:pt x="503040" y="844818"/>
                    <a:pt x="522936" y="824922"/>
                    <a:pt x="522936" y="800379"/>
                  </a:cubicBezTo>
                  <a:lnTo>
                    <a:pt x="522936" y="44439"/>
                  </a:lnTo>
                  <a:cubicBezTo>
                    <a:pt x="522936" y="19896"/>
                    <a:pt x="503040" y="0"/>
                    <a:pt x="478497" y="0"/>
                  </a:cubicBezTo>
                  <a:close/>
                </a:path>
              </a:pathLst>
            </a:custGeom>
            <a:blipFill>
              <a:blip r:embed="rId2"/>
              <a:stretch>
                <a:fillRect l="-4423" r="-442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77432" y="9526868"/>
            <a:ext cx="810568" cy="740928"/>
            <a:chOff x="0" y="0"/>
            <a:chExt cx="528806" cy="4833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8806" cy="483373"/>
            </a:xfrm>
            <a:custGeom>
              <a:avLst/>
              <a:gdLst/>
              <a:ahLst/>
              <a:cxnLst/>
              <a:rect l="l" t="t" r="r" b="b"/>
              <a:pathLst>
                <a:path w="528806" h="483373">
                  <a:moveTo>
                    <a:pt x="528806" y="0"/>
                  </a:moveTo>
                  <a:lnTo>
                    <a:pt x="0" y="0"/>
                  </a:lnTo>
                  <a:lnTo>
                    <a:pt x="0" y="483373"/>
                  </a:lnTo>
                  <a:lnTo>
                    <a:pt x="528806" y="483373"/>
                  </a:lnTo>
                  <a:close/>
                </a:path>
              </a:pathLst>
            </a:custGeom>
            <a:solidFill>
              <a:srgbClr val="F34E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528806" cy="502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111000" y="9702638"/>
            <a:ext cx="584362" cy="58436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7B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336777" y="9075112"/>
            <a:ext cx="717172" cy="627525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0" y="711200"/>
                  </a:lnTo>
                  <a:lnTo>
                    <a:pt x="81280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7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flipH="1">
            <a:off x="11125200" y="6713971"/>
            <a:ext cx="326692" cy="326692"/>
          </a:xfrm>
          <a:custGeom>
            <a:avLst/>
            <a:gdLst/>
            <a:ahLst/>
            <a:cxnLst/>
            <a:rect l="l" t="t" r="r" b="b"/>
            <a:pathLst>
              <a:path w="326692" h="326692">
                <a:moveTo>
                  <a:pt x="326693" y="0"/>
                </a:moveTo>
                <a:lnTo>
                  <a:pt x="0" y="0"/>
                </a:lnTo>
                <a:lnTo>
                  <a:pt x="0" y="326692"/>
                </a:lnTo>
                <a:lnTo>
                  <a:pt x="326693" y="326692"/>
                </a:lnTo>
                <a:lnTo>
                  <a:pt x="32669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flipH="1">
            <a:off x="11151574" y="7388549"/>
            <a:ext cx="326692" cy="326692"/>
          </a:xfrm>
          <a:custGeom>
            <a:avLst/>
            <a:gdLst/>
            <a:ahLst/>
            <a:cxnLst/>
            <a:rect l="l" t="t" r="r" b="b"/>
            <a:pathLst>
              <a:path w="326692" h="326692">
                <a:moveTo>
                  <a:pt x="326693" y="0"/>
                </a:moveTo>
                <a:lnTo>
                  <a:pt x="0" y="0"/>
                </a:lnTo>
                <a:lnTo>
                  <a:pt x="0" y="326692"/>
                </a:lnTo>
                <a:lnTo>
                  <a:pt x="326693" y="326692"/>
                </a:lnTo>
                <a:lnTo>
                  <a:pt x="32669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532401" y="2997125"/>
            <a:ext cx="226953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1889"/>
              </a:lnSpc>
            </a:pPr>
            <a:r>
              <a:rPr lang="en-US" sz="1575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Connecivity</a:t>
            </a:r>
            <a:r>
              <a:rPr lang="en-US" sz="1575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Boost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03802" y="2262361"/>
            <a:ext cx="212673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5036"/>
              </a:lnSpc>
            </a:pPr>
            <a:r>
              <a:rPr lang="ar-SA" sz="4197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  <a:r>
              <a:rPr lang="en-US" sz="4197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37708" y="3409695"/>
            <a:ext cx="2458920" cy="1401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27"/>
              </a:lnSpc>
            </a:pPr>
            <a:r>
              <a:rPr lang="en-US" sz="16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of Palestinian universities now connected through NREN, enabling international research </a:t>
            </a:r>
            <a:r>
              <a:rPr lang="en-US" sz="1600" b="1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colaboration</a:t>
            </a:r>
            <a:r>
              <a:rPr lang="en-US" sz="16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485884" y="5861891"/>
            <a:ext cx="2362569" cy="25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1889"/>
              </a:lnSpc>
            </a:pPr>
            <a:r>
              <a:rPr lang="en-US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Key </a:t>
            </a: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Benefits</a:t>
            </a:r>
            <a:endParaRPr lang="en-US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532401" y="6371568"/>
            <a:ext cx="2574750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27"/>
              </a:lnSpc>
            </a:pPr>
            <a:r>
              <a:rPr lang="en-US" sz="20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High-speed connectivity enables access to AI tools, online courses, and global research databases</a:t>
            </a:r>
            <a:r>
              <a:rPr lang="ar-EG" sz="20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  <a:rtl/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312370" y="4933547"/>
            <a:ext cx="5869407" cy="121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rtl="1">
              <a:lnSpc>
                <a:spcPts val="2430"/>
              </a:lnSpc>
            </a:pPr>
            <a:r>
              <a:rPr lang="en-US" sz="1600" b="1" dirty="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National Research and Education Networks (NRENs) provide critical infrastructure enabling Palestinian researchers and students to access global academic resources despite physical restrictions and occupation barriers</a:t>
            </a:r>
            <a:r>
              <a:rPr lang="ar-EG" sz="1350" dirty="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  <a:rtl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50178" y="2636395"/>
            <a:ext cx="6392487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546"/>
              </a:lnSpc>
            </a:pPr>
            <a:r>
              <a:rPr lang="en-US" sz="5455" b="1" dirty="0">
                <a:solidFill>
                  <a:srgbClr val="262626"/>
                </a:solidFill>
                <a:latin typeface="Poppins Bold"/>
                <a:ea typeface="Poppins Bold"/>
                <a:cs typeface="Poppins Bold"/>
                <a:sym typeface="Poppins Bold"/>
              </a:rPr>
              <a:t>NREN: Connecting Despite Barriers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736950" y="6614033"/>
            <a:ext cx="3659692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rtl="1">
              <a:lnSpc>
                <a:spcPts val="1889"/>
              </a:lnSpc>
            </a:pPr>
            <a:r>
              <a:rPr lang="en-US" sz="1575" b="1" dirty="0">
                <a:solidFill>
                  <a:srgbClr val="262626"/>
                </a:solidFill>
                <a:latin typeface="Poppins Bold"/>
                <a:ea typeface="Poppins Bold"/>
                <a:cs typeface="Poppins Bold"/>
                <a:sym typeface="Poppins Bold"/>
              </a:rPr>
              <a:t>Overcoming physical barriers to education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36950" y="7259090"/>
            <a:ext cx="3659692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rtl="1">
              <a:lnSpc>
                <a:spcPts val="1889"/>
              </a:lnSpc>
            </a:pPr>
            <a:r>
              <a:rPr lang="en-US" sz="1575" b="1" dirty="0">
                <a:solidFill>
                  <a:srgbClr val="262626"/>
                </a:solidFill>
                <a:latin typeface="Poppins Bold"/>
                <a:ea typeface="Poppins Bold"/>
                <a:cs typeface="Poppins Bold"/>
                <a:sym typeface="Poppins Bold"/>
              </a:rPr>
              <a:t>Enabling cross-border academic collaboration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-912002" y="331035"/>
            <a:ext cx="3179705" cy="25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2160"/>
              </a:lnSpc>
            </a:pPr>
            <a:r>
              <a:rPr lang="en-US" sz="1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Women in STEM Palestine</a:t>
            </a:r>
          </a:p>
        </p:txBody>
      </p:sp>
      <p:sp>
        <p:nvSpPr>
          <p:cNvPr id="31" name="Freeform 31"/>
          <p:cNvSpPr/>
          <p:nvPr/>
        </p:nvSpPr>
        <p:spPr>
          <a:xfrm flipH="1">
            <a:off x="837781" y="9258300"/>
            <a:ext cx="190919" cy="286378"/>
          </a:xfrm>
          <a:custGeom>
            <a:avLst/>
            <a:gdLst/>
            <a:ahLst/>
            <a:cxnLst/>
            <a:rect l="l" t="t" r="r" b="b"/>
            <a:pathLst>
              <a:path w="190919" h="286378">
                <a:moveTo>
                  <a:pt x="190919" y="0"/>
                </a:moveTo>
                <a:lnTo>
                  <a:pt x="0" y="0"/>
                </a:lnTo>
                <a:lnTo>
                  <a:pt x="0" y="286378"/>
                </a:lnTo>
                <a:lnTo>
                  <a:pt x="190919" y="286378"/>
                </a:lnTo>
                <a:lnTo>
                  <a:pt x="190919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0E73B1AD-C683-03B3-4DF9-F5DFB36F98DE}"/>
              </a:ext>
            </a:extLst>
          </p:cNvPr>
          <p:cNvSpPr/>
          <p:nvPr/>
        </p:nvSpPr>
        <p:spPr>
          <a:xfrm>
            <a:off x="1395132" y="9349654"/>
            <a:ext cx="1745142" cy="581658"/>
          </a:xfrm>
          <a:custGeom>
            <a:avLst/>
            <a:gdLst/>
            <a:ahLst/>
            <a:cxnLst/>
            <a:rect l="l" t="t" r="r" b="b"/>
            <a:pathLst>
              <a:path w="418228" h="139396">
                <a:moveTo>
                  <a:pt x="69698" y="0"/>
                </a:moveTo>
                <a:lnTo>
                  <a:pt x="348530" y="0"/>
                </a:lnTo>
                <a:cubicBezTo>
                  <a:pt x="387023" y="0"/>
                  <a:pt x="418228" y="31205"/>
                  <a:pt x="418228" y="69698"/>
                </a:cubicBezTo>
                <a:lnTo>
                  <a:pt x="418228" y="69698"/>
                </a:lnTo>
                <a:cubicBezTo>
                  <a:pt x="418228" y="108191"/>
                  <a:pt x="387023" y="139396"/>
                  <a:pt x="348530" y="139396"/>
                </a:cubicBezTo>
                <a:lnTo>
                  <a:pt x="69698" y="139396"/>
                </a:lnTo>
                <a:cubicBezTo>
                  <a:pt x="31205" y="139396"/>
                  <a:pt x="0" y="108191"/>
                  <a:pt x="0" y="69698"/>
                </a:cubicBezTo>
                <a:lnTo>
                  <a:pt x="0" y="69698"/>
                </a:lnTo>
                <a:cubicBezTo>
                  <a:pt x="0" y="31205"/>
                  <a:pt x="31205" y="0"/>
                  <a:pt x="69698" y="0"/>
                </a:cubicBezTo>
                <a:close/>
              </a:path>
            </a:pathLst>
          </a:custGeom>
          <a:solidFill>
            <a:srgbClr val="FFC701"/>
          </a:solidFill>
        </p:spPr>
        <p:txBody>
          <a:bodyPr/>
          <a:lstStyle/>
          <a:p>
            <a:pPr algn="ctr"/>
            <a:r>
              <a:rPr lang="ar-SA" sz="3200" b="1" dirty="0"/>
              <a:t>5</a:t>
            </a:r>
            <a:endParaRPr lang="en-US" b="1" dirty="0"/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id="{C28F2FCD-5BBE-EF34-1F9C-0FDE7310E487}"/>
              </a:ext>
            </a:extLst>
          </p:cNvPr>
          <p:cNvSpPr txBox="1"/>
          <p:nvPr/>
        </p:nvSpPr>
        <p:spPr>
          <a:xfrm>
            <a:off x="14515657" y="992660"/>
            <a:ext cx="3179705" cy="28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350"/>
              </a:lnSpc>
            </a:pPr>
            <a:r>
              <a:rPr lang="ar-SA" sz="1305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5/8</a:t>
            </a:r>
            <a:endParaRPr lang="en-US" sz="1305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8532" y="-657665"/>
            <a:ext cx="7411605" cy="5515406"/>
            <a:chOff x="0" y="0"/>
            <a:chExt cx="1952028" cy="14526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2028" cy="1452617"/>
            </a:xfrm>
            <a:custGeom>
              <a:avLst/>
              <a:gdLst/>
              <a:ahLst/>
              <a:cxnLst/>
              <a:rect l="l" t="t" r="r" b="b"/>
              <a:pathLst>
                <a:path w="1952028" h="1452617">
                  <a:moveTo>
                    <a:pt x="0" y="0"/>
                  </a:moveTo>
                  <a:lnTo>
                    <a:pt x="1952028" y="0"/>
                  </a:lnTo>
                  <a:lnTo>
                    <a:pt x="1952028" y="1452617"/>
                  </a:lnTo>
                  <a:lnTo>
                    <a:pt x="0" y="1452617"/>
                  </a:lnTo>
                  <a:close/>
                </a:path>
              </a:pathLst>
            </a:custGeom>
            <a:solidFill>
              <a:srgbClr val="C7B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952028" cy="1471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06275" y="1361801"/>
            <a:ext cx="3847549" cy="5512406"/>
            <a:chOff x="0" y="0"/>
            <a:chExt cx="596086" cy="8540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6086" cy="854016"/>
            </a:xfrm>
            <a:custGeom>
              <a:avLst/>
              <a:gdLst/>
              <a:ahLst/>
              <a:cxnLst/>
              <a:rect l="l" t="t" r="r" b="b"/>
              <a:pathLst>
                <a:path w="596086" h="854016">
                  <a:moveTo>
                    <a:pt x="46280" y="0"/>
                  </a:moveTo>
                  <a:lnTo>
                    <a:pt x="549806" y="0"/>
                  </a:lnTo>
                  <a:cubicBezTo>
                    <a:pt x="575366" y="0"/>
                    <a:pt x="596086" y="20720"/>
                    <a:pt x="596086" y="46280"/>
                  </a:cubicBezTo>
                  <a:lnTo>
                    <a:pt x="596086" y="807736"/>
                  </a:lnTo>
                  <a:cubicBezTo>
                    <a:pt x="596086" y="833296"/>
                    <a:pt x="575366" y="854016"/>
                    <a:pt x="549806" y="854016"/>
                  </a:cubicBezTo>
                  <a:lnTo>
                    <a:pt x="46280" y="854016"/>
                  </a:lnTo>
                  <a:cubicBezTo>
                    <a:pt x="20720" y="854016"/>
                    <a:pt x="0" y="833296"/>
                    <a:pt x="0" y="807736"/>
                  </a:cubicBezTo>
                  <a:lnTo>
                    <a:pt x="0" y="46280"/>
                  </a:lnTo>
                  <a:cubicBezTo>
                    <a:pt x="0" y="20720"/>
                    <a:pt x="20720" y="0"/>
                    <a:pt x="46280" y="0"/>
                  </a:cubicBezTo>
                  <a:close/>
                </a:path>
              </a:pathLst>
            </a:custGeom>
            <a:blipFill>
              <a:blip r:embed="rId2"/>
              <a:stretch>
                <a:fillRect t="-1798" b="-17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974325" y="1361801"/>
            <a:ext cx="3537647" cy="7553599"/>
            <a:chOff x="0" y="0"/>
            <a:chExt cx="548074" cy="11702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8074" cy="1170250"/>
            </a:xfrm>
            <a:custGeom>
              <a:avLst/>
              <a:gdLst/>
              <a:ahLst/>
              <a:cxnLst/>
              <a:rect l="l" t="t" r="r" b="b"/>
              <a:pathLst>
                <a:path w="548074" h="1170250">
                  <a:moveTo>
                    <a:pt x="50334" y="0"/>
                  </a:moveTo>
                  <a:lnTo>
                    <a:pt x="497740" y="0"/>
                  </a:lnTo>
                  <a:cubicBezTo>
                    <a:pt x="525539" y="0"/>
                    <a:pt x="548074" y="22535"/>
                    <a:pt x="548074" y="50334"/>
                  </a:cubicBezTo>
                  <a:lnTo>
                    <a:pt x="548074" y="1119916"/>
                  </a:lnTo>
                  <a:cubicBezTo>
                    <a:pt x="548074" y="1147715"/>
                    <a:pt x="525539" y="1170250"/>
                    <a:pt x="497740" y="1170250"/>
                  </a:cubicBezTo>
                  <a:lnTo>
                    <a:pt x="50334" y="1170250"/>
                  </a:lnTo>
                  <a:cubicBezTo>
                    <a:pt x="22535" y="1170250"/>
                    <a:pt x="0" y="1147715"/>
                    <a:pt x="0" y="1119916"/>
                  </a:cubicBezTo>
                  <a:lnTo>
                    <a:pt x="0" y="50334"/>
                  </a:lnTo>
                  <a:cubicBezTo>
                    <a:pt x="0" y="22535"/>
                    <a:pt x="22535" y="0"/>
                    <a:pt x="50334" y="0"/>
                  </a:cubicBezTo>
                  <a:close/>
                </a:path>
              </a:pathLst>
            </a:custGeom>
            <a:blipFill>
              <a:blip r:embed="rId3"/>
              <a:stretch>
                <a:fillRect l="-10853" r="-108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9526868"/>
            <a:ext cx="810568" cy="740928"/>
            <a:chOff x="0" y="0"/>
            <a:chExt cx="528806" cy="4833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8806" cy="483373"/>
            </a:xfrm>
            <a:custGeom>
              <a:avLst/>
              <a:gdLst/>
              <a:ahLst/>
              <a:cxnLst/>
              <a:rect l="l" t="t" r="r" b="b"/>
              <a:pathLst>
                <a:path w="528806" h="483373">
                  <a:moveTo>
                    <a:pt x="0" y="0"/>
                  </a:moveTo>
                  <a:lnTo>
                    <a:pt x="528806" y="0"/>
                  </a:lnTo>
                  <a:lnTo>
                    <a:pt x="528806" y="483373"/>
                  </a:lnTo>
                  <a:lnTo>
                    <a:pt x="0" y="483373"/>
                  </a:lnTo>
                  <a:close/>
                </a:path>
              </a:pathLst>
            </a:custGeom>
            <a:solidFill>
              <a:srgbClr val="F34E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528806" cy="502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2637" y="9702638"/>
            <a:ext cx="584362" cy="58436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B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4051" y="9075112"/>
            <a:ext cx="717172" cy="627525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7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412490" y="5873103"/>
            <a:ext cx="3051529" cy="2909789"/>
            <a:chOff x="0" y="0"/>
            <a:chExt cx="731307" cy="69733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31307" cy="697339"/>
            </a:xfrm>
            <a:custGeom>
              <a:avLst/>
              <a:gdLst/>
              <a:ahLst/>
              <a:cxnLst/>
              <a:rect l="l" t="t" r="r" b="b"/>
              <a:pathLst>
                <a:path w="731307" h="697339">
                  <a:moveTo>
                    <a:pt x="0" y="0"/>
                  </a:moveTo>
                  <a:lnTo>
                    <a:pt x="731307" y="0"/>
                  </a:lnTo>
                  <a:lnTo>
                    <a:pt x="731307" y="697339"/>
                  </a:lnTo>
                  <a:lnTo>
                    <a:pt x="0" y="697339"/>
                  </a:lnTo>
                  <a:close/>
                </a:path>
              </a:pathLst>
            </a:custGeom>
            <a:solidFill>
              <a:srgbClr val="6A9BF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731307" cy="716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6785705" y="4822158"/>
            <a:ext cx="326692" cy="326692"/>
          </a:xfrm>
          <a:custGeom>
            <a:avLst/>
            <a:gdLst/>
            <a:ahLst/>
            <a:cxnLst/>
            <a:rect l="l" t="t" r="r" b="b"/>
            <a:pathLst>
              <a:path w="326692" h="326692">
                <a:moveTo>
                  <a:pt x="0" y="0"/>
                </a:moveTo>
                <a:lnTo>
                  <a:pt x="326692" y="0"/>
                </a:lnTo>
                <a:lnTo>
                  <a:pt x="326692" y="326692"/>
                </a:lnTo>
                <a:lnTo>
                  <a:pt x="0" y="3266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6785705" y="6168359"/>
            <a:ext cx="326692" cy="326692"/>
          </a:xfrm>
          <a:custGeom>
            <a:avLst/>
            <a:gdLst/>
            <a:ahLst/>
            <a:cxnLst/>
            <a:rect l="l" t="t" r="r" b="b"/>
            <a:pathLst>
              <a:path w="326692" h="326692">
                <a:moveTo>
                  <a:pt x="0" y="0"/>
                </a:moveTo>
                <a:lnTo>
                  <a:pt x="326692" y="0"/>
                </a:lnTo>
                <a:lnTo>
                  <a:pt x="326692" y="326692"/>
                </a:lnTo>
                <a:lnTo>
                  <a:pt x="0" y="3266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6785705" y="7569476"/>
            <a:ext cx="326692" cy="326692"/>
          </a:xfrm>
          <a:custGeom>
            <a:avLst/>
            <a:gdLst/>
            <a:ahLst/>
            <a:cxnLst/>
            <a:rect l="l" t="t" r="r" b="b"/>
            <a:pathLst>
              <a:path w="326692" h="326692">
                <a:moveTo>
                  <a:pt x="0" y="0"/>
                </a:moveTo>
                <a:lnTo>
                  <a:pt x="326692" y="0"/>
                </a:lnTo>
                <a:lnTo>
                  <a:pt x="326692" y="326693"/>
                </a:lnTo>
                <a:lnTo>
                  <a:pt x="0" y="3266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6632580" y="2455222"/>
            <a:ext cx="592264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75"/>
              </a:lnSpc>
            </a:pPr>
            <a:r>
              <a:rPr lang="en-US" sz="539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Success Stories &amp; Achievements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527799" y="6030170"/>
            <a:ext cx="4739992" cy="614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85"/>
              </a:lnSpc>
            </a:pPr>
            <a:r>
              <a:rPr lang="en-US" sz="1381" dirty="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Educational Milestones: 12 universities offer AI courses, with female enrollment increasing by 40% since 2022.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527801" y="7392407"/>
            <a:ext cx="4840731" cy="923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85"/>
              </a:lnSpc>
            </a:pPr>
            <a:r>
              <a:rPr lang="en-US" sz="1381" dirty="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Research Breakthroughs: Collaborative AI projects between Palestinian and international researchers produced 25 peer-reviewed publications in 2023.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527799" y="4683969"/>
            <a:ext cx="4739992" cy="923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85"/>
              </a:lnSpc>
            </a:pPr>
            <a:r>
              <a:rPr lang="en-US" sz="1381" dirty="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Women-Led Initiatives: Palestinian women have launched coding bootcamps reaching 500+ students across Gaza and the West Bank despite connectivity challenges.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92121" y="391195"/>
            <a:ext cx="3179705" cy="29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10"/>
              </a:lnSpc>
            </a:pPr>
            <a:r>
              <a:rPr lang="en-US" sz="1339" b="1">
                <a:solidFill>
                  <a:srgbClr val="26262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Women in STEM Palestine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642628" y="6682502"/>
            <a:ext cx="2472805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883"/>
              </a:lnSpc>
            </a:pPr>
            <a:r>
              <a:rPr lang="en-US" sz="1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These achievements demonstrate resilience and innovation under challenging circumstances</a:t>
            </a:r>
            <a:r>
              <a:rPr lang="ar-SA" sz="1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  <a:endParaRPr lang="en-US" sz="16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17259300" y="9258300"/>
            <a:ext cx="190919" cy="286378"/>
          </a:xfrm>
          <a:custGeom>
            <a:avLst/>
            <a:gdLst/>
            <a:ahLst/>
            <a:cxnLst/>
            <a:rect l="l" t="t" r="r" b="b"/>
            <a:pathLst>
              <a:path w="190919" h="286378">
                <a:moveTo>
                  <a:pt x="0" y="0"/>
                </a:moveTo>
                <a:lnTo>
                  <a:pt x="190919" y="0"/>
                </a:lnTo>
                <a:lnTo>
                  <a:pt x="190919" y="286378"/>
                </a:lnTo>
                <a:lnTo>
                  <a:pt x="0" y="2863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19A91342-D8CB-7831-2416-F358841B7466}"/>
              </a:ext>
            </a:extLst>
          </p:cNvPr>
          <p:cNvSpPr/>
          <p:nvPr/>
        </p:nvSpPr>
        <p:spPr>
          <a:xfrm>
            <a:off x="1431802" y="9500495"/>
            <a:ext cx="1745142" cy="581658"/>
          </a:xfrm>
          <a:custGeom>
            <a:avLst/>
            <a:gdLst/>
            <a:ahLst/>
            <a:cxnLst/>
            <a:rect l="l" t="t" r="r" b="b"/>
            <a:pathLst>
              <a:path w="418228" h="139396">
                <a:moveTo>
                  <a:pt x="69698" y="0"/>
                </a:moveTo>
                <a:lnTo>
                  <a:pt x="348530" y="0"/>
                </a:lnTo>
                <a:cubicBezTo>
                  <a:pt x="387023" y="0"/>
                  <a:pt x="418228" y="31205"/>
                  <a:pt x="418228" y="69698"/>
                </a:cubicBezTo>
                <a:lnTo>
                  <a:pt x="418228" y="69698"/>
                </a:lnTo>
                <a:cubicBezTo>
                  <a:pt x="418228" y="108191"/>
                  <a:pt x="387023" y="139396"/>
                  <a:pt x="348530" y="139396"/>
                </a:cubicBezTo>
                <a:lnTo>
                  <a:pt x="69698" y="139396"/>
                </a:lnTo>
                <a:cubicBezTo>
                  <a:pt x="31205" y="139396"/>
                  <a:pt x="0" y="108191"/>
                  <a:pt x="0" y="69698"/>
                </a:cubicBezTo>
                <a:lnTo>
                  <a:pt x="0" y="69698"/>
                </a:lnTo>
                <a:cubicBezTo>
                  <a:pt x="0" y="31205"/>
                  <a:pt x="31205" y="0"/>
                  <a:pt x="69698" y="0"/>
                </a:cubicBezTo>
                <a:close/>
              </a:path>
            </a:pathLst>
          </a:custGeom>
          <a:solidFill>
            <a:srgbClr val="FFC701"/>
          </a:solidFill>
        </p:spPr>
        <p:txBody>
          <a:bodyPr/>
          <a:lstStyle/>
          <a:p>
            <a:pPr algn="ctr"/>
            <a:r>
              <a:rPr lang="ar-SA" sz="3200" b="1" dirty="0"/>
              <a:t>6</a:t>
            </a:r>
            <a:endParaRPr lang="en-US" b="1" dirty="0"/>
          </a:p>
        </p:txBody>
      </p:sp>
      <p:sp>
        <p:nvSpPr>
          <p:cNvPr id="36" name="TextBox 29">
            <a:extLst>
              <a:ext uri="{FF2B5EF4-FFF2-40B4-BE49-F238E27FC236}">
                <a16:creationId xmlns:a16="http://schemas.microsoft.com/office/drawing/2014/main" id="{07F7EB88-2B1C-03CC-E4D8-20E71C638E07}"/>
              </a:ext>
            </a:extLst>
          </p:cNvPr>
          <p:cNvSpPr txBox="1"/>
          <p:nvPr/>
        </p:nvSpPr>
        <p:spPr>
          <a:xfrm>
            <a:off x="14415842" y="376067"/>
            <a:ext cx="3179705" cy="28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350"/>
              </a:lnSpc>
            </a:pPr>
            <a:r>
              <a:rPr lang="ar-SA" sz="1305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6</a:t>
            </a:r>
            <a:r>
              <a:rPr lang="en-US" sz="1305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/</a:t>
            </a:r>
            <a:r>
              <a:rPr lang="ar-SA" sz="1305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8</a:t>
            </a:r>
            <a:endParaRPr lang="en-US" sz="1305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1700" y="1558636"/>
            <a:ext cx="6276110" cy="8966856"/>
            <a:chOff x="0" y="0"/>
            <a:chExt cx="819085" cy="11702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085" cy="1170250"/>
            </a:xfrm>
            <a:custGeom>
              <a:avLst/>
              <a:gdLst/>
              <a:ahLst/>
              <a:cxnLst/>
              <a:rect l="l" t="t" r="r" b="b"/>
              <a:pathLst>
                <a:path w="819085" h="1170250">
                  <a:moveTo>
                    <a:pt x="28372" y="0"/>
                  </a:moveTo>
                  <a:lnTo>
                    <a:pt x="790713" y="0"/>
                  </a:lnTo>
                  <a:cubicBezTo>
                    <a:pt x="798238" y="0"/>
                    <a:pt x="805454" y="2989"/>
                    <a:pt x="810775" y="8310"/>
                  </a:cubicBezTo>
                  <a:cubicBezTo>
                    <a:pt x="816096" y="13631"/>
                    <a:pt x="819085" y="20847"/>
                    <a:pt x="819085" y="28372"/>
                  </a:cubicBezTo>
                  <a:lnTo>
                    <a:pt x="819085" y="1141878"/>
                  </a:lnTo>
                  <a:cubicBezTo>
                    <a:pt x="819085" y="1157548"/>
                    <a:pt x="806383" y="1170250"/>
                    <a:pt x="790713" y="1170250"/>
                  </a:cubicBezTo>
                  <a:lnTo>
                    <a:pt x="28372" y="1170250"/>
                  </a:lnTo>
                  <a:cubicBezTo>
                    <a:pt x="12702" y="1170250"/>
                    <a:pt x="0" y="1157548"/>
                    <a:pt x="0" y="1141878"/>
                  </a:cubicBezTo>
                  <a:lnTo>
                    <a:pt x="0" y="28372"/>
                  </a:lnTo>
                  <a:cubicBezTo>
                    <a:pt x="0" y="12702"/>
                    <a:pt x="12702" y="0"/>
                    <a:pt x="28372" y="0"/>
                  </a:cubicBezTo>
                  <a:close/>
                </a:path>
              </a:pathLst>
            </a:custGeom>
            <a:blipFill>
              <a:blip r:embed="rId2"/>
              <a:stretch>
                <a:fillRect t="-1942" b="-19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647460" y="1877562"/>
            <a:ext cx="5399641" cy="2428356"/>
            <a:chOff x="0" y="0"/>
            <a:chExt cx="7199522" cy="32378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199503" cy="3237738"/>
            </a:xfrm>
            <a:custGeom>
              <a:avLst/>
              <a:gdLst/>
              <a:ahLst/>
              <a:cxnLst/>
              <a:rect l="l" t="t" r="r" b="b"/>
              <a:pathLst>
                <a:path w="7199503" h="3237738">
                  <a:moveTo>
                    <a:pt x="0" y="257302"/>
                  </a:moveTo>
                  <a:cubicBezTo>
                    <a:pt x="0" y="115189"/>
                    <a:pt x="115189" y="0"/>
                    <a:pt x="257302" y="0"/>
                  </a:cubicBezTo>
                  <a:lnTo>
                    <a:pt x="6942201" y="0"/>
                  </a:lnTo>
                  <a:cubicBezTo>
                    <a:pt x="7084314" y="0"/>
                    <a:pt x="7199503" y="115189"/>
                    <a:pt x="7199503" y="257302"/>
                  </a:cubicBezTo>
                  <a:lnTo>
                    <a:pt x="7199503" y="2980436"/>
                  </a:lnTo>
                  <a:cubicBezTo>
                    <a:pt x="7199503" y="3122549"/>
                    <a:pt x="7084314" y="3237738"/>
                    <a:pt x="6942201" y="3237738"/>
                  </a:cubicBezTo>
                  <a:lnTo>
                    <a:pt x="257302" y="3237738"/>
                  </a:lnTo>
                  <a:cubicBezTo>
                    <a:pt x="115189" y="3237865"/>
                    <a:pt x="0" y="3122549"/>
                    <a:pt x="0" y="2980436"/>
                  </a:cubicBezTo>
                  <a:close/>
                </a:path>
              </a:pathLst>
            </a:custGeom>
            <a:solidFill>
              <a:srgbClr val="6C63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647460" y="1877562"/>
            <a:ext cx="5399641" cy="2428356"/>
            <a:chOff x="0" y="0"/>
            <a:chExt cx="1422128" cy="6395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22128" cy="639567"/>
            </a:xfrm>
            <a:custGeom>
              <a:avLst/>
              <a:gdLst/>
              <a:ahLst/>
              <a:cxnLst/>
              <a:rect l="l" t="t" r="r" b="b"/>
              <a:pathLst>
                <a:path w="1422128" h="639567">
                  <a:moveTo>
                    <a:pt x="0" y="0"/>
                  </a:moveTo>
                  <a:lnTo>
                    <a:pt x="1422128" y="0"/>
                  </a:lnTo>
                  <a:lnTo>
                    <a:pt x="1422128" y="639567"/>
                  </a:lnTo>
                  <a:lnTo>
                    <a:pt x="0" y="639567"/>
                  </a:lnTo>
                  <a:close/>
                </a:path>
              </a:pathLst>
            </a:custGeom>
            <a:solidFill>
              <a:srgbClr val="6A9BF6"/>
            </a:solidFill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422128" cy="658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 sz="20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563935" y="2324894"/>
            <a:ext cx="192486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87"/>
              </a:lnSpc>
            </a:pPr>
            <a:r>
              <a:rPr lang="en-US" sz="1406" b="1" dirty="0">
                <a:solidFill>
                  <a:srgbClr val="0D0D0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Building Partnerships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9526868"/>
            <a:ext cx="810568" cy="740928"/>
            <a:chOff x="0" y="0"/>
            <a:chExt cx="528806" cy="4833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8806" cy="483373"/>
            </a:xfrm>
            <a:custGeom>
              <a:avLst/>
              <a:gdLst/>
              <a:ahLst/>
              <a:cxnLst/>
              <a:rect l="l" t="t" r="r" b="b"/>
              <a:pathLst>
                <a:path w="528806" h="483373">
                  <a:moveTo>
                    <a:pt x="0" y="0"/>
                  </a:moveTo>
                  <a:lnTo>
                    <a:pt x="528806" y="0"/>
                  </a:lnTo>
                  <a:lnTo>
                    <a:pt x="528806" y="483373"/>
                  </a:lnTo>
                  <a:lnTo>
                    <a:pt x="0" y="483373"/>
                  </a:lnTo>
                  <a:close/>
                </a:path>
              </a:pathLst>
            </a:custGeom>
            <a:solidFill>
              <a:srgbClr val="F34E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528806" cy="502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92637" y="9702638"/>
            <a:ext cx="584362" cy="58436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B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34051" y="9075112"/>
            <a:ext cx="717172" cy="627525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7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838114" y="5360668"/>
            <a:ext cx="7049193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75"/>
              </a:lnSpc>
            </a:pPr>
            <a:r>
              <a:rPr lang="en-US" sz="5396" b="1" dirty="0">
                <a:solidFill>
                  <a:srgbClr val="262626"/>
                </a:solidFill>
                <a:latin typeface="Poppins Bold"/>
                <a:ea typeface="Poppins Bold"/>
                <a:cs typeface="Poppins Bold"/>
                <a:sym typeface="Poppins Bold"/>
              </a:rPr>
              <a:t>Future Vision: Strategic Roadmap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38114" y="7854855"/>
            <a:ext cx="6234370" cy="150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0"/>
              </a:lnSpc>
            </a:pPr>
            <a:r>
              <a:rPr lang="en-US" sz="135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Sustainable Development Pathways:</a:t>
            </a:r>
          </a:p>
          <a:p>
            <a:pPr marL="0" lvl="0" indent="0" algn="l">
              <a:lnSpc>
                <a:spcPts val="2430"/>
              </a:lnSpc>
            </a:pPr>
            <a:r>
              <a:rPr lang="en-US" sz="135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• Establish local AI training centers</a:t>
            </a:r>
          </a:p>
          <a:p>
            <a:pPr marL="0" lvl="0" indent="0" algn="l">
              <a:lnSpc>
                <a:spcPts val="2430"/>
              </a:lnSpc>
            </a:pPr>
            <a:r>
              <a:rPr lang="en-US" sz="135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• Create mentorship networks</a:t>
            </a:r>
          </a:p>
          <a:p>
            <a:pPr marL="0" lvl="0" indent="0" algn="l">
              <a:lnSpc>
                <a:spcPts val="2430"/>
              </a:lnSpc>
            </a:pPr>
            <a:r>
              <a:rPr lang="en-US" sz="135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• Develop funding mechanisms for continued growth</a:t>
            </a:r>
          </a:p>
          <a:p>
            <a:pPr marL="0" lvl="0" indent="0" algn="l">
              <a:lnSpc>
                <a:spcPts val="2430"/>
              </a:lnSpc>
            </a:pPr>
            <a:r>
              <a:rPr lang="en-US" sz="135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• Build resilient digital infrastructure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67400" y="2861269"/>
            <a:ext cx="5029200" cy="1208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430"/>
              </a:lnSpc>
            </a:pPr>
            <a:r>
              <a:rPr lang="en-US" sz="16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Increase connectivity to Palestinian universities through NREN infrastructure, enabling remote learning and research collaboration despite movement restrictions.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04912" y="2324894"/>
            <a:ext cx="192486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87"/>
              </a:lnSpc>
            </a:pPr>
            <a:r>
              <a:rPr lang="en-US" sz="1406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Expanding Access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63933" y="2861269"/>
            <a:ext cx="4508552" cy="89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0"/>
              </a:lnSpc>
            </a:pPr>
            <a:r>
              <a:rPr lang="en-US" sz="1350" dirty="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Forge international academic partnerships to share AI resources, expertise, and research opportunities with women researchers in Palestine.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2121" y="410245"/>
            <a:ext cx="3179705" cy="25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0"/>
              </a:lnSpc>
            </a:pPr>
            <a:r>
              <a:rPr lang="en-US" sz="12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Women in STEM Palestine</a:t>
            </a:r>
          </a:p>
        </p:txBody>
      </p:sp>
      <p:sp>
        <p:nvSpPr>
          <p:cNvPr id="25" name="Freeform 25"/>
          <p:cNvSpPr/>
          <p:nvPr/>
        </p:nvSpPr>
        <p:spPr>
          <a:xfrm>
            <a:off x="17259300" y="9258300"/>
            <a:ext cx="190919" cy="286378"/>
          </a:xfrm>
          <a:custGeom>
            <a:avLst/>
            <a:gdLst/>
            <a:ahLst/>
            <a:cxnLst/>
            <a:rect l="l" t="t" r="r" b="b"/>
            <a:pathLst>
              <a:path w="190919" h="286378">
                <a:moveTo>
                  <a:pt x="0" y="0"/>
                </a:moveTo>
                <a:lnTo>
                  <a:pt x="190919" y="0"/>
                </a:lnTo>
                <a:lnTo>
                  <a:pt x="190919" y="286378"/>
                </a:lnTo>
                <a:lnTo>
                  <a:pt x="0" y="2863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B1E4F788-9077-6884-7F0D-4BB50359DE8C}"/>
              </a:ext>
            </a:extLst>
          </p:cNvPr>
          <p:cNvSpPr/>
          <p:nvPr/>
        </p:nvSpPr>
        <p:spPr>
          <a:xfrm>
            <a:off x="1185274" y="9705342"/>
            <a:ext cx="1745142" cy="581658"/>
          </a:xfrm>
          <a:custGeom>
            <a:avLst/>
            <a:gdLst/>
            <a:ahLst/>
            <a:cxnLst/>
            <a:rect l="l" t="t" r="r" b="b"/>
            <a:pathLst>
              <a:path w="418228" h="139396">
                <a:moveTo>
                  <a:pt x="69698" y="0"/>
                </a:moveTo>
                <a:lnTo>
                  <a:pt x="348530" y="0"/>
                </a:lnTo>
                <a:cubicBezTo>
                  <a:pt x="387023" y="0"/>
                  <a:pt x="418228" y="31205"/>
                  <a:pt x="418228" y="69698"/>
                </a:cubicBezTo>
                <a:lnTo>
                  <a:pt x="418228" y="69698"/>
                </a:lnTo>
                <a:cubicBezTo>
                  <a:pt x="418228" y="108191"/>
                  <a:pt x="387023" y="139396"/>
                  <a:pt x="348530" y="139396"/>
                </a:cubicBezTo>
                <a:lnTo>
                  <a:pt x="69698" y="139396"/>
                </a:lnTo>
                <a:cubicBezTo>
                  <a:pt x="31205" y="139396"/>
                  <a:pt x="0" y="108191"/>
                  <a:pt x="0" y="69698"/>
                </a:cubicBezTo>
                <a:lnTo>
                  <a:pt x="0" y="69698"/>
                </a:lnTo>
                <a:cubicBezTo>
                  <a:pt x="0" y="31205"/>
                  <a:pt x="31205" y="0"/>
                  <a:pt x="69698" y="0"/>
                </a:cubicBezTo>
                <a:close/>
              </a:path>
            </a:pathLst>
          </a:custGeom>
          <a:solidFill>
            <a:srgbClr val="FFC701"/>
          </a:solidFill>
        </p:spPr>
        <p:txBody>
          <a:bodyPr/>
          <a:lstStyle/>
          <a:p>
            <a:pPr algn="ctr"/>
            <a:r>
              <a:rPr lang="ar-SA" sz="3200" b="1" dirty="0"/>
              <a:t>7</a:t>
            </a:r>
            <a:endParaRPr lang="en-US" b="1" dirty="0"/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D69195BB-7C15-2EA2-8905-34FBFC93E973}"/>
              </a:ext>
            </a:extLst>
          </p:cNvPr>
          <p:cNvSpPr txBox="1"/>
          <p:nvPr/>
        </p:nvSpPr>
        <p:spPr>
          <a:xfrm>
            <a:off x="14415842" y="376067"/>
            <a:ext cx="3179705" cy="28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350"/>
              </a:lnSpc>
            </a:pPr>
            <a:r>
              <a:rPr lang="ar-SA" sz="1305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7/8</a:t>
            </a:r>
            <a:endParaRPr lang="en-US" sz="1305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54168" y="3512127"/>
            <a:ext cx="5025254" cy="6932134"/>
            <a:chOff x="0" y="0"/>
            <a:chExt cx="1323524" cy="1825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524" cy="1825747"/>
            </a:xfrm>
            <a:custGeom>
              <a:avLst/>
              <a:gdLst/>
              <a:ahLst/>
              <a:cxnLst/>
              <a:rect l="l" t="t" r="r" b="b"/>
              <a:pathLst>
                <a:path w="1323524" h="1825747">
                  <a:moveTo>
                    <a:pt x="0" y="0"/>
                  </a:moveTo>
                  <a:lnTo>
                    <a:pt x="1323524" y="0"/>
                  </a:lnTo>
                  <a:lnTo>
                    <a:pt x="1323524" y="1825747"/>
                  </a:lnTo>
                  <a:lnTo>
                    <a:pt x="0" y="1825747"/>
                  </a:lnTo>
                  <a:close/>
                </a:path>
              </a:pathLst>
            </a:custGeom>
            <a:solidFill>
              <a:srgbClr val="C7B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323524" cy="1844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526868"/>
            <a:ext cx="810568" cy="740928"/>
            <a:chOff x="0" y="0"/>
            <a:chExt cx="528806" cy="4833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8806" cy="483373"/>
            </a:xfrm>
            <a:custGeom>
              <a:avLst/>
              <a:gdLst/>
              <a:ahLst/>
              <a:cxnLst/>
              <a:rect l="l" t="t" r="r" b="b"/>
              <a:pathLst>
                <a:path w="528806" h="483373">
                  <a:moveTo>
                    <a:pt x="0" y="0"/>
                  </a:moveTo>
                  <a:lnTo>
                    <a:pt x="528806" y="0"/>
                  </a:lnTo>
                  <a:lnTo>
                    <a:pt x="528806" y="483373"/>
                  </a:lnTo>
                  <a:lnTo>
                    <a:pt x="0" y="483373"/>
                  </a:lnTo>
                  <a:close/>
                </a:path>
              </a:pathLst>
            </a:custGeom>
            <a:solidFill>
              <a:srgbClr val="F34E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528806" cy="502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92637" y="9702638"/>
            <a:ext cx="584362" cy="58436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B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34051" y="9075112"/>
            <a:ext cx="717172" cy="627525"/>
            <a:chOff x="0" y="0"/>
            <a:chExt cx="812800" cy="711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7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790337" y="2987863"/>
            <a:ext cx="5527662" cy="5413872"/>
            <a:chOff x="0" y="0"/>
            <a:chExt cx="721406" cy="7065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21406" cy="706556"/>
            </a:xfrm>
            <a:custGeom>
              <a:avLst/>
              <a:gdLst/>
              <a:ahLst/>
              <a:cxnLst/>
              <a:rect l="l" t="t" r="r" b="b"/>
              <a:pathLst>
                <a:path w="721406" h="706556">
                  <a:moveTo>
                    <a:pt x="32213" y="0"/>
                  </a:moveTo>
                  <a:lnTo>
                    <a:pt x="689193" y="0"/>
                  </a:lnTo>
                  <a:cubicBezTo>
                    <a:pt x="706984" y="0"/>
                    <a:pt x="721406" y="14422"/>
                    <a:pt x="721406" y="32213"/>
                  </a:cubicBezTo>
                  <a:lnTo>
                    <a:pt x="721406" y="674343"/>
                  </a:lnTo>
                  <a:cubicBezTo>
                    <a:pt x="721406" y="692133"/>
                    <a:pt x="706984" y="706556"/>
                    <a:pt x="689193" y="706556"/>
                  </a:cubicBezTo>
                  <a:lnTo>
                    <a:pt x="32213" y="706556"/>
                  </a:lnTo>
                  <a:cubicBezTo>
                    <a:pt x="14422" y="706556"/>
                    <a:pt x="0" y="692133"/>
                    <a:pt x="0" y="674343"/>
                  </a:cubicBezTo>
                  <a:lnTo>
                    <a:pt x="0" y="32213"/>
                  </a:lnTo>
                  <a:cubicBezTo>
                    <a:pt x="0" y="14422"/>
                    <a:pt x="14422" y="0"/>
                    <a:pt x="32213" y="0"/>
                  </a:cubicBezTo>
                  <a:close/>
                </a:path>
              </a:pathLst>
            </a:custGeom>
            <a:blipFill>
              <a:blip r:embed="rId2"/>
              <a:stretch>
                <a:fillRect t="-1050" b="-105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657797" y="5923899"/>
            <a:ext cx="3070884" cy="28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40"/>
              </a:lnSpc>
            </a:pPr>
            <a:r>
              <a:rPr lang="en-US" sz="135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Get Involved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57797" y="7550770"/>
            <a:ext cx="3070884" cy="28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40"/>
              </a:lnSpc>
            </a:pPr>
            <a:r>
              <a:rPr lang="en-US" sz="135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Contact Us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58856" y="2266880"/>
            <a:ext cx="8051412" cy="251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75"/>
              </a:lnSpc>
            </a:pPr>
            <a:r>
              <a:rPr lang="en-US" sz="5396" b="1">
                <a:solidFill>
                  <a:srgbClr val="262626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 - Join Us in Empowering Women in STEM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72119" y="5694799"/>
            <a:ext cx="5869407" cy="89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40"/>
              </a:lnSpc>
            </a:pPr>
            <a:r>
              <a:rPr lang="en-US" sz="1355" dirty="0">
                <a:solidFill>
                  <a:srgbClr val="262626"/>
                </a:solidFill>
                <a:latin typeface="Nunito"/>
                <a:ea typeface="Nunito"/>
                <a:cs typeface="Nunito"/>
                <a:sym typeface="Nunito"/>
              </a:rPr>
              <a:t>Together, we can break barriers and create opportunities for Palestinian women in technology and science. Your support and collaboration can make a lasting difference in transforming lives through education and innovation.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92121" y="410245"/>
            <a:ext cx="3179705" cy="25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9"/>
              </a:lnSpc>
            </a:pPr>
            <a:r>
              <a:rPr lang="en-US" sz="1205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Empowering Women in STEM in Palestine</a:t>
            </a:r>
          </a:p>
        </p:txBody>
      </p:sp>
      <p:sp>
        <p:nvSpPr>
          <p:cNvPr id="28" name="Freeform 28"/>
          <p:cNvSpPr/>
          <p:nvPr/>
        </p:nvSpPr>
        <p:spPr>
          <a:xfrm>
            <a:off x="17259300" y="9258300"/>
            <a:ext cx="190919" cy="286378"/>
          </a:xfrm>
          <a:custGeom>
            <a:avLst/>
            <a:gdLst/>
            <a:ahLst/>
            <a:cxnLst/>
            <a:rect l="l" t="t" r="r" b="b"/>
            <a:pathLst>
              <a:path w="190919" h="286378">
                <a:moveTo>
                  <a:pt x="0" y="0"/>
                </a:moveTo>
                <a:lnTo>
                  <a:pt x="190919" y="0"/>
                </a:lnTo>
                <a:lnTo>
                  <a:pt x="190919" y="286378"/>
                </a:lnTo>
                <a:lnTo>
                  <a:pt x="0" y="2863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2">
            <a:extLst>
              <a:ext uri="{FF2B5EF4-FFF2-40B4-BE49-F238E27FC236}">
                <a16:creationId xmlns:a16="http://schemas.microsoft.com/office/drawing/2014/main" id="{148F40DC-3458-140C-DE63-011B6A899BD5}"/>
              </a:ext>
            </a:extLst>
          </p:cNvPr>
          <p:cNvSpPr/>
          <p:nvPr/>
        </p:nvSpPr>
        <p:spPr>
          <a:xfrm>
            <a:off x="1403205" y="9401489"/>
            <a:ext cx="1745142" cy="581658"/>
          </a:xfrm>
          <a:custGeom>
            <a:avLst/>
            <a:gdLst/>
            <a:ahLst/>
            <a:cxnLst/>
            <a:rect l="l" t="t" r="r" b="b"/>
            <a:pathLst>
              <a:path w="418228" h="139396">
                <a:moveTo>
                  <a:pt x="69698" y="0"/>
                </a:moveTo>
                <a:lnTo>
                  <a:pt x="348530" y="0"/>
                </a:lnTo>
                <a:cubicBezTo>
                  <a:pt x="387023" y="0"/>
                  <a:pt x="418228" y="31205"/>
                  <a:pt x="418228" y="69698"/>
                </a:cubicBezTo>
                <a:lnTo>
                  <a:pt x="418228" y="69698"/>
                </a:lnTo>
                <a:cubicBezTo>
                  <a:pt x="418228" y="108191"/>
                  <a:pt x="387023" y="139396"/>
                  <a:pt x="348530" y="139396"/>
                </a:cubicBezTo>
                <a:lnTo>
                  <a:pt x="69698" y="139396"/>
                </a:lnTo>
                <a:cubicBezTo>
                  <a:pt x="31205" y="139396"/>
                  <a:pt x="0" y="108191"/>
                  <a:pt x="0" y="69698"/>
                </a:cubicBezTo>
                <a:lnTo>
                  <a:pt x="0" y="69698"/>
                </a:lnTo>
                <a:cubicBezTo>
                  <a:pt x="0" y="31205"/>
                  <a:pt x="31205" y="0"/>
                  <a:pt x="69698" y="0"/>
                </a:cubicBezTo>
                <a:close/>
              </a:path>
            </a:pathLst>
          </a:custGeom>
          <a:solidFill>
            <a:srgbClr val="FFC701"/>
          </a:solidFill>
        </p:spPr>
        <p:txBody>
          <a:bodyPr/>
          <a:lstStyle/>
          <a:p>
            <a:pPr algn="ctr"/>
            <a:r>
              <a:rPr lang="ar-SA" sz="3200" b="1" dirty="0"/>
              <a:t>8</a:t>
            </a:r>
            <a:endParaRPr lang="en-US" b="1" dirty="0"/>
          </a:p>
        </p:txBody>
      </p:sp>
      <p:grpSp>
        <p:nvGrpSpPr>
          <p:cNvPr id="30" name="Group 6">
            <a:extLst>
              <a:ext uri="{FF2B5EF4-FFF2-40B4-BE49-F238E27FC236}">
                <a16:creationId xmlns:a16="http://schemas.microsoft.com/office/drawing/2014/main" id="{C5850A73-6911-8D92-E212-5C3868950878}"/>
              </a:ext>
            </a:extLst>
          </p:cNvPr>
          <p:cNvGrpSpPr/>
          <p:nvPr/>
        </p:nvGrpSpPr>
        <p:grpSpPr>
          <a:xfrm>
            <a:off x="5041705" y="7468323"/>
            <a:ext cx="5399641" cy="2429009"/>
            <a:chOff x="0" y="-19050"/>
            <a:chExt cx="1422128" cy="1017484"/>
          </a:xfrm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6E898849-E45C-F814-0D80-4BACC1730F22}"/>
                </a:ext>
              </a:extLst>
            </p:cNvPr>
            <p:cNvSpPr/>
            <p:nvPr/>
          </p:nvSpPr>
          <p:spPr>
            <a:xfrm>
              <a:off x="0" y="-1"/>
              <a:ext cx="1422128" cy="998435"/>
            </a:xfrm>
            <a:custGeom>
              <a:avLst/>
              <a:gdLst/>
              <a:ahLst/>
              <a:cxnLst/>
              <a:rect l="l" t="t" r="r" b="b"/>
              <a:pathLst>
                <a:path w="1422128" h="639567">
                  <a:moveTo>
                    <a:pt x="0" y="0"/>
                  </a:moveTo>
                  <a:lnTo>
                    <a:pt x="1422128" y="0"/>
                  </a:lnTo>
                  <a:lnTo>
                    <a:pt x="1422128" y="639567"/>
                  </a:lnTo>
                  <a:lnTo>
                    <a:pt x="0" y="639567"/>
                  </a:lnTo>
                  <a:close/>
                </a:path>
              </a:pathLst>
            </a:custGeom>
            <a:solidFill>
              <a:srgbClr val="6A9BF6"/>
            </a:solidFill>
          </p:spPr>
          <p:txBody>
            <a:bodyPr/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Amaal Zain Al-deen</a:t>
              </a:r>
            </a:p>
            <a:p>
              <a:r>
                <a:rPr lang="en-US" sz="2400" b="1" dirty="0">
                  <a:solidFill>
                    <a:schemeClr val="bg1"/>
                  </a:solidFill>
                </a:rPr>
                <a:t>Director of scientific Research</a:t>
              </a:r>
            </a:p>
            <a:p>
              <a:r>
                <a:rPr lang="en-US" sz="2400" b="1" dirty="0">
                  <a:solidFill>
                    <a:schemeClr val="bg1"/>
                  </a:solidFill>
                </a:rPr>
                <a:t>Ministry of Education and higher education</a:t>
              </a:r>
            </a:p>
            <a:p>
              <a:r>
                <a:rPr lang="en-US" sz="2400" b="1" dirty="0">
                  <a:solidFill>
                    <a:schemeClr val="bg1"/>
                  </a:solidFill>
                </a:rPr>
                <a:t>Palestine</a:t>
              </a:r>
            </a:p>
            <a:p>
              <a:r>
                <a:rPr lang="en-US" sz="2400" b="1" dirty="0">
                  <a:solidFill>
                    <a:schemeClr val="bg1"/>
                  </a:solidFill>
                </a:rPr>
                <a:t>TNC 26</a:t>
              </a: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9B3C149D-FCA7-81DC-20E8-EFC23A56CE4C}"/>
                </a:ext>
              </a:extLst>
            </p:cNvPr>
            <p:cNvSpPr txBox="1"/>
            <p:nvPr/>
          </p:nvSpPr>
          <p:spPr>
            <a:xfrm>
              <a:off x="0" y="-19050"/>
              <a:ext cx="1422128" cy="658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</a:pPr>
              <a:endParaRPr sz="2000"/>
            </a:p>
          </p:txBody>
        </p:sp>
      </p:grpSp>
      <p:sp>
        <p:nvSpPr>
          <p:cNvPr id="33" name="TextBox 29">
            <a:extLst>
              <a:ext uri="{FF2B5EF4-FFF2-40B4-BE49-F238E27FC236}">
                <a16:creationId xmlns:a16="http://schemas.microsoft.com/office/drawing/2014/main" id="{321BC3F6-7F34-7C30-8014-20075FAAD067}"/>
              </a:ext>
            </a:extLst>
          </p:cNvPr>
          <p:cNvSpPr txBox="1"/>
          <p:nvPr/>
        </p:nvSpPr>
        <p:spPr>
          <a:xfrm>
            <a:off x="14415842" y="376067"/>
            <a:ext cx="3179705" cy="28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350"/>
              </a:lnSpc>
            </a:pPr>
            <a:r>
              <a:rPr lang="ar-SA" sz="1305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8</a:t>
            </a:r>
            <a:r>
              <a:rPr lang="en-US" sz="1305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/</a:t>
            </a:r>
            <a:r>
              <a:rPr lang="ar-SA" sz="1305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8</a:t>
            </a:r>
            <a:endParaRPr lang="en-US" sz="1305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637</Words>
  <Application>Microsoft Office PowerPoint</Application>
  <PresentationFormat>Custom</PresentationFormat>
  <Paragraphs>94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Poppins Medium</vt:lpstr>
      <vt:lpstr>Nunito</vt:lpstr>
      <vt:lpstr>Calibri</vt:lpstr>
      <vt:lpstr>Poppins Bold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AI-Powered Learning Tools Limited access to quality STEM education under occupation creates significant barriers. Our AI-powered learning platforms provide personalized, adaptive curricula that work offline, enabling Palestinian women to develop critical</dc:title>
  <dc:creator>amaal ah. zain al-deen</dc:creator>
  <cp:lastModifiedBy>Mariam Salahat</cp:lastModifiedBy>
  <cp:revision>3</cp:revision>
  <dcterms:created xsi:type="dcterms:W3CDTF">2006-08-16T00:00:00Z</dcterms:created>
  <dcterms:modified xsi:type="dcterms:W3CDTF">2026-05-13T09:26:15Z</dcterms:modified>
  <dc:identifier>DAHJhpnA034</dc:identifier>
</cp:coreProperties>
</file>