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6"/>
  </p:sldMasterIdLst>
  <p:notesMasterIdLst>
    <p:notesMasterId r:id="rId16"/>
  </p:notesMasterIdLst>
  <p:sldIdLst>
    <p:sldId id="305" r:id="rId7"/>
    <p:sldId id="270" r:id="rId8"/>
    <p:sldId id="257" r:id="rId9"/>
    <p:sldId id="258" r:id="rId10"/>
    <p:sldId id="259" r:id="rId11"/>
    <p:sldId id="260" r:id="rId12"/>
    <p:sldId id="262" r:id="rId13"/>
    <p:sldId id="267" r:id="rId14"/>
    <p:sldId id="304" r:id="rId15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305D"/>
    <a:srgbClr val="037C3F"/>
    <a:srgbClr val="20649A"/>
    <a:srgbClr val="42AF8E"/>
    <a:srgbClr val="8DB8D9"/>
    <a:srgbClr val="9DCFF5"/>
    <a:srgbClr val="B7C6D2"/>
    <a:srgbClr val="D1E3EF"/>
    <a:srgbClr val="F0E888"/>
    <a:srgbClr val="FA9E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13" autoAdjust="0"/>
    <p:restoredTop sz="94660"/>
  </p:normalViewPr>
  <p:slideViewPr>
    <p:cSldViewPr snapToGrid="0">
      <p:cViewPr>
        <p:scale>
          <a:sx n="158" d="100"/>
          <a:sy n="158" d="100"/>
        </p:scale>
        <p:origin x="704" y="176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D8A83-A817-41E3-A602-3B517E18334E}" type="datetimeFigureOut">
              <a:rPr lang="en-GB" smtClean="0"/>
              <a:t>05/06/2026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BC110B-1C27-4A5B-8007-E6BF4BB6C5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726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1CD915A-38F9-76AB-8D4A-B5098C4F7ADA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1E3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olorful pattern with different designs&#10;&#10;Description automatically generated with medium confidence">
            <a:extLst>
              <a:ext uri="{FF2B5EF4-FFF2-40B4-BE49-F238E27FC236}">
                <a16:creationId xmlns:a16="http://schemas.microsoft.com/office/drawing/2014/main" id="{54D45984-3213-35B0-C278-58BBA5EB60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012" y="672802"/>
            <a:ext cx="5450987" cy="3507308"/>
          </a:xfrm>
          <a:prstGeom prst="rect">
            <a:avLst/>
          </a:prstGeom>
        </p:spPr>
      </p:pic>
      <p:sp>
        <p:nvSpPr>
          <p:cNvPr id="1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0601" y="2664196"/>
            <a:ext cx="3272155" cy="237388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rgbClr val="037C3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460602" y="1696763"/>
            <a:ext cx="4336866" cy="381445"/>
          </a:xfrm>
        </p:spPr>
        <p:txBody>
          <a:bodyPr wrap="square" anchor="ctr">
            <a:noAutofit/>
          </a:bodyPr>
          <a:lstStyle>
            <a:lvl1pPr marL="0" indent="0">
              <a:lnSpc>
                <a:spcPct val="150000"/>
              </a:lnSpc>
              <a:buNone/>
              <a:defRPr sz="1800" b="0">
                <a:solidFill>
                  <a:srgbClr val="1C305D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66907" y="591750"/>
            <a:ext cx="4330561" cy="1006505"/>
          </a:xfrm>
        </p:spPr>
        <p:txBody>
          <a:bodyPr wrap="square">
            <a:noAutofit/>
          </a:bodyPr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600" b="1">
                <a:solidFill>
                  <a:srgbClr val="1C305D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60601" y="2967104"/>
            <a:ext cx="3272155" cy="229228"/>
          </a:xfrm>
        </p:spPr>
        <p:txBody>
          <a:bodyPr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None/>
              <a:defRPr sz="1400" b="1">
                <a:solidFill>
                  <a:srgbClr val="1C305D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Location</a:t>
            </a:r>
            <a:endParaRPr lang="en-GB" dirty="0"/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60601" y="3180171"/>
            <a:ext cx="3272155" cy="237387"/>
          </a:xfrm>
        </p:spPr>
        <p:txBody>
          <a:bodyPr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None/>
              <a:defRPr sz="1400">
                <a:solidFill>
                  <a:srgbClr val="1C305D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Date</a:t>
            </a:r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ED89356-A99C-0128-C97C-A9C0DE1A1246}"/>
              </a:ext>
            </a:extLst>
          </p:cNvPr>
          <p:cNvSpPr/>
          <p:nvPr userDrawn="1"/>
        </p:nvSpPr>
        <p:spPr>
          <a:xfrm>
            <a:off x="0" y="4176990"/>
            <a:ext cx="9143999" cy="966510"/>
          </a:xfrm>
          <a:prstGeom prst="rect">
            <a:avLst/>
          </a:prstGeom>
          <a:solidFill>
            <a:srgbClr val="2064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2" name="Picture 3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A81CC32-1404-B236-829C-9767BE5F73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053" y="4556393"/>
            <a:ext cx="969200" cy="206456"/>
          </a:xfrm>
          <a:prstGeom prst="rect">
            <a:avLst/>
          </a:prstGeom>
        </p:spPr>
      </p:pic>
      <p:pic>
        <p:nvPicPr>
          <p:cNvPr id="36" name="Picture 35" descr="A black and white logo&#10;&#10;Description automatically generated">
            <a:extLst>
              <a:ext uri="{FF2B5EF4-FFF2-40B4-BE49-F238E27FC236}">
                <a16:creationId xmlns:a16="http://schemas.microsoft.com/office/drawing/2014/main" id="{8F569FCD-16F8-FB2A-B150-0AD701006D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45"/>
          <a:stretch/>
        </p:blipFill>
        <p:spPr>
          <a:xfrm>
            <a:off x="460601" y="4471738"/>
            <a:ext cx="1082250" cy="34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2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47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201" y="964417"/>
            <a:ext cx="8439238" cy="3357062"/>
          </a:xfrm>
        </p:spPr>
        <p:txBody>
          <a:bodyPr/>
          <a:lstStyle>
            <a:lvl1pPr>
              <a:defRPr sz="1800">
                <a:solidFill>
                  <a:srgbClr val="1C2C4F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00">
                <a:solidFill>
                  <a:srgbClr val="1C2C4F"/>
                </a:solidFill>
                <a:latin typeface="+mn-lt"/>
                <a:cs typeface="Arial" panose="020B0604020202020204" pitchFamily="34" charset="0"/>
              </a:defRPr>
            </a:lvl2pPr>
            <a:lvl3pPr>
              <a:defRPr sz="1400">
                <a:solidFill>
                  <a:srgbClr val="1C2C4F"/>
                </a:solidFill>
                <a:latin typeface="+mn-lt"/>
                <a:cs typeface="Arial" panose="020B0604020202020204" pitchFamily="34" charset="0"/>
              </a:defRPr>
            </a:lvl3pPr>
            <a:lvl4pPr>
              <a:defRPr>
                <a:solidFill>
                  <a:srgbClr val="1C2C4F"/>
                </a:solidFill>
                <a:latin typeface="+mn-lt"/>
                <a:cs typeface="Arial" panose="020B0604020202020204" pitchFamily="34" charset="0"/>
              </a:defRPr>
            </a:lvl4pPr>
            <a:lvl5pPr>
              <a:defRPr>
                <a:solidFill>
                  <a:srgbClr val="1C2C4F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6A8FE16-D059-EE45-A0EF-28AC78058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32039" y="4730188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0">
                <a:solidFill>
                  <a:srgbClr val="B4E9E2"/>
                </a:solidFill>
              </a:defRPr>
            </a:lvl1pPr>
          </a:lstStyle>
          <a:p>
            <a:fld id="{9E7CA0F2-EE66-4F60-8C00-E0BE38E7AEC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D09B77-3BA4-BCF3-6CA1-68C8CEC66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399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60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478242A-115F-FAAB-3C19-C8B609AB6C4B}"/>
              </a:ext>
            </a:extLst>
          </p:cNvPr>
          <p:cNvSpPr/>
          <p:nvPr userDrawn="1"/>
        </p:nvSpPr>
        <p:spPr>
          <a:xfrm>
            <a:off x="0" y="4468536"/>
            <a:ext cx="9144000" cy="6958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0407AF-12A6-62EC-ABC1-4EA3D4D52CB5}"/>
              </a:ext>
            </a:extLst>
          </p:cNvPr>
          <p:cNvSpPr/>
          <p:nvPr userDrawn="1"/>
        </p:nvSpPr>
        <p:spPr>
          <a:xfrm>
            <a:off x="0" y="4752968"/>
            <a:ext cx="9144000" cy="415027"/>
          </a:xfrm>
          <a:prstGeom prst="rect">
            <a:avLst/>
          </a:prstGeom>
          <a:solidFill>
            <a:srgbClr val="2064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201" y="964417"/>
            <a:ext cx="8439238" cy="3601320"/>
          </a:xfrm>
        </p:spPr>
        <p:txBody>
          <a:bodyPr/>
          <a:lstStyle>
            <a:lvl1pPr>
              <a:defRPr sz="1800">
                <a:solidFill>
                  <a:srgbClr val="1C305D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00">
                <a:solidFill>
                  <a:srgbClr val="1C305D"/>
                </a:solidFill>
                <a:latin typeface="+mn-lt"/>
                <a:cs typeface="Arial" panose="020B0604020202020204" pitchFamily="34" charset="0"/>
              </a:defRPr>
            </a:lvl2pPr>
            <a:lvl3pPr>
              <a:defRPr sz="1400">
                <a:solidFill>
                  <a:srgbClr val="1C305D"/>
                </a:solidFill>
                <a:latin typeface="+mn-lt"/>
                <a:cs typeface="Arial" panose="020B0604020202020204" pitchFamily="34" charset="0"/>
              </a:defRPr>
            </a:lvl3pPr>
            <a:lvl4pPr>
              <a:defRPr sz="1200">
                <a:solidFill>
                  <a:srgbClr val="1C305D"/>
                </a:solidFill>
                <a:latin typeface="+mn-lt"/>
                <a:cs typeface="Arial" panose="020B0604020202020204" pitchFamily="34" charset="0"/>
              </a:defRPr>
            </a:lvl4pPr>
            <a:lvl5pPr>
              <a:defRPr>
                <a:solidFill>
                  <a:srgbClr val="1C305D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D09B77-3BA4-BCF3-6CA1-68C8CEC66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37C3F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6A8FE16-D059-EE45-A0EF-28AC78058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32039" y="4825515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0">
                <a:solidFill>
                  <a:srgbClr val="B4E9E2"/>
                </a:solidFill>
              </a:defRPr>
            </a:lvl1pPr>
          </a:lstStyle>
          <a:p>
            <a:fld id="{9E7CA0F2-EE66-4F60-8C00-E0BE38E7AEC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6A479726-8A81-FDC6-43A3-60187EA6B4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45"/>
          <a:stretch/>
        </p:blipFill>
        <p:spPr>
          <a:xfrm>
            <a:off x="350201" y="4824412"/>
            <a:ext cx="819086" cy="2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26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15B780C-839C-6572-D60E-630924414E0D}"/>
              </a:ext>
            </a:extLst>
          </p:cNvPr>
          <p:cNvSpPr/>
          <p:nvPr userDrawn="1"/>
        </p:nvSpPr>
        <p:spPr>
          <a:xfrm>
            <a:off x="0" y="0"/>
            <a:ext cx="9143999" cy="5149763"/>
          </a:xfrm>
          <a:prstGeom prst="rect">
            <a:avLst/>
          </a:prstGeom>
          <a:solidFill>
            <a:srgbClr val="D1E3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olorful pattern with different designs&#10;&#10;Description automatically generated with medium confidence">
            <a:extLst>
              <a:ext uri="{FF2B5EF4-FFF2-40B4-BE49-F238E27FC236}">
                <a16:creationId xmlns:a16="http://schemas.microsoft.com/office/drawing/2014/main" id="{BCAE078B-2440-A479-DCE2-4BA7FC0B1B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012" y="672802"/>
            <a:ext cx="5450987" cy="350730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D3FC31D-BADF-ABB1-084A-FE92AB0256BB}"/>
              </a:ext>
            </a:extLst>
          </p:cNvPr>
          <p:cNvSpPr/>
          <p:nvPr userDrawn="1"/>
        </p:nvSpPr>
        <p:spPr>
          <a:xfrm>
            <a:off x="-2" y="4176990"/>
            <a:ext cx="9144001" cy="966510"/>
          </a:xfrm>
          <a:prstGeom prst="rect">
            <a:avLst/>
          </a:prstGeom>
          <a:solidFill>
            <a:srgbClr val="2064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E680B11-5812-E3B8-498E-280E46B41C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053" y="4556393"/>
            <a:ext cx="969200" cy="206456"/>
          </a:xfrm>
          <a:prstGeom prst="rect">
            <a:avLst/>
          </a:prstGeom>
        </p:spPr>
      </p:pic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763B2D0C-1F91-68C4-470B-3224F289617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45"/>
          <a:stretch/>
        </p:blipFill>
        <p:spPr>
          <a:xfrm>
            <a:off x="460601" y="4471738"/>
            <a:ext cx="1082250" cy="34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16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47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4875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ACE6C16-BE54-BB91-34B0-F8CE4FB37063}"/>
              </a:ext>
            </a:extLst>
          </p:cNvPr>
          <p:cNvSpPr/>
          <p:nvPr userDrawn="1"/>
        </p:nvSpPr>
        <p:spPr>
          <a:xfrm>
            <a:off x="0" y="4503107"/>
            <a:ext cx="9144000" cy="646112"/>
          </a:xfrm>
          <a:prstGeom prst="rect">
            <a:avLst/>
          </a:prstGeom>
          <a:solidFill>
            <a:srgbClr val="2064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0201" y="131562"/>
            <a:ext cx="8439238" cy="695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0201" y="964414"/>
            <a:ext cx="8439238" cy="3306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271CF10B-5905-E541-B922-641440E09C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96385" y="4725555"/>
            <a:ext cx="893053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rgbClr val="B4E9E2"/>
                </a:solidFill>
              </a:defRPr>
            </a:lvl1pPr>
          </a:lstStyle>
          <a:p>
            <a:fld id="{9E7CA0F2-EE66-4F60-8C00-E0BE38E7AEC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220E559A-74EA-36CC-6436-1E829EF2DD3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45"/>
          <a:stretch/>
        </p:blipFill>
        <p:spPr>
          <a:xfrm>
            <a:off x="350201" y="4696357"/>
            <a:ext cx="819086" cy="259611"/>
          </a:xfrm>
          <a:prstGeom prst="rect">
            <a:avLst/>
          </a:prstGeom>
        </p:spPr>
      </p:pic>
      <p:pic>
        <p:nvPicPr>
          <p:cNvPr id="12" name="Picture 11" descr="A colorful bird and a bird&#10;&#10;Description automatically generated with medium confidence">
            <a:extLst>
              <a:ext uri="{FF2B5EF4-FFF2-40B4-BE49-F238E27FC236}">
                <a16:creationId xmlns:a16="http://schemas.microsoft.com/office/drawing/2014/main" id="{2A339A96-933A-D718-9ECF-63B0F63F2AB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145" y="4554915"/>
            <a:ext cx="3670126" cy="59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0" r:id="rId2"/>
    <p:sldLayoutId id="2147483663" r:id="rId3"/>
    <p:sldLayoutId id="2147483661" r:id="rId4"/>
    <p:sldLayoutId id="2147483664" r:id="rId5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rgbClr val="037C3F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rgbClr val="1C305D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rgbClr val="1C305D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rgbClr val="1C305D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1C305D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1C305D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627B2D-CE81-EFFA-B2CA-8A60AD1F55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833" y="2664196"/>
            <a:ext cx="3272155" cy="237388"/>
          </a:xfrm>
        </p:spPr>
        <p:txBody>
          <a:bodyPr/>
          <a:lstStyle/>
          <a:p>
            <a:r>
              <a:rPr lang="en-US" dirty="0"/>
              <a:t> MONSAN APO CHIMENE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FB4E49B-95DE-4134-2E99-8FC079023B2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1131" y="1688251"/>
            <a:ext cx="9406127" cy="381445"/>
          </a:xfrm>
        </p:spPr>
        <p:txBody>
          <a:bodyPr/>
          <a:lstStyle/>
          <a:p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Inter" pitchFamily="34" charset="-122"/>
                <a:cs typeface="Calibri" panose="020F0502020204030204" pitchFamily="34" charset="0"/>
              </a:rPr>
              <a:t>Transforming Climate Data into</a:t>
            </a:r>
          </a:p>
          <a:p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Inter" pitchFamily="34" charset="-122"/>
                <a:cs typeface="Calibri" panose="020F0502020204030204" pitchFamily="34" charset="0"/>
              </a:rPr>
              <a:t> Actionable Decisions</a:t>
            </a:r>
          </a:p>
          <a:p>
            <a:endParaRPr lang="en-US" sz="28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EEF0C68-50D4-7D79-8F6D-909A326903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1833" y="384937"/>
            <a:ext cx="4330561" cy="545647"/>
          </a:xfrm>
        </p:spPr>
        <p:txBody>
          <a:bodyPr/>
          <a:lstStyle/>
          <a:p>
            <a:r>
              <a:rPr lang="en-US" kern="0" spc="-1" dirty="0">
                <a:solidFill>
                  <a:schemeClr val="tx1"/>
                </a:solidFill>
                <a:latin typeface="Calibri" panose="020F0502020204030204" pitchFamily="34" charset="0"/>
                <a:ea typeface="Inter Black" pitchFamily="34" charset="-122"/>
                <a:cs typeface="Calibri" panose="020F0502020204030204" pitchFamily="34" charset="0"/>
              </a:rPr>
              <a:t>CACAO_IA</a:t>
            </a:r>
            <a:endParaRPr lang="en-US" dirty="0"/>
          </a:p>
          <a:p>
            <a:endParaRPr lang="en-US" sz="1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BC0655-5C96-7997-0418-B8F0E616D5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6509" y="2982337"/>
            <a:ext cx="3682675" cy="229228"/>
          </a:xfrm>
        </p:spPr>
        <p:txBody>
          <a:bodyPr/>
          <a:lstStyle/>
          <a:p>
            <a:r>
              <a:rPr lang="en-US" dirty="0"/>
              <a:t>Université </a:t>
            </a:r>
            <a:r>
              <a:rPr lang="en-US" dirty="0" err="1"/>
              <a:t>Virtuelle</a:t>
            </a:r>
            <a:r>
              <a:rPr lang="en-US" dirty="0"/>
              <a:t> de Cote d’Ivoire (UVCI)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FE6E520-BA1A-4593-A341-B827B6A456B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0601" y="3253323"/>
            <a:ext cx="3272155" cy="237387"/>
          </a:xfrm>
        </p:spPr>
        <p:txBody>
          <a:bodyPr/>
          <a:lstStyle/>
          <a:p>
            <a:r>
              <a:rPr lang="en-US" dirty="0"/>
              <a:t>Thursday, June 11, 2026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3329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12D4A69-3269-40A5-B3CC-E519A69B3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" y="926592"/>
            <a:ext cx="4063949" cy="3509942"/>
          </a:xfrm>
          <a:prstGeom prst="rect">
            <a:avLst/>
          </a:prstGeom>
        </p:spPr>
      </p:pic>
      <p:sp>
        <p:nvSpPr>
          <p:cNvPr id="3" name="Text 4">
            <a:extLst>
              <a:ext uri="{FF2B5EF4-FFF2-40B4-BE49-F238E27FC236}">
                <a16:creationId xmlns:a16="http://schemas.microsoft.com/office/drawing/2014/main" id="{7B7541AE-46CF-45C2-8E9C-DC2F6AEE2710}"/>
              </a:ext>
            </a:extLst>
          </p:cNvPr>
          <p:cNvSpPr/>
          <p:nvPr/>
        </p:nvSpPr>
        <p:spPr>
          <a:xfrm>
            <a:off x="5080053" y="991345"/>
            <a:ext cx="3714750" cy="106933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3600" b="1" dirty="0">
                <a:solidFill>
                  <a:schemeClr val="accent2"/>
                </a:solidFill>
                <a:latin typeface="Calibri" panose="020F0502020204030204" pitchFamily="34" charset="0"/>
                <a:ea typeface="Inter" pitchFamily="34" charset="-122"/>
                <a:cs typeface="Calibri" panose="020F0502020204030204" pitchFamily="34" charset="0"/>
              </a:rPr>
              <a:t>40 %</a:t>
            </a:r>
            <a:r>
              <a:rPr lang="en-US" sz="3600" b="1" dirty="0">
                <a:solidFill>
                  <a:srgbClr val="4A4A4A"/>
                </a:solidFill>
                <a:latin typeface="Calibri" panose="020F0502020204030204" pitchFamily="34" charset="0"/>
                <a:ea typeface="Inter" pitchFamily="34" charset="-122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4A4A4A"/>
                </a:solidFill>
                <a:latin typeface="Calibri" panose="020F0502020204030204" pitchFamily="34" charset="0"/>
                <a:ea typeface="Inter" pitchFamily="34" charset="-122"/>
                <a:cs typeface="Calibri" panose="020F0502020204030204" pitchFamily="34" charset="0"/>
              </a:rPr>
              <a:t>Global Production share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hape 5">
            <a:extLst>
              <a:ext uri="{FF2B5EF4-FFF2-40B4-BE49-F238E27FC236}">
                <a16:creationId xmlns:a16="http://schemas.microsoft.com/office/drawing/2014/main" id="{8C604664-6417-4212-B6BF-EB13C6BADBFD}"/>
              </a:ext>
            </a:extLst>
          </p:cNvPr>
          <p:cNvSpPr/>
          <p:nvPr/>
        </p:nvSpPr>
        <p:spPr>
          <a:xfrm>
            <a:off x="4821607" y="1415211"/>
            <a:ext cx="85350" cy="85726"/>
          </a:xfrm>
          <a:prstGeom prst="rect">
            <a:avLst/>
          </a:prstGeom>
          <a:solidFill>
            <a:srgbClr val="8B5A2B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5" name="Text 4">
            <a:extLst>
              <a:ext uri="{FF2B5EF4-FFF2-40B4-BE49-F238E27FC236}">
                <a16:creationId xmlns:a16="http://schemas.microsoft.com/office/drawing/2014/main" id="{379D566D-6562-4911-BDF8-C818BF34B9A4}"/>
              </a:ext>
            </a:extLst>
          </p:cNvPr>
          <p:cNvSpPr/>
          <p:nvPr/>
        </p:nvSpPr>
        <p:spPr>
          <a:xfrm>
            <a:off x="5019093" y="2664358"/>
            <a:ext cx="3714750" cy="41363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2400" dirty="0">
                <a:solidFill>
                  <a:srgbClr val="4A4A4A"/>
                </a:solidFill>
                <a:latin typeface="Calibri" panose="020F0502020204030204" pitchFamily="34" charset="0"/>
                <a:ea typeface="Inter" pitchFamily="34" charset="-122"/>
                <a:cs typeface="Calibri" panose="020F0502020204030204" pitchFamily="34" charset="0"/>
              </a:rPr>
              <a:t>Economic backbone of Nation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CEA479BA-E650-41CA-AD6C-F047EB228495}"/>
              </a:ext>
            </a:extLst>
          </p:cNvPr>
          <p:cNvSpPr/>
          <p:nvPr/>
        </p:nvSpPr>
        <p:spPr>
          <a:xfrm>
            <a:off x="5019093" y="3728288"/>
            <a:ext cx="3714750" cy="41363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2400" dirty="0">
                <a:solidFill>
                  <a:srgbClr val="4A4A4A"/>
                </a:solidFill>
                <a:latin typeface="Calibri" panose="020F0502020204030204" pitchFamily="34" charset="0"/>
                <a:ea typeface="Inter" pitchFamily="34" charset="-122"/>
                <a:cs typeface="Calibri" panose="020F0502020204030204" pitchFamily="34" charset="0"/>
              </a:rPr>
              <a:t>1 Million + farmer families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hape 5">
            <a:extLst>
              <a:ext uri="{FF2B5EF4-FFF2-40B4-BE49-F238E27FC236}">
                <a16:creationId xmlns:a16="http://schemas.microsoft.com/office/drawing/2014/main" id="{E5368B60-DE69-460F-A455-9FDA1F6A887B}"/>
              </a:ext>
            </a:extLst>
          </p:cNvPr>
          <p:cNvSpPr/>
          <p:nvPr/>
        </p:nvSpPr>
        <p:spPr>
          <a:xfrm>
            <a:off x="4864282" y="2838255"/>
            <a:ext cx="85350" cy="85726"/>
          </a:xfrm>
          <a:prstGeom prst="rect">
            <a:avLst/>
          </a:prstGeom>
          <a:solidFill>
            <a:srgbClr val="8B5A2B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8" name="Shape 5">
            <a:extLst>
              <a:ext uri="{FF2B5EF4-FFF2-40B4-BE49-F238E27FC236}">
                <a16:creationId xmlns:a16="http://schemas.microsoft.com/office/drawing/2014/main" id="{0D295EC4-D18A-41CC-B1C2-CE193D2CEDCE}"/>
              </a:ext>
            </a:extLst>
          </p:cNvPr>
          <p:cNvSpPr/>
          <p:nvPr/>
        </p:nvSpPr>
        <p:spPr>
          <a:xfrm>
            <a:off x="4884655" y="3930555"/>
            <a:ext cx="85350" cy="85726"/>
          </a:xfrm>
          <a:prstGeom prst="rect">
            <a:avLst/>
          </a:prstGeom>
          <a:solidFill>
            <a:srgbClr val="8B5A2B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9" name="Text 0">
            <a:extLst>
              <a:ext uri="{FF2B5EF4-FFF2-40B4-BE49-F238E27FC236}">
                <a16:creationId xmlns:a16="http://schemas.microsoft.com/office/drawing/2014/main" id="{D422BE9A-D834-4DB4-8C3B-CE4DA05D5C1C}"/>
              </a:ext>
            </a:extLst>
          </p:cNvPr>
          <p:cNvSpPr/>
          <p:nvPr/>
        </p:nvSpPr>
        <p:spPr>
          <a:xfrm>
            <a:off x="215439" y="322911"/>
            <a:ext cx="8653040" cy="48750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88000"/>
              </a:lnSpc>
              <a:buNone/>
            </a:pPr>
            <a:r>
              <a:rPr lang="en-US" sz="3600" b="1" dirty="0">
                <a:solidFill>
                  <a:srgbClr val="2C3E2D"/>
                </a:solidFill>
                <a:latin typeface="Calibri" panose="020F0502020204030204" pitchFamily="34" charset="0"/>
                <a:ea typeface="Space Grotesk Bold" pitchFamily="34" charset="-122"/>
                <a:cs typeface="Calibri" panose="020F0502020204030204" pitchFamily="34" charset="0"/>
              </a:rPr>
              <a:t>GLOBAL COCOA LEADER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73E35C-E430-44DF-80C1-63905737935D}"/>
              </a:ext>
            </a:extLst>
          </p:cNvPr>
          <p:cNvSpPr/>
          <p:nvPr/>
        </p:nvSpPr>
        <p:spPr>
          <a:xfrm>
            <a:off x="8690494" y="4629579"/>
            <a:ext cx="355971" cy="320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I" sz="1000" dirty="0"/>
          </a:p>
        </p:txBody>
      </p:sp>
    </p:spTree>
    <p:extLst>
      <p:ext uri="{BB962C8B-B14F-4D97-AF65-F5344CB8AC3E}">
        <p14:creationId xmlns:p14="http://schemas.microsoft.com/office/powerpoint/2010/main" val="1796103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929"/>
            <a:ext cx="9192767" cy="469819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 0"/>
          <p:cNvSpPr/>
          <p:nvPr/>
        </p:nvSpPr>
        <p:spPr>
          <a:xfrm>
            <a:off x="215000" y="168615"/>
            <a:ext cx="8653040" cy="48750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88000"/>
              </a:lnSpc>
              <a:buNone/>
            </a:pPr>
            <a:r>
              <a:rPr lang="en-US" sz="3600" b="1" dirty="0">
                <a:solidFill>
                  <a:srgbClr val="2C3E2D"/>
                </a:solidFill>
                <a:latin typeface="Calibri" panose="020F0502020204030204" pitchFamily="34" charset="0"/>
                <a:ea typeface="Space Grotesk Bold" pitchFamily="34" charset="-122"/>
                <a:cs typeface="Calibri" panose="020F0502020204030204" pitchFamily="34" charset="0"/>
              </a:rPr>
              <a:t>CLIMATE UNCERTAINTY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hape 3"/>
          <p:cNvSpPr/>
          <p:nvPr/>
        </p:nvSpPr>
        <p:spPr>
          <a:xfrm flipH="1">
            <a:off x="4741704" y="3979488"/>
            <a:ext cx="89375" cy="100260"/>
          </a:xfrm>
          <a:prstGeom prst="rect">
            <a:avLst/>
          </a:prstGeom>
          <a:solidFill>
            <a:srgbClr val="8B5A2B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7" name="Text 4"/>
          <p:cNvSpPr/>
          <p:nvPr/>
        </p:nvSpPr>
        <p:spPr>
          <a:xfrm>
            <a:off x="4964906" y="1421451"/>
            <a:ext cx="3714750" cy="41363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2400" dirty="0">
                <a:solidFill>
                  <a:srgbClr val="4A4A4A"/>
                </a:solidFill>
                <a:latin typeface="Calibri" panose="020F0502020204030204" pitchFamily="34" charset="0"/>
                <a:ea typeface="Inter" pitchFamily="34" charset="-122"/>
                <a:cs typeface="Calibri" panose="020F0502020204030204" pitchFamily="34" charset="0"/>
              </a:rPr>
              <a:t>Unpredictable weather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4643438" y="1557867"/>
            <a:ext cx="85351" cy="85725"/>
          </a:xfrm>
          <a:prstGeom prst="rect">
            <a:avLst/>
          </a:prstGeom>
          <a:solidFill>
            <a:srgbClr val="8B5A2B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9" name="Text 6"/>
          <p:cNvSpPr/>
          <p:nvPr/>
        </p:nvSpPr>
        <p:spPr>
          <a:xfrm>
            <a:off x="4964905" y="2561223"/>
            <a:ext cx="4057175" cy="41363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2400" dirty="0">
                <a:solidFill>
                  <a:srgbClr val="4A4A4A"/>
                </a:solidFill>
                <a:latin typeface="Calibri" panose="020F0502020204030204" pitchFamily="34" charset="0"/>
                <a:ea typeface="Inter" pitchFamily="34" charset="-122"/>
                <a:cs typeface="Calibri" panose="020F0502020204030204" pitchFamily="34" charset="0"/>
              </a:rPr>
              <a:t>Threatens global supply chains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123454D-6F16-4DFB-A2D5-2426323A40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704" y="1014084"/>
            <a:ext cx="4285859" cy="321287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FBF6BAC-82BE-4186-87C9-8791FC32BB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4735092" y="2780342"/>
            <a:ext cx="85726" cy="8572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80C7224-5E55-47BE-914E-917857E98CC8}"/>
              </a:ext>
            </a:extLst>
          </p:cNvPr>
          <p:cNvSpPr/>
          <p:nvPr/>
        </p:nvSpPr>
        <p:spPr>
          <a:xfrm>
            <a:off x="8666110" y="4635675"/>
            <a:ext cx="355971" cy="320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I" sz="1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3E0D1A-0C7A-4F29-BC89-8F39355E40CB}"/>
              </a:ext>
            </a:extLst>
          </p:cNvPr>
          <p:cNvSpPr/>
          <p:nvPr/>
        </p:nvSpPr>
        <p:spPr>
          <a:xfrm>
            <a:off x="4786391" y="3515221"/>
            <a:ext cx="46181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In 2022, + 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DAYS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1807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-5846"/>
            <a:ext cx="3885867" cy="4521201"/>
          </a:xfrm>
          <a:prstGeom prst="rect">
            <a:avLst/>
          </a:prstGeom>
          <a:solidFill>
            <a:srgbClr val="2C3E2D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4" name="Text 1"/>
          <p:cNvSpPr/>
          <p:nvPr/>
        </p:nvSpPr>
        <p:spPr>
          <a:xfrm>
            <a:off x="193870" y="341813"/>
            <a:ext cx="8980609" cy="48750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88000"/>
              </a:lnSpc>
              <a:buNone/>
            </a:pPr>
            <a:r>
              <a:rPr lang="en-US" sz="3600" b="1" dirty="0">
                <a:solidFill>
                  <a:srgbClr val="D4A373"/>
                </a:solidFill>
                <a:latin typeface="Calibri" panose="020F0502020204030204" pitchFamily="34" charset="0"/>
                <a:ea typeface="Space Grotesk Bold" pitchFamily="34" charset="-122"/>
                <a:cs typeface="Calibri" panose="020F0502020204030204" pitchFamily="34" charset="0"/>
              </a:rPr>
              <a:t>DATA WITHOUT DIRECTION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5000625" y="1437504"/>
            <a:ext cx="3571875" cy="805157"/>
          </a:xfrm>
          <a:prstGeom prst="rect">
            <a:avLst/>
          </a:prstGeom>
          <a:noFill/>
          <a:ln/>
        </p:spPr>
        <p:txBody>
          <a:bodyPr wrap="square" lIns="170053" tIns="0" rIns="0" bIns="0" rtlCol="0" anchor="t">
            <a:spAutoFit/>
          </a:bodyPr>
          <a:lstStyle/>
          <a:p>
            <a:pPr>
              <a:lnSpc>
                <a:spcPct val="112000"/>
              </a:lnSpc>
            </a:pPr>
            <a:r>
              <a:rPr lang="en-US" sz="2400" dirty="0">
                <a:solidFill>
                  <a:srgbClr val="4A4A4A"/>
                </a:solidFill>
                <a:latin typeface="Calibri" panose="020F0502020204030204" pitchFamily="34" charset="0"/>
                <a:ea typeface="Inter" pitchFamily="34" charset="-122"/>
                <a:cs typeface="Calibri" panose="020F0502020204030204" pitchFamily="34" charset="0"/>
              </a:rPr>
              <a:t>Weather data is too general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5000625" y="2383604"/>
            <a:ext cx="3571875" cy="391517"/>
          </a:xfrm>
          <a:prstGeom prst="rect">
            <a:avLst/>
          </a:prstGeom>
          <a:noFill/>
          <a:ln/>
        </p:spPr>
        <p:txBody>
          <a:bodyPr wrap="square" lIns="170053" tIns="0" rIns="0" bIns="0" rtlCol="0" anchor="t">
            <a:spAutoFit/>
          </a:bodyPr>
          <a:lstStyle/>
          <a:p>
            <a:pPr marL="0" indent="0" algn="l">
              <a:lnSpc>
                <a:spcPct val="112000"/>
              </a:lnSpc>
              <a:buNone/>
            </a:pPr>
            <a:r>
              <a:rPr lang="en-US" sz="2400" dirty="0">
                <a:solidFill>
                  <a:srgbClr val="4A4A4A"/>
                </a:solidFill>
                <a:latin typeface="Calibri" panose="020F0502020204030204" pitchFamily="34" charset="0"/>
                <a:ea typeface="Inter" pitchFamily="34" charset="-122"/>
                <a:cs typeface="Calibri" panose="020F0502020204030204" pitchFamily="34" charset="0"/>
              </a:rPr>
              <a:t>Farmers rely on intuition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5000625" y="3322947"/>
            <a:ext cx="3571875" cy="805157"/>
          </a:xfrm>
          <a:prstGeom prst="rect">
            <a:avLst/>
          </a:prstGeom>
          <a:noFill/>
          <a:ln/>
        </p:spPr>
        <p:txBody>
          <a:bodyPr wrap="square" lIns="170053" tIns="0" rIns="0" bIns="0" rtlCol="0" anchor="t">
            <a:spAutoFit/>
          </a:bodyPr>
          <a:lstStyle/>
          <a:p>
            <a:pPr marL="0" indent="0" algn="l">
              <a:lnSpc>
                <a:spcPct val="112000"/>
              </a:lnSpc>
              <a:buNone/>
            </a:pPr>
            <a:r>
              <a:rPr lang="en-US" sz="2400" dirty="0">
                <a:solidFill>
                  <a:srgbClr val="4A4A4A"/>
                </a:solidFill>
                <a:latin typeface="Calibri" panose="020F0502020204030204" pitchFamily="34" charset="0"/>
                <a:ea typeface="Inter" pitchFamily="34" charset="-122"/>
                <a:cs typeface="Calibri" panose="020F0502020204030204" pitchFamily="34" charset="0"/>
              </a:rPr>
              <a:t>Poor timing in farming operations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Shape 5">
            <a:extLst>
              <a:ext uri="{FF2B5EF4-FFF2-40B4-BE49-F238E27FC236}">
                <a16:creationId xmlns:a16="http://schemas.microsoft.com/office/drawing/2014/main" id="{C8372805-119E-4CD3-B3E4-34C2574B60F7}"/>
              </a:ext>
            </a:extLst>
          </p:cNvPr>
          <p:cNvSpPr/>
          <p:nvPr/>
        </p:nvSpPr>
        <p:spPr>
          <a:xfrm>
            <a:off x="4915274" y="1559267"/>
            <a:ext cx="85352" cy="85726"/>
          </a:xfrm>
          <a:prstGeom prst="rect">
            <a:avLst/>
          </a:prstGeom>
          <a:solidFill>
            <a:srgbClr val="8B5A2B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5" name="Shape 5">
            <a:extLst>
              <a:ext uri="{FF2B5EF4-FFF2-40B4-BE49-F238E27FC236}">
                <a16:creationId xmlns:a16="http://schemas.microsoft.com/office/drawing/2014/main" id="{D2E53CDC-1C5F-4CF6-B48F-9BD20D57AA51}"/>
              </a:ext>
            </a:extLst>
          </p:cNvPr>
          <p:cNvSpPr/>
          <p:nvPr/>
        </p:nvSpPr>
        <p:spPr>
          <a:xfrm>
            <a:off x="4952533" y="2517693"/>
            <a:ext cx="85352" cy="85726"/>
          </a:xfrm>
          <a:prstGeom prst="rect">
            <a:avLst/>
          </a:prstGeom>
          <a:solidFill>
            <a:srgbClr val="8B5A2B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6" name="Shape 5">
            <a:extLst>
              <a:ext uri="{FF2B5EF4-FFF2-40B4-BE49-F238E27FC236}">
                <a16:creationId xmlns:a16="http://schemas.microsoft.com/office/drawing/2014/main" id="{BFEC62DE-0134-4A12-99E6-FBA48B7254F0}"/>
              </a:ext>
            </a:extLst>
          </p:cNvPr>
          <p:cNvSpPr/>
          <p:nvPr/>
        </p:nvSpPr>
        <p:spPr>
          <a:xfrm>
            <a:off x="4993171" y="3432084"/>
            <a:ext cx="85352" cy="85726"/>
          </a:xfrm>
          <a:prstGeom prst="rect">
            <a:avLst/>
          </a:prstGeom>
          <a:solidFill>
            <a:srgbClr val="8B5A2B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12" name="Image 1" descr="preencoded.png">
            <a:extLst>
              <a:ext uri="{FF2B5EF4-FFF2-40B4-BE49-F238E27FC236}">
                <a16:creationId xmlns:a16="http://schemas.microsoft.com/office/drawing/2014/main" id="{ABCD66EA-0A38-495F-B29A-CF166EB3A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683" y="1149472"/>
            <a:ext cx="3071813" cy="283325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13921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1069917" y="2668162"/>
            <a:ext cx="8572500" cy="4924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buNone/>
            </a:pPr>
            <a:r>
              <a:rPr lang="en-US" sz="3200" b="1" dirty="0">
                <a:solidFill>
                  <a:srgbClr val="2C3E2D"/>
                </a:solidFill>
                <a:latin typeface="Calibri" panose="020F0502020204030204" pitchFamily="34" charset="0"/>
                <a:ea typeface="Space Grotesk Bold" pitchFamily="34" charset="-122"/>
                <a:cs typeface="Calibri" panose="020F0502020204030204" pitchFamily="34" charset="0"/>
              </a:rPr>
              <a:t>KEY INSIGHT: MICROCLIMATE MATTERS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1"/>
          <p:cNvSpPr/>
          <p:nvPr/>
        </p:nvSpPr>
        <p:spPr>
          <a:xfrm>
            <a:off x="603198" y="3470842"/>
            <a:ext cx="2984500" cy="36933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8B5A2B"/>
                </a:solidFill>
                <a:latin typeface="Calibri" panose="020F0502020204030204" pitchFamily="34" charset="0"/>
                <a:ea typeface="Space Grotesk Bold" pitchFamily="34" charset="-122"/>
                <a:cs typeface="Calibri" panose="020F0502020204030204" pitchFamily="34" charset="0"/>
              </a:rPr>
              <a:t>Each farm is unique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3479330" y="4118148"/>
            <a:ext cx="2741982" cy="36933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8B5A2B"/>
                </a:solidFill>
                <a:latin typeface="Calibri" panose="020F0502020204030204" pitchFamily="34" charset="0"/>
                <a:ea typeface="Space Grotesk Bold" pitchFamily="34" charset="-122"/>
                <a:cs typeface="Calibri" panose="020F0502020204030204" pitchFamily="34" charset="0"/>
              </a:rPr>
              <a:t>Plot level Variations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6146800" y="3469563"/>
            <a:ext cx="2400300" cy="36933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8B5A2B"/>
                </a:solidFill>
                <a:latin typeface="Calibri" panose="020F0502020204030204" pitchFamily="34" charset="0"/>
                <a:ea typeface="Space Grotesk Bold" pitchFamily="34" charset="-122"/>
                <a:cs typeface="Calibri" panose="020F0502020204030204" pitchFamily="34" charset="0"/>
              </a:rPr>
              <a:t>Plot-Level Action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Image 1" descr="preencoded.png">
            <a:extLst>
              <a:ext uri="{FF2B5EF4-FFF2-40B4-BE49-F238E27FC236}">
                <a16:creationId xmlns:a16="http://schemas.microsoft.com/office/drawing/2014/main" id="{2B5023D3-F93C-4A5C-80E0-65783F0A80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"/>
            <a:ext cx="9143999" cy="2519680"/>
          </a:xfrm>
          <a:prstGeom prst="rect">
            <a:avLst/>
          </a:prstGeom>
        </p:spPr>
      </p:pic>
      <p:sp>
        <p:nvSpPr>
          <p:cNvPr id="13" name="Shape 3">
            <a:extLst>
              <a:ext uri="{FF2B5EF4-FFF2-40B4-BE49-F238E27FC236}">
                <a16:creationId xmlns:a16="http://schemas.microsoft.com/office/drawing/2014/main" id="{717F29BA-BFBE-4F15-8052-92757810F797}"/>
              </a:ext>
            </a:extLst>
          </p:cNvPr>
          <p:cNvSpPr/>
          <p:nvPr/>
        </p:nvSpPr>
        <p:spPr>
          <a:xfrm flipH="1" flipV="1">
            <a:off x="6021863" y="3650273"/>
            <a:ext cx="85724" cy="85726"/>
          </a:xfrm>
          <a:prstGeom prst="rect">
            <a:avLst/>
          </a:prstGeom>
          <a:solidFill>
            <a:srgbClr val="8B5A2B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4" name="Shape 3">
            <a:extLst>
              <a:ext uri="{FF2B5EF4-FFF2-40B4-BE49-F238E27FC236}">
                <a16:creationId xmlns:a16="http://schemas.microsoft.com/office/drawing/2014/main" id="{F9864670-9395-4172-A173-D50CECA4CA9B}"/>
              </a:ext>
            </a:extLst>
          </p:cNvPr>
          <p:cNvSpPr/>
          <p:nvPr/>
        </p:nvSpPr>
        <p:spPr>
          <a:xfrm flipH="1" flipV="1">
            <a:off x="3357239" y="4251738"/>
            <a:ext cx="85724" cy="85726"/>
          </a:xfrm>
          <a:prstGeom prst="rect">
            <a:avLst/>
          </a:prstGeom>
          <a:solidFill>
            <a:srgbClr val="8B5A2B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5" name="Shape 3">
            <a:extLst>
              <a:ext uri="{FF2B5EF4-FFF2-40B4-BE49-F238E27FC236}">
                <a16:creationId xmlns:a16="http://schemas.microsoft.com/office/drawing/2014/main" id="{009CEB78-ED8D-4BAD-A46B-291CC77733D4}"/>
              </a:ext>
            </a:extLst>
          </p:cNvPr>
          <p:cNvSpPr/>
          <p:nvPr/>
        </p:nvSpPr>
        <p:spPr>
          <a:xfrm flipH="1" flipV="1">
            <a:off x="379692" y="3615043"/>
            <a:ext cx="85724" cy="85726"/>
          </a:xfrm>
          <a:prstGeom prst="rect">
            <a:avLst/>
          </a:prstGeom>
          <a:solidFill>
            <a:srgbClr val="8B5A2B"/>
          </a:solidFill>
          <a:ln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0" y="1"/>
            <a:ext cx="9144000" cy="1903140"/>
          </a:xfrm>
          <a:prstGeom prst="rect">
            <a:avLst/>
          </a:prstGeom>
          <a:solidFill>
            <a:srgbClr val="2C3E2D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4" name="Text 1"/>
          <p:cNvSpPr/>
          <p:nvPr/>
        </p:nvSpPr>
        <p:spPr>
          <a:xfrm>
            <a:off x="571500" y="428625"/>
            <a:ext cx="8001000" cy="100581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88000"/>
              </a:lnSpc>
              <a:buNone/>
            </a:pPr>
            <a:r>
              <a:rPr lang="en-US" sz="3600" b="1" dirty="0">
                <a:solidFill>
                  <a:srgbClr val="F4F1EA"/>
                </a:solidFill>
                <a:latin typeface="Calibri" panose="020F0502020204030204" pitchFamily="34" charset="0"/>
                <a:ea typeface="Space Grotesk Bold" pitchFamily="34" charset="-122"/>
                <a:cs typeface="Calibri" panose="020F0502020204030204" pitchFamily="34" charset="0"/>
              </a:rPr>
              <a:t>CACAO_IA SOLUTION: </a:t>
            </a:r>
          </a:p>
          <a:p>
            <a:pPr marL="0" indent="0" algn="l">
              <a:lnSpc>
                <a:spcPct val="88000"/>
              </a:lnSpc>
              <a:buNone/>
            </a:pPr>
            <a:r>
              <a:rPr lang="en-US" sz="3600" b="1" dirty="0">
                <a:solidFill>
                  <a:srgbClr val="D4A373"/>
                </a:solidFill>
                <a:latin typeface="Calibri" panose="020F0502020204030204" pitchFamily="34" charset="0"/>
                <a:ea typeface="Space Grotesk Bold" pitchFamily="34" charset="-122"/>
                <a:cs typeface="Calibri" panose="020F0502020204030204" pitchFamily="34" charset="0"/>
              </a:rPr>
              <a:t>PRECISION AT SCALE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3318933" y="2267614"/>
            <a:ext cx="4095971" cy="41139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2400" dirty="0">
                <a:solidFill>
                  <a:srgbClr val="2C3E2D"/>
                </a:solidFill>
                <a:latin typeface="Calibri" panose="020F0502020204030204" pitchFamily="34" charset="0"/>
                <a:ea typeface="Inter" pitchFamily="34" charset="-122"/>
                <a:cs typeface="Calibri" panose="020F0502020204030204" pitchFamily="34" charset="0"/>
              </a:rPr>
              <a:t>Simple and clear decisions</a:t>
            </a:r>
            <a:r>
              <a:rPr lang="en-US" sz="2400" dirty="0">
                <a:solidFill>
                  <a:srgbClr val="4A4A4A"/>
                </a:solidFill>
                <a:latin typeface="Calibri" panose="020F0502020204030204" pitchFamily="34" charset="0"/>
                <a:ea typeface="Inter" pitchFamily="34" charset="-122"/>
                <a:cs typeface="Calibri" panose="020F0502020204030204" pitchFamily="34" charset="0"/>
              </a:rPr>
              <a:t>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 13">
            <a:extLst>
              <a:ext uri="{FF2B5EF4-FFF2-40B4-BE49-F238E27FC236}">
                <a16:creationId xmlns:a16="http://schemas.microsoft.com/office/drawing/2014/main" id="{B8E90E86-52C1-4710-A7F5-9268D43DC48A}"/>
              </a:ext>
            </a:extLst>
          </p:cNvPr>
          <p:cNvSpPr/>
          <p:nvPr/>
        </p:nvSpPr>
        <p:spPr>
          <a:xfrm>
            <a:off x="963096" y="3843756"/>
            <a:ext cx="65" cy="260969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ct val="112000"/>
              </a:lnSpc>
              <a:buNone/>
            </a:pPr>
            <a:endParaRPr lang="en-US" sz="1600" dirty="0"/>
          </a:p>
        </p:txBody>
      </p:sp>
      <p:sp>
        <p:nvSpPr>
          <p:cNvPr id="11" name="Text 15">
            <a:extLst>
              <a:ext uri="{FF2B5EF4-FFF2-40B4-BE49-F238E27FC236}">
                <a16:creationId xmlns:a16="http://schemas.microsoft.com/office/drawing/2014/main" id="{7DBD8296-BF95-4430-B583-07DCCF521ECB}"/>
              </a:ext>
            </a:extLst>
          </p:cNvPr>
          <p:cNvSpPr/>
          <p:nvPr/>
        </p:nvSpPr>
        <p:spPr>
          <a:xfrm>
            <a:off x="963096" y="4586346"/>
            <a:ext cx="113814" cy="43486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>
              <a:lnSpc>
                <a:spcPct val="112000"/>
              </a:lnSpc>
            </a:pPr>
            <a:r>
              <a:rPr lang="en-US" sz="1300" dirty="0">
                <a:solidFill>
                  <a:srgbClr val="4A4A4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-</a:t>
            </a:r>
          </a:p>
          <a:p>
            <a:pPr algn="l">
              <a:lnSpc>
                <a:spcPct val="112000"/>
              </a:lnSpc>
            </a:pPr>
            <a:r>
              <a:rPr lang="en-US" sz="1300" dirty="0">
                <a:solidFill>
                  <a:srgbClr val="4A4A4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-.</a:t>
            </a:r>
            <a:endParaRPr lang="en-US" sz="1300" dirty="0"/>
          </a:p>
        </p:txBody>
      </p:sp>
      <p:pic>
        <p:nvPicPr>
          <p:cNvPr id="13" name="Image 1" descr="preencoded.png">
            <a:extLst>
              <a:ext uri="{FF2B5EF4-FFF2-40B4-BE49-F238E27FC236}">
                <a16:creationId xmlns:a16="http://schemas.microsoft.com/office/drawing/2014/main" id="{D81FA840-BA16-46FC-8BC3-2D5F49572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3140"/>
            <a:ext cx="2912534" cy="2604124"/>
          </a:xfrm>
          <a:prstGeom prst="rect">
            <a:avLst/>
          </a:prstGeom>
        </p:spPr>
      </p:pic>
      <p:sp>
        <p:nvSpPr>
          <p:cNvPr id="16" name="Shape 3">
            <a:extLst>
              <a:ext uri="{FF2B5EF4-FFF2-40B4-BE49-F238E27FC236}">
                <a16:creationId xmlns:a16="http://schemas.microsoft.com/office/drawing/2014/main" id="{B2E83BAF-165B-41AA-B090-E52F933843FF}"/>
              </a:ext>
            </a:extLst>
          </p:cNvPr>
          <p:cNvSpPr/>
          <p:nvPr/>
        </p:nvSpPr>
        <p:spPr>
          <a:xfrm flipH="1" flipV="1">
            <a:off x="3093759" y="4198224"/>
            <a:ext cx="85724" cy="85726"/>
          </a:xfrm>
          <a:prstGeom prst="rect">
            <a:avLst/>
          </a:prstGeom>
          <a:solidFill>
            <a:srgbClr val="8B5A2B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D0C293-F44D-4E0A-AEE4-15B6F31ECA0C}"/>
              </a:ext>
            </a:extLst>
          </p:cNvPr>
          <p:cNvSpPr/>
          <p:nvPr/>
        </p:nvSpPr>
        <p:spPr>
          <a:xfrm>
            <a:off x="3136053" y="3970524"/>
            <a:ext cx="431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I" sz="2400" dirty="0">
                <a:latin typeface="Calibri" panose="020F0502020204030204" pitchFamily="34" charset="0"/>
                <a:cs typeface="Calibri" panose="020F0502020204030204" pitchFamily="34" charset="0"/>
              </a:rPr>
              <a:t>Real-time </a:t>
            </a:r>
            <a:r>
              <a:rPr lang="fr-CI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farmer</a:t>
            </a:r>
            <a:r>
              <a:rPr lang="fr-CI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I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empowerment</a:t>
            </a:r>
            <a:r>
              <a:rPr lang="fr-CI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AA1733-6800-4489-9C1A-750C33645284}"/>
              </a:ext>
            </a:extLst>
          </p:cNvPr>
          <p:cNvSpPr/>
          <p:nvPr/>
        </p:nvSpPr>
        <p:spPr>
          <a:xfrm>
            <a:off x="3139441" y="3129935"/>
            <a:ext cx="4082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I" sz="2400" dirty="0">
                <a:latin typeface="Calibri" panose="020F0502020204030204" pitchFamily="34" charset="0"/>
                <a:cs typeface="Calibri" panose="020F0502020204030204" pitchFamily="34" charset="0"/>
              </a:rPr>
              <a:t>Plot-</a:t>
            </a:r>
            <a:r>
              <a:rPr lang="fr-CI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specific</a:t>
            </a:r>
            <a:r>
              <a:rPr lang="fr-CI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I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recommendations</a:t>
            </a:r>
            <a:r>
              <a:rPr lang="fr-CI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Shape 3">
            <a:extLst>
              <a:ext uri="{FF2B5EF4-FFF2-40B4-BE49-F238E27FC236}">
                <a16:creationId xmlns:a16="http://schemas.microsoft.com/office/drawing/2014/main" id="{3B49B843-CC69-4CCA-B0D8-1B2F17F861D3}"/>
              </a:ext>
            </a:extLst>
          </p:cNvPr>
          <p:cNvSpPr/>
          <p:nvPr/>
        </p:nvSpPr>
        <p:spPr>
          <a:xfrm flipH="1" flipV="1">
            <a:off x="3085631" y="3331910"/>
            <a:ext cx="85724" cy="85726"/>
          </a:xfrm>
          <a:prstGeom prst="rect">
            <a:avLst/>
          </a:prstGeom>
          <a:solidFill>
            <a:srgbClr val="8B5A2B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20" name="Shape 3">
            <a:extLst>
              <a:ext uri="{FF2B5EF4-FFF2-40B4-BE49-F238E27FC236}">
                <a16:creationId xmlns:a16="http://schemas.microsoft.com/office/drawing/2014/main" id="{924821E1-788E-4659-A7AB-61D817B4BA24}"/>
              </a:ext>
            </a:extLst>
          </p:cNvPr>
          <p:cNvSpPr/>
          <p:nvPr/>
        </p:nvSpPr>
        <p:spPr>
          <a:xfrm flipH="1" flipV="1">
            <a:off x="3085631" y="2431055"/>
            <a:ext cx="85724" cy="85726"/>
          </a:xfrm>
          <a:prstGeom prst="rect">
            <a:avLst/>
          </a:prstGeom>
          <a:solidFill>
            <a:srgbClr val="8B5A2B"/>
          </a:solidFill>
          <a:ln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2152" y="-47409"/>
            <a:ext cx="9304259" cy="454016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174324" y="242351"/>
            <a:ext cx="6757247" cy="5539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2C3E2D"/>
                </a:solidFill>
                <a:latin typeface="Calibri" panose="020F0502020204030204" pitchFamily="34" charset="0"/>
                <a:ea typeface="Space Grotesk Bold" pitchFamily="34" charset="-122"/>
                <a:cs typeface="Calibri" panose="020F0502020204030204" pitchFamily="34" charset="0"/>
              </a:rPr>
              <a:t>EXPECTED IMPACT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4089125" y="3458676"/>
            <a:ext cx="5132982" cy="130003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higher productivity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3896096" y="1184707"/>
            <a:ext cx="5537279" cy="85683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Reducing resource waste; chemical runoff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sustainable agriculture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Inter"/>
              <a:cs typeface="Calibri" panose="020F050202020403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4109452" y="2315034"/>
            <a:ext cx="5112655" cy="130003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Intuitive technology; Enhanced expertise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Respect for traditional knowledge 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9B1BA9A-8B97-479B-AB24-C9DCAF809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" y="997373"/>
            <a:ext cx="3567628" cy="3349075"/>
          </a:xfrm>
          <a:prstGeom prst="rect">
            <a:avLst/>
          </a:prstGeom>
        </p:spPr>
      </p:pic>
      <p:sp>
        <p:nvSpPr>
          <p:cNvPr id="14" name="Shape 3">
            <a:extLst>
              <a:ext uri="{FF2B5EF4-FFF2-40B4-BE49-F238E27FC236}">
                <a16:creationId xmlns:a16="http://schemas.microsoft.com/office/drawing/2014/main" id="{CC796232-3595-4936-A7ED-C0CB6F63554C}"/>
              </a:ext>
            </a:extLst>
          </p:cNvPr>
          <p:cNvSpPr/>
          <p:nvPr/>
        </p:nvSpPr>
        <p:spPr>
          <a:xfrm flipH="1" flipV="1">
            <a:off x="3962768" y="3637255"/>
            <a:ext cx="85724" cy="85726"/>
          </a:xfrm>
          <a:prstGeom prst="rect">
            <a:avLst/>
          </a:prstGeom>
          <a:solidFill>
            <a:srgbClr val="8B5A2B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5" name="Shape 3">
            <a:extLst>
              <a:ext uri="{FF2B5EF4-FFF2-40B4-BE49-F238E27FC236}">
                <a16:creationId xmlns:a16="http://schemas.microsoft.com/office/drawing/2014/main" id="{4ADC3C71-358A-49C4-99D7-0098CD6B205B}"/>
              </a:ext>
            </a:extLst>
          </p:cNvPr>
          <p:cNvSpPr/>
          <p:nvPr/>
        </p:nvSpPr>
        <p:spPr>
          <a:xfrm flipH="1" flipV="1">
            <a:off x="3983095" y="2529955"/>
            <a:ext cx="85724" cy="85726"/>
          </a:xfrm>
          <a:prstGeom prst="rect">
            <a:avLst/>
          </a:prstGeom>
          <a:solidFill>
            <a:srgbClr val="8B5A2B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6" name="Shape 3">
            <a:extLst>
              <a:ext uri="{FF2B5EF4-FFF2-40B4-BE49-F238E27FC236}">
                <a16:creationId xmlns:a16="http://schemas.microsoft.com/office/drawing/2014/main" id="{6B65F07F-AA9A-4A34-A3D7-F3078E6EE08D}"/>
              </a:ext>
            </a:extLst>
          </p:cNvPr>
          <p:cNvSpPr/>
          <p:nvPr/>
        </p:nvSpPr>
        <p:spPr>
          <a:xfrm flipH="1" flipV="1">
            <a:off x="3871332" y="1404910"/>
            <a:ext cx="85724" cy="85726"/>
          </a:xfrm>
          <a:prstGeom prst="rect">
            <a:avLst/>
          </a:prstGeom>
          <a:solidFill>
            <a:srgbClr val="8B5A2B"/>
          </a:solidFill>
          <a:ln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3" y="-140208"/>
            <a:ext cx="9144000" cy="4639056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524"/>
            <a:ext cx="9144000" cy="450342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-71120" y="571500"/>
            <a:ext cx="9215120" cy="4542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3600" b="1" dirty="0">
                <a:solidFill>
                  <a:srgbClr val="E8ECEB"/>
                </a:solidFill>
                <a:latin typeface="Calibri" panose="020F0502020204030204" pitchFamily="34" charset="0"/>
                <a:ea typeface="Montserrat Black" pitchFamily="34" charset="-122"/>
                <a:cs typeface="Calibri" panose="020F0502020204030204" pitchFamily="34" charset="0"/>
              </a:rPr>
              <a:t>JOIN THE REVOLUTION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hape 1"/>
          <p:cNvSpPr/>
          <p:nvPr/>
        </p:nvSpPr>
        <p:spPr>
          <a:xfrm>
            <a:off x="16764" y="1538986"/>
            <a:ext cx="5000625" cy="2976841"/>
          </a:xfrm>
          <a:prstGeom prst="rect">
            <a:avLst/>
          </a:prstGeom>
          <a:solidFill>
            <a:schemeClr val="tx1"/>
          </a:solidFill>
          <a:ln/>
        </p:spPr>
        <p:txBody>
          <a:bodyPr/>
          <a:lstStyle/>
          <a:p>
            <a:endParaRPr lang="fr-CI" dirty="0"/>
          </a:p>
        </p:txBody>
      </p:sp>
      <p:sp>
        <p:nvSpPr>
          <p:cNvPr id="11" name="Text 1">
            <a:extLst>
              <a:ext uri="{FF2B5EF4-FFF2-40B4-BE49-F238E27FC236}">
                <a16:creationId xmlns:a16="http://schemas.microsoft.com/office/drawing/2014/main" id="{A11C15CE-9CA6-4C05-A2AE-E9D775FE002C}"/>
              </a:ext>
            </a:extLst>
          </p:cNvPr>
          <p:cNvSpPr/>
          <p:nvPr/>
        </p:nvSpPr>
        <p:spPr>
          <a:xfrm>
            <a:off x="326088" y="1811082"/>
            <a:ext cx="4554141" cy="297684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Cacao_IA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b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👉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Stop suffering </a:t>
            </a:r>
          </a:p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👉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 the right decisions</a:t>
            </a:r>
            <a:b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👉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Anticipate risks</a:t>
            </a:r>
            <a:b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👉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Adopt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Cacao_IA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now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12000"/>
              </a:lnSpc>
              <a:buNone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Inter" pitchFamily="34" charset="-122"/>
                <a:cs typeface="Calibri" panose="020F0502020204030204" pitchFamily="34" charset="0"/>
              </a:rPr>
              <a:t>.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43B8BB45-E3F1-32ED-85AB-7EE6933C41C3}"/>
              </a:ext>
            </a:extLst>
          </p:cNvPr>
          <p:cNvSpPr txBox="1">
            <a:spLocks/>
          </p:cNvSpPr>
          <p:nvPr/>
        </p:nvSpPr>
        <p:spPr>
          <a:xfrm>
            <a:off x="448092" y="1405656"/>
            <a:ext cx="5793498" cy="426330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037C3F"/>
                </a:solidFill>
                <a:latin typeface="+mn-lt"/>
              </a:rPr>
              <a:t>Any questions?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5F73542-302F-E941-8625-6F10E4188B6E}"/>
              </a:ext>
            </a:extLst>
          </p:cNvPr>
          <p:cNvSpPr txBox="1">
            <a:spLocks/>
          </p:cNvSpPr>
          <p:nvPr/>
        </p:nvSpPr>
        <p:spPr>
          <a:xfrm>
            <a:off x="392390" y="793291"/>
            <a:ext cx="5981102" cy="765524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1C305D"/>
                </a:solidFill>
                <a:latin typeface="+mn-lt"/>
              </a:rPr>
              <a:t>Thank you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F5BAE8E-0358-9233-9689-1375818E8E29}"/>
              </a:ext>
            </a:extLst>
          </p:cNvPr>
          <p:cNvSpPr txBox="1">
            <a:spLocks/>
          </p:cNvSpPr>
          <p:nvPr/>
        </p:nvSpPr>
        <p:spPr>
          <a:xfrm>
            <a:off x="448092" y="2016878"/>
            <a:ext cx="3795964" cy="2631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 b="0" kern="1200" baseline="0">
                <a:solidFill>
                  <a:srgbClr val="E3B4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solidFill>
                  <a:srgbClr val="1C305D"/>
                </a:solidFill>
                <a:latin typeface="+mn-lt"/>
              </a:rPr>
              <a:t>Apo.monsan@uvci.edu.ci</a:t>
            </a:r>
          </a:p>
        </p:txBody>
      </p:sp>
    </p:spTree>
    <p:extLst>
      <p:ext uri="{BB962C8B-B14F-4D97-AF65-F5344CB8AC3E}">
        <p14:creationId xmlns:p14="http://schemas.microsoft.com/office/powerpoint/2010/main" val="1659775891"/>
      </p:ext>
    </p:extLst>
  </p:cSld>
  <p:clrMapOvr>
    <a:masterClrMapping/>
  </p:clrMapOvr>
</p:sld>
</file>

<file path=ppt/theme/theme1.xml><?xml version="1.0" encoding="utf-8"?>
<a:theme xmlns:a="http://schemas.openxmlformats.org/drawingml/2006/main" name="GEANT Assoc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D0992E-CCCF-45DB-AB26-A4F50B75E4D6}" vid="{C2252C9B-28CB-4431-8278-C26B15A7694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GN Assoc Document Template" ma:contentTypeID="0x0101009843AFB38A7E1F44B837FA499A2BB7E906001D7B651431FAF14EB73E777E3A32BA08" ma:contentTypeVersion="0" ma:contentTypeDescription=" - Republished 2025-01-29 16:50:34 - Republished 2025-02-03 20:32:55" ma:contentTypeScope="" ma:versionID="19f9c5f42535c941814537623b894e37">
  <xsd:schema xmlns:xsd="http://www.w3.org/2001/XMLSchema" xmlns:xs="http://www.w3.org/2001/XMLSchema" xmlns:p="http://schemas.microsoft.com/office/2006/metadata/properties" xmlns:ns2="85c3aaac-817d-45fb-9da9-f476de3fae06" xmlns:ns3="5f7fb2c2-3e19-4c09-8c9a-fec4e3a7f868" xmlns:ns4="957e6ce7-8315-451c-8e44-4e187806fa5c" targetNamespace="http://schemas.microsoft.com/office/2006/metadata/properties" ma:root="true" ma:fieldsID="1917b3c0b31e66c538fd082f46490ac3" ns2:_="" ns3:_="" ns4:_="">
    <xsd:import namespace="85c3aaac-817d-45fb-9da9-f476de3fae06"/>
    <xsd:import namespace="5f7fb2c2-3e19-4c09-8c9a-fec4e3a7f868"/>
    <xsd:import namespace="957e6ce7-8315-451c-8e44-4e187806fa5c"/>
    <xsd:element name="properties">
      <xsd:complexType>
        <xsd:sequence>
          <xsd:element name="documentManagement">
            <xsd:complexType>
              <xsd:all>
                <xsd:element ref="ns2:ibac434d51174fa9b37a8e366692a1f1" minOccurs="0"/>
                <xsd:element ref="ns3:TaxCatchAll" minOccurs="0"/>
                <xsd:element ref="ns2:TaxCatchAllLabel" minOccurs="0"/>
                <xsd:element ref="ns2:n9341720759048cb9826351032da65d8" minOccurs="0"/>
                <xsd:element ref="ns2:TaxKeywordTaxHTField" minOccurs="0"/>
                <xsd:element ref="ns2:Documentsharing"/>
                <xsd:element ref="ns2:g529532d8e6844859967afe105bbd6f1" minOccurs="0"/>
                <xsd:element ref="ns2:e1962f1dc6df4c3fa345e5cc03eaac01" minOccurs="0"/>
                <xsd:element ref="ns2:Standards" minOccurs="0"/>
                <xsd:element ref="ns4:_dlc_DocId" minOccurs="0"/>
                <xsd:element ref="ns4:_dlc_DocIdUrl" minOccurs="0"/>
                <xsd:element ref="ns4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c3aaac-817d-45fb-9da9-f476de3fae06" elementFormDefault="qualified">
    <xsd:import namespace="http://schemas.microsoft.com/office/2006/documentManagement/types"/>
    <xsd:import namespace="http://schemas.microsoft.com/office/infopath/2007/PartnerControls"/>
    <xsd:element name="ibac434d51174fa9b37a8e366692a1f1" ma:index="8" nillable="true" ma:displayName="FunctionalTeam_0" ma:hidden="true" ma:internalName="ibac434d51174fa9b37a8e366692a1f1">
      <xsd:simpleType>
        <xsd:restriction base="dms:Note"/>
      </xsd:simpleType>
    </xsd:element>
    <xsd:element name="TaxCatchAllLabel" ma:index="10" nillable="true" ma:displayName="Taxonomy Catch All Column1" ma:hidden="true" ma:list="{1619b174-c196-4711-958b-e72a064a6acc}" ma:internalName="TaxCatchAllLabel" ma:readOnly="true" ma:showField="CatchAllDataLabel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n9341720759048cb9826351032da65d8" ma:index="12" nillable="true" ma:displayName="DocumentType_0" ma:hidden="true" ma:internalName="n9341720759048cb9826351032da65d8">
      <xsd:simpleType>
        <xsd:restriction base="dms:Note"/>
      </xsd:simpleType>
    </xsd:element>
    <xsd:element name="TaxKeywordTaxHTField" ma:index="14" nillable="true" ma:displayName="TaxKeywordTaxHTField" ma:hidden="true" ma:internalName="TaxKeywordTaxHTField">
      <xsd:simpleType>
        <xsd:restriction base="dms:Note"/>
      </xsd:simpleType>
    </xsd:element>
    <xsd:element name="Documentsharing" ma:index="16" ma:displayName="Sharing" ma:default="Team internal" ma:description="metadata to enable document viewing company wide or team internal" ma:format="Dropdown" ma:indexed="true" ma:internalName="Documentsharing">
      <xsd:simpleType>
        <xsd:restriction base="dms:Choice">
          <xsd:enumeration value="Company-wide"/>
          <xsd:enumeration value="Team internal"/>
        </xsd:restriction>
      </xsd:simpleType>
    </xsd:element>
    <xsd:element name="g529532d8e6844859967afe105bbd6f1" ma:index="17" nillable="true" ma:displayName="AutoTag_0" ma:hidden="true" ma:internalName="g529532d8e6844859967afe105bbd6f1">
      <xsd:simpleType>
        <xsd:restriction base="dms:Note"/>
      </xsd:simpleType>
    </xsd:element>
    <xsd:element name="e1962f1dc6df4c3fa345e5cc03eaac01" ma:index="19" nillable="true" ma:displayName="FolderTag_0" ma:hidden="true" ma:internalName="e1962f1dc6df4c3fa345e5cc03eaac01">
      <xsd:simpleType>
        <xsd:restriction base="dms:Note"/>
      </xsd:simpleType>
    </xsd:element>
    <xsd:element name="Standards" ma:index="21" nillable="true" ma:displayName="Standards" ma:default="" ma:internalName="Standard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EC Audits"/>
                    <xsd:enumeration value="Fin Audit"/>
                    <xsd:enumeration value="ISO 27001"/>
                  </xsd:restriction>
                </xsd:simple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7fb2c2-3e19-4c09-8c9a-fec4e3a7f868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description="" ma:hidden="true" ma:list="{1619b174-c196-4711-958b-e72a064a6acc}" ma:internalName="TaxCatchAll" ma:showField="CatchAllData" ma:web="957e6ce7-8315-451c-8e44-4e187806fa5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7e6ce7-8315-451c-8e44-4e187806fa5c" elementFormDefault="qualified">
    <xsd:import namespace="http://schemas.microsoft.com/office/2006/documentManagement/types"/>
    <xsd:import namespace="http://schemas.microsoft.com/office/infopath/2007/PartnerControls"/>
    <xsd:element name="_dlc_DocId" ma:index="22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4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3aa016d8-8629-4718-83e1-77943a6a4e71" ContentTypeId="0x0101009843AFB38A7E1F44B837FA499A2BB7E906" PreviousValue="false" LastSyncTimeStamp="2025-08-21T11:06:30.75Z"/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57e6ce7-8315-451c-8e44-4e187806fa5c">EVNT-1889231423-44701</_dlc_DocId>
    <_dlc_DocIdUrl xmlns="957e6ce7-8315-451c-8e44-4e187806fa5c">
      <Url>https://geantonline.sharepoint.com/sites/Intranet-EVNT-Teams/_layouts/15/DocIdRedir.aspx?ID=EVNT-1889231423-44701</Url>
      <Description>EVNT-1889231423-44701</Description>
    </_dlc_DocIdUrl>
    <ibac434d51174fa9b37a8e366692a1f1 xmlns="85c3aaac-817d-45fb-9da9-f476de3fae06" xsi:nil="true"/>
    <n9341720759048cb9826351032da65d8 xmlns="85c3aaac-817d-45fb-9da9-f476de3fae06" xsi:nil="true"/>
    <g529532d8e6844859967afe105bbd6f1 xmlns="85c3aaac-817d-45fb-9da9-f476de3fae06" xsi:nil="true"/>
    <Standards xmlns="85c3aaac-817d-45fb-9da9-f476de3fae06" xsi:nil="true"/>
    <e1962f1dc6df4c3fa345e5cc03eaac01 xmlns="85c3aaac-817d-45fb-9da9-f476de3fae06" xsi:nil="true"/>
    <TaxKeywordTaxHTField xmlns="85c3aaac-817d-45fb-9da9-f476de3fae06" xsi:nil="true"/>
    <TaxCatchAll xmlns="5f7fb2c2-3e19-4c09-8c9a-fec4e3a7f868">
      <Value>1</Value>
    </TaxCatchAll>
    <Documentsharing xmlns="85c3aaac-817d-45fb-9da9-f476de3fae06">Team internal</Documentsharing>
  </documentManagement>
</p:properties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5B5BAE8-7453-4E34-8E2C-AF1B681E6A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5c3aaac-817d-45fb-9da9-f476de3fae06"/>
    <ds:schemaRef ds:uri="5f7fb2c2-3e19-4c09-8c9a-fec4e3a7f868"/>
    <ds:schemaRef ds:uri="957e6ce7-8315-451c-8e44-4e187806fa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E7E6CA5-A5CD-4DCB-A68A-490080B66AB6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ECCF5055-4F0D-4859-AF7E-CB2E34B709EB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59AA3960-760A-4B61-8C8B-DBF90F37C8C8}">
  <ds:schemaRefs>
    <ds:schemaRef ds:uri="e7019c98-23ef-46f8-8434-cfd3a3bc7393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schemas.microsoft.com/sharepoint/v3"/>
    <ds:schemaRef ds:uri="http://schemas.microsoft.com/office/infopath/2007/PartnerControls"/>
    <ds:schemaRef ds:uri="http://www.w3.org/XML/1998/namespace"/>
    <ds:schemaRef ds:uri="http://purl.org/dc/dcmitype/"/>
    <ds:schemaRef ds:uri="957e6ce7-8315-451c-8e44-4e187806fa5c"/>
    <ds:schemaRef ds:uri="85c3aaac-817d-45fb-9da9-f476de3fae06"/>
    <ds:schemaRef ds:uri="5f7fb2c2-3e19-4c09-8c9a-fec4e3a7f868"/>
  </ds:schemaRefs>
</ds:datastoreItem>
</file>

<file path=customXml/itemProps5.xml><?xml version="1.0" encoding="utf-8"?>
<ds:datastoreItem xmlns:ds="http://schemas.openxmlformats.org/officeDocument/2006/customXml" ds:itemID="{22C07721-32FF-48B6-9D36-E09F4CC3A69A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003d8cf0-51b3-448e-9fca-7be663facb26}" enabled="1" method="Standard" siteId="{d8cc37ca-6546-448c-8369-0f1026a3306b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Final GEANT Association template 16 9 widescreen</Template>
  <TotalTime>18486</TotalTime>
  <Words>192</Words>
  <Application>Microsoft Macintosh PowerPoint</Application>
  <PresentationFormat>On-screen Show (16:9)</PresentationFormat>
  <Paragraphs>47</Paragraphs>
  <Slides>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Inter</vt:lpstr>
      <vt:lpstr>GEANT Association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DANTE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Karl Meyer</dc:creator>
  <cp:keywords/>
  <dc:description>change to funding information Nov 2015</dc:description>
  <cp:lastModifiedBy>Nicole Harris</cp:lastModifiedBy>
  <cp:revision>184</cp:revision>
  <dcterms:created xsi:type="dcterms:W3CDTF">2015-04-29T14:13:57Z</dcterms:created>
  <dcterms:modified xsi:type="dcterms:W3CDTF">2026-06-05T12:58:12Z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0x0101009843AFB38A7E1F44B837FA499A2BB7E906001D7B651431FAF14EB73E777E3A32BA08</vt:lpwstr>
  </property>
  <property fmtid="{D5CDD505-2E9C-101B-9397-08002B2CF9AE}" pid="3" name="_dlc_DocIdItemGuid">
    <vt:lpwstr>04d6ca40-4a9f-4ca1-8920-8a6f3e0e8947</vt:lpwstr>
  </property>
  <property fmtid="{D5CDD505-2E9C-101B-9397-08002B2CF9AE}" pid="4" name="FunctionalTeam">
    <vt:lpwstr>1;#EVNT|791cb56c-7812-438a-a25b-f4ba0e7dea70</vt:lpwstr>
  </property>
  <property fmtid="{D5CDD505-2E9C-101B-9397-08002B2CF9AE}" pid="5" name="ibac434d51174fa9b37a8e366692a1f10">
    <vt:lpwstr>EVNT|791cb56c-7812-438a-a25b-f4ba0e7dea70</vt:lpwstr>
  </property>
  <property fmtid="{D5CDD505-2E9C-101B-9397-08002B2CF9AE}" pid="6" name="TaxKeyword">
    <vt:lpwstr/>
  </property>
  <property fmtid="{D5CDD505-2E9C-101B-9397-08002B2CF9AE}" pid="7" name="MediaServiceImageTags">
    <vt:lpwstr/>
  </property>
  <property fmtid="{D5CDD505-2E9C-101B-9397-08002B2CF9AE}" pid="8" name="n9341720759048cb9826351032da65d80">
    <vt:lpwstr/>
  </property>
  <property fmtid="{D5CDD505-2E9C-101B-9397-08002B2CF9AE}" pid="9" name="e1962f1dc6df4c3fa345e5cc03eaac010">
    <vt:lpwstr/>
  </property>
  <property fmtid="{D5CDD505-2E9C-101B-9397-08002B2CF9AE}" pid="10" name="lcf76f155ced4ddcb4097134ff3c332f">
    <vt:lpwstr/>
  </property>
  <property fmtid="{D5CDD505-2E9C-101B-9397-08002B2CF9AE}" pid="11" name="AutoTag">
    <vt:lpwstr/>
  </property>
  <property fmtid="{D5CDD505-2E9C-101B-9397-08002B2CF9AE}" pid="12" name="DocumentType">
    <vt:lpwstr/>
  </property>
  <property fmtid="{D5CDD505-2E9C-101B-9397-08002B2CF9AE}" pid="13" name="FolderTag">
    <vt:lpwstr/>
  </property>
  <property fmtid="{D5CDD505-2E9C-101B-9397-08002B2CF9AE}" pid="14" name="g529532d8e6844859967afe105bbd6f10">
    <vt:lpwstr/>
  </property>
</Properties>
</file>