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5143500" cy="9144000"/>
  <p:embeddedFontLst>
    <p:embeddedFont>
      <p:font typeface="Inter" panose="020B0604020202020204" charset="0"/>
      <p:regular r:id="rId9"/>
      <p:bold r:id="rId10"/>
      <p:italic r:id="rId11"/>
      <p:boldItalic r:id="rId12"/>
    </p:embeddedFont>
    <p:embeddedFont>
      <p:font typeface="Sora" panose="020B0604020202020204" charset="0"/>
      <p:regular r:id="rId13"/>
      <p:bold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99" d="100"/>
          <a:sy n="199" d="100"/>
        </p:scale>
        <p:origin x="68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" name="Google Shape;1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" name="Google Shape;27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1" name="Google Shape;8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>
  <p:cSld name="DEFAULT">
    <p:bg>
      <p:bgPr>
        <a:solidFill>
          <a:schemeClr val="lt1"/>
        </a:soli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BC46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4315968"/>
            <a:ext cx="9144000" cy="827532"/>
          </a:xfrm>
          <a:prstGeom prst="rect">
            <a:avLst/>
          </a:prstGeom>
          <a:solidFill>
            <a:srgbClr val="231F20"/>
          </a:solidFill>
          <a:ln w="12700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/>
          <p:nvPr/>
        </p:nvSpPr>
        <p:spPr>
          <a:xfrm>
            <a:off x="320040" y="1078992"/>
            <a:ext cx="8503920" cy="96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Sora"/>
              <a:buNone/>
            </a:pPr>
            <a:r>
              <a:rPr lang="en-US" sz="5400" b="1" i="0" u="none" strike="noStrike" cap="none">
                <a:solidFill>
                  <a:srgbClr val="FFFFFF"/>
                </a:solidFill>
                <a:latin typeface="Sora"/>
                <a:ea typeface="Sora"/>
                <a:cs typeface="Sora"/>
                <a:sym typeface="Sora"/>
              </a:rPr>
              <a:t>G.O. Ready</a:t>
            </a:r>
            <a:endParaRPr sz="5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320040" y="2121408"/>
            <a:ext cx="8046720" cy="777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700"/>
              <a:buFont typeface="Inter"/>
              <a:buNone/>
            </a:pPr>
            <a:r>
              <a:rPr lang="en-US" sz="1700" b="0" i="0" u="none" strike="noStrike" cap="none">
                <a:solidFill>
                  <a:srgbClr val="231F20"/>
                </a:solidFill>
                <a:latin typeface="Inter"/>
                <a:ea typeface="Inter"/>
                <a:cs typeface="Inter"/>
                <a:sym typeface="Inter"/>
              </a:rPr>
              <a:t>A GÉANT Open Source Program Office</a:t>
            </a:r>
            <a:endParaRPr sz="17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700"/>
              <a:buFont typeface="Inter"/>
              <a:buNone/>
            </a:pPr>
            <a:r>
              <a:rPr lang="en-US" sz="1700" b="0" i="0" u="none" strike="noStrike" cap="none">
                <a:solidFill>
                  <a:srgbClr val="231F20"/>
                </a:solidFill>
                <a:latin typeface="Inter"/>
                <a:ea typeface="Inter"/>
                <a:cs typeface="Inter"/>
                <a:sym typeface="Inter"/>
              </a:rPr>
              <a:t>Feasibility Study</a:t>
            </a:r>
            <a:endParaRPr sz="17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3"/>
          <p:cNvSpPr/>
          <p:nvPr/>
        </p:nvSpPr>
        <p:spPr>
          <a:xfrm>
            <a:off x="1828790" y="3003845"/>
            <a:ext cx="5486400" cy="34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400"/>
              <a:buFont typeface="Inter"/>
              <a:buNone/>
            </a:pPr>
            <a:r>
              <a:rPr lang="en-US" sz="1400" b="0" i="0" u="none" strike="noStrike" cap="none">
                <a:solidFill>
                  <a:srgbClr val="231F20"/>
                </a:solidFill>
                <a:latin typeface="Inter"/>
                <a:ea typeface="Inter"/>
                <a:cs typeface="Inter"/>
                <a:sym typeface="Inter"/>
              </a:rPr>
              <a:t>TNC 2026  ·  Lightning Talk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320040" y="4370832"/>
            <a:ext cx="54864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4BC46"/>
              </a:buClr>
              <a:buSzPts val="1400"/>
              <a:buFont typeface="Inter"/>
              <a:buNone/>
            </a:pPr>
            <a:r>
              <a:rPr lang="en-US" sz="1400" b="1" i="0" u="none" strike="noStrike" cap="none">
                <a:solidFill>
                  <a:srgbClr val="64BC46"/>
                </a:solidFill>
                <a:latin typeface="Inter"/>
                <a:ea typeface="Inter"/>
                <a:cs typeface="Inter"/>
                <a:sym typeface="Inter"/>
              </a:rPr>
              <a:t>Michael Meagher  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3"/>
          <p:cNvSpPr/>
          <p:nvPr/>
        </p:nvSpPr>
        <p:spPr>
          <a:xfrm>
            <a:off x="320040" y="4681728"/>
            <a:ext cx="5943600" cy="27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Inter"/>
              <a:buNone/>
            </a:pPr>
            <a:r>
              <a:rPr lang="en-US" sz="1200" b="0" i="0" u="none" strike="noStrike" cap="non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Open Ireland Network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" name="Google Shape;22;p3" title="OpenIrelandNetworkWhite_Landscap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4325" y="106975"/>
            <a:ext cx="3583852" cy="659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3" title="swh-logo-new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86723" y="3555174"/>
            <a:ext cx="1734125" cy="529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133B604-70EE-FA70-1BA3-7FE6DC5397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311" y="3406109"/>
            <a:ext cx="1831468" cy="64987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/>
          <p:nvPr/>
        </p:nvSpPr>
        <p:spPr>
          <a:xfrm>
            <a:off x="0" y="0"/>
            <a:ext cx="4114800" cy="5143500"/>
          </a:xfrm>
          <a:prstGeom prst="rect">
            <a:avLst/>
          </a:prstGeom>
          <a:solidFill>
            <a:srgbClr val="231F20"/>
          </a:solidFill>
          <a:ln w="12700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4"/>
          <p:cNvSpPr/>
          <p:nvPr/>
        </p:nvSpPr>
        <p:spPr>
          <a:xfrm>
            <a:off x="320040" y="685800"/>
            <a:ext cx="365760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4BC46"/>
              </a:buClr>
              <a:buSzPts val="1100"/>
              <a:buFont typeface="Inter"/>
              <a:buNone/>
            </a:pPr>
            <a:r>
              <a:rPr lang="en-US" sz="1100" b="1" i="0" u="none" strike="noStrike" cap="none">
                <a:solidFill>
                  <a:srgbClr val="64BC46"/>
                </a:solidFill>
                <a:latin typeface="Inter"/>
                <a:ea typeface="Inter"/>
                <a:cs typeface="Inter"/>
                <a:sym typeface="Inter"/>
              </a:rPr>
              <a:t>WHAT IS AN OSPO?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/>
          <p:nvPr/>
        </p:nvSpPr>
        <p:spPr>
          <a:xfrm>
            <a:off x="320040" y="1051560"/>
            <a:ext cx="3520440" cy="2011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Sora"/>
              <a:buNone/>
            </a:pPr>
            <a:r>
              <a:rPr lang="en-US" sz="2100" b="1" i="0" u="none" strike="noStrike" cap="none">
                <a:solidFill>
                  <a:srgbClr val="FFFFFF"/>
                </a:solidFill>
                <a:latin typeface="Sora"/>
                <a:ea typeface="Sora"/>
                <a:cs typeface="Sora"/>
                <a:sym typeface="Sora"/>
              </a:rPr>
              <a:t>The organisational</a:t>
            </a:r>
            <a:endParaRPr sz="2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Sora"/>
              <a:buNone/>
            </a:pPr>
            <a:r>
              <a:rPr lang="en-US" sz="2100" b="1" i="0" u="none" strike="noStrike" cap="none">
                <a:solidFill>
                  <a:srgbClr val="FFFFFF"/>
                </a:solidFill>
                <a:latin typeface="Sora"/>
                <a:ea typeface="Sora"/>
                <a:cs typeface="Sora"/>
                <a:sym typeface="Sora"/>
              </a:rPr>
              <a:t>home for </a:t>
            </a:r>
            <a:endParaRPr sz="2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64BC46"/>
              </a:buClr>
              <a:buSzPts val="2100"/>
              <a:buFont typeface="Sora"/>
              <a:buNone/>
            </a:pPr>
            <a:r>
              <a:rPr lang="en-US" sz="2100" b="1" i="0" u="none" strike="noStrike" cap="none">
                <a:solidFill>
                  <a:srgbClr val="64BC46"/>
                </a:solidFill>
                <a:latin typeface="Sora"/>
                <a:ea typeface="Sora"/>
                <a:cs typeface="Sora"/>
                <a:sym typeface="Sora"/>
              </a:rPr>
              <a:t>open source</a:t>
            </a:r>
            <a:endParaRPr sz="2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Sora"/>
              <a:buNone/>
            </a:pPr>
            <a:r>
              <a:rPr lang="en-US" sz="2100" b="1" i="0" u="none" strike="noStrike" cap="none">
                <a:solidFill>
                  <a:srgbClr val="FFFFFF"/>
                </a:solidFill>
                <a:latin typeface="Sora"/>
                <a:ea typeface="Sora"/>
                <a:cs typeface="Sora"/>
                <a:sym typeface="Sora"/>
              </a:rPr>
              <a:t>on purpose.</a:t>
            </a:r>
            <a:endParaRPr sz="2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4"/>
          <p:cNvSpPr/>
          <p:nvPr/>
        </p:nvSpPr>
        <p:spPr>
          <a:xfrm>
            <a:off x="320040" y="3200400"/>
            <a:ext cx="3520440" cy="384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Inter"/>
              <a:buNone/>
            </a:pPr>
            <a:r>
              <a:rPr lang="en-US" sz="1100" b="0" i="0" u="none" strike="noStrike" cap="non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Policy  ·  compliance  ·  community  ·  stewardship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4"/>
          <p:cNvSpPr/>
          <p:nvPr/>
        </p:nvSpPr>
        <p:spPr>
          <a:xfrm>
            <a:off x="4370832" y="512064"/>
            <a:ext cx="54864" cy="201168"/>
          </a:xfrm>
          <a:prstGeom prst="rect">
            <a:avLst/>
          </a:prstGeom>
          <a:solidFill>
            <a:srgbClr val="64BC46"/>
          </a:solidFill>
          <a:ln w="12700" cap="flat" cmpd="sng">
            <a:solidFill>
              <a:srgbClr val="64BC4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4"/>
          <p:cNvSpPr/>
          <p:nvPr/>
        </p:nvSpPr>
        <p:spPr>
          <a:xfrm>
            <a:off x="4498848" y="475488"/>
            <a:ext cx="443484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100"/>
              <a:buFont typeface="Inter"/>
              <a:buNone/>
            </a:pPr>
            <a:r>
              <a:rPr lang="en-US" sz="1100" b="1" i="0" u="none" strike="noStrike" cap="none">
                <a:solidFill>
                  <a:srgbClr val="231F20"/>
                </a:solidFill>
                <a:latin typeface="Inter"/>
                <a:ea typeface="Inter"/>
                <a:cs typeface="Inter"/>
                <a:sym typeface="Inter"/>
              </a:rPr>
              <a:t>INDUSTRY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4"/>
          <p:cNvSpPr/>
          <p:nvPr/>
        </p:nvSpPr>
        <p:spPr>
          <a:xfrm>
            <a:off x="4498848" y="777240"/>
            <a:ext cx="44348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50"/>
              <a:buFont typeface="Inter"/>
              <a:buNone/>
            </a:pPr>
            <a:r>
              <a:rPr lang="en-US" sz="1250" b="0" i="0" u="none" strike="noStrike" cap="none">
                <a:solidFill>
                  <a:srgbClr val="231F20"/>
                </a:solidFill>
                <a:latin typeface="Inter"/>
                <a:ea typeface="Inter"/>
                <a:cs typeface="Inter"/>
                <a:sym typeface="Inter"/>
              </a:rPr>
              <a:t>100+ corporate OSPOs (TODO Group)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7" name="Google Shape;37;p4"/>
          <p:cNvCxnSpPr/>
          <p:nvPr/>
        </p:nvCxnSpPr>
        <p:spPr>
          <a:xfrm>
            <a:off x="4370832" y="1444752"/>
            <a:ext cx="4572000" cy="0"/>
          </a:xfrm>
          <a:prstGeom prst="straightConnector1">
            <a:avLst/>
          </a:prstGeom>
          <a:noFill/>
          <a:ln w="9525" cap="flat" cmpd="sng">
            <a:solidFill>
              <a:srgbClr val="231F20">
                <a:alpha val="20000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8" name="Google Shape;38;p4"/>
          <p:cNvSpPr/>
          <p:nvPr/>
        </p:nvSpPr>
        <p:spPr>
          <a:xfrm>
            <a:off x="4370832" y="1536192"/>
            <a:ext cx="54864" cy="201168"/>
          </a:xfrm>
          <a:prstGeom prst="rect">
            <a:avLst/>
          </a:prstGeom>
          <a:solidFill>
            <a:srgbClr val="64BC46"/>
          </a:solidFill>
          <a:ln w="12700" cap="flat" cmpd="sng">
            <a:solidFill>
              <a:srgbClr val="64BC4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4"/>
          <p:cNvSpPr/>
          <p:nvPr/>
        </p:nvSpPr>
        <p:spPr>
          <a:xfrm>
            <a:off x="4498848" y="1499616"/>
            <a:ext cx="443484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100"/>
              <a:buFont typeface="Inter"/>
              <a:buNone/>
            </a:pPr>
            <a:r>
              <a:rPr lang="en-US" sz="1100" b="1" i="0" u="none" strike="noStrike" cap="none">
                <a:solidFill>
                  <a:srgbClr val="231F20"/>
                </a:solidFill>
                <a:latin typeface="Inter"/>
                <a:ea typeface="Inter"/>
                <a:cs typeface="Inter"/>
                <a:sym typeface="Inter"/>
              </a:rPr>
              <a:t>GOVERNMENT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4"/>
          <p:cNvSpPr/>
          <p:nvPr/>
        </p:nvSpPr>
        <p:spPr>
          <a:xfrm>
            <a:off x="4498848" y="1801368"/>
            <a:ext cx="44348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50"/>
              <a:buFont typeface="Inter"/>
              <a:buNone/>
            </a:pPr>
            <a:r>
              <a:rPr lang="en-US" sz="1250" b="0" i="0" u="none" strike="noStrike" cap="none">
                <a:solidFill>
                  <a:srgbClr val="231F20"/>
                </a:solidFill>
                <a:latin typeface="Inter"/>
                <a:ea typeface="Inter"/>
                <a:cs typeface="Inter"/>
                <a:sym typeface="Inter"/>
              </a:rPr>
              <a:t>EC, France, Germany, Netherlands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1" name="Google Shape;41;p4"/>
          <p:cNvCxnSpPr/>
          <p:nvPr/>
        </p:nvCxnSpPr>
        <p:spPr>
          <a:xfrm>
            <a:off x="4370832" y="2468880"/>
            <a:ext cx="4572000" cy="0"/>
          </a:xfrm>
          <a:prstGeom prst="straightConnector1">
            <a:avLst/>
          </a:prstGeom>
          <a:noFill/>
          <a:ln w="9525" cap="flat" cmpd="sng">
            <a:solidFill>
              <a:srgbClr val="231F20">
                <a:alpha val="20000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2" name="Google Shape;42;p4"/>
          <p:cNvSpPr/>
          <p:nvPr/>
        </p:nvSpPr>
        <p:spPr>
          <a:xfrm>
            <a:off x="4370832" y="2560320"/>
            <a:ext cx="54864" cy="201168"/>
          </a:xfrm>
          <a:prstGeom prst="rect">
            <a:avLst/>
          </a:prstGeom>
          <a:solidFill>
            <a:srgbClr val="64BC46"/>
          </a:solidFill>
          <a:ln w="12700" cap="flat" cmpd="sng">
            <a:solidFill>
              <a:srgbClr val="64BC4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4"/>
          <p:cNvSpPr/>
          <p:nvPr/>
        </p:nvSpPr>
        <p:spPr>
          <a:xfrm>
            <a:off x="4498848" y="2523744"/>
            <a:ext cx="443484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100"/>
              <a:buFont typeface="Inter"/>
              <a:buNone/>
            </a:pPr>
            <a:r>
              <a:rPr lang="en-US" sz="1100" b="1" i="0" u="none" strike="noStrike" cap="none">
                <a:solidFill>
                  <a:srgbClr val="231F20"/>
                </a:solidFill>
                <a:latin typeface="Inter"/>
                <a:ea typeface="Inter"/>
                <a:cs typeface="Inter"/>
                <a:sym typeface="Inter"/>
              </a:rPr>
              <a:t>ACADEMIA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4"/>
          <p:cNvSpPr/>
          <p:nvPr/>
        </p:nvSpPr>
        <p:spPr>
          <a:xfrm>
            <a:off x="4498848" y="2825496"/>
            <a:ext cx="44348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50"/>
              <a:buFont typeface="Inter"/>
              <a:buNone/>
            </a:pPr>
            <a:r>
              <a:rPr lang="en-US" sz="1250" b="0" i="0" u="none" strike="noStrike" cap="none">
                <a:solidFill>
                  <a:srgbClr val="231F20"/>
                </a:solidFill>
                <a:latin typeface="Inter"/>
                <a:ea typeface="Inter"/>
                <a:cs typeface="Inter"/>
                <a:sym typeface="Inter"/>
              </a:rPr>
              <a:t>CERN + 30+ institutions (CURIOSS)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5" name="Google Shape;45;p4"/>
          <p:cNvCxnSpPr/>
          <p:nvPr/>
        </p:nvCxnSpPr>
        <p:spPr>
          <a:xfrm>
            <a:off x="4370832" y="3493008"/>
            <a:ext cx="4572000" cy="0"/>
          </a:xfrm>
          <a:prstGeom prst="straightConnector1">
            <a:avLst/>
          </a:prstGeom>
          <a:noFill/>
          <a:ln w="9525" cap="flat" cmpd="sng">
            <a:solidFill>
              <a:srgbClr val="231F20">
                <a:alpha val="20000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6" name="Google Shape;46;p4"/>
          <p:cNvSpPr/>
          <p:nvPr/>
        </p:nvSpPr>
        <p:spPr>
          <a:xfrm>
            <a:off x="4370832" y="3584448"/>
            <a:ext cx="54864" cy="201168"/>
          </a:xfrm>
          <a:prstGeom prst="rect">
            <a:avLst/>
          </a:prstGeom>
          <a:solidFill>
            <a:srgbClr val="64BC46"/>
          </a:solidFill>
          <a:ln w="12700" cap="flat" cmpd="sng">
            <a:solidFill>
              <a:srgbClr val="64BC4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4"/>
          <p:cNvSpPr/>
          <p:nvPr/>
        </p:nvSpPr>
        <p:spPr>
          <a:xfrm>
            <a:off x="4498848" y="3547872"/>
            <a:ext cx="443484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100"/>
              <a:buFont typeface="Inter"/>
              <a:buNone/>
            </a:pPr>
            <a:r>
              <a:rPr lang="en-US" sz="1100" b="1" i="0" u="none" strike="noStrike" cap="none">
                <a:solidFill>
                  <a:srgbClr val="231F20"/>
                </a:solidFill>
                <a:latin typeface="Inter"/>
                <a:ea typeface="Inter"/>
                <a:cs typeface="Inter"/>
                <a:sym typeface="Inter"/>
              </a:rPr>
              <a:t>REGULATION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4"/>
          <p:cNvSpPr/>
          <p:nvPr/>
        </p:nvSpPr>
        <p:spPr>
          <a:xfrm>
            <a:off x="4498848" y="3849624"/>
            <a:ext cx="4434840" cy="365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250"/>
              <a:buFont typeface="Inter"/>
              <a:buNone/>
            </a:pPr>
            <a:r>
              <a:rPr lang="en-US" sz="1250" b="0" i="0" u="none" strike="noStrike" cap="none">
                <a:solidFill>
                  <a:srgbClr val="231F20"/>
                </a:solidFill>
                <a:latin typeface="Inter"/>
                <a:ea typeface="Inter"/>
                <a:cs typeface="Inter"/>
                <a:sym typeface="Inter"/>
              </a:rPr>
              <a:t>CRA + AI Act, now non-optional for GÉANT</a:t>
            </a:r>
            <a:endParaRPr sz="125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9" name="Google Shape;49;p4" title="Open Ireland Network full colour positive landscap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90297" y="4517125"/>
            <a:ext cx="3153705" cy="580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1F20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5"/>
          <p:cNvSpPr/>
          <p:nvPr/>
        </p:nvSpPr>
        <p:spPr>
          <a:xfrm>
            <a:off x="457200" y="658368"/>
            <a:ext cx="8229600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4BC46"/>
              </a:buClr>
              <a:buSzPts val="1100"/>
              <a:buFont typeface="Inter"/>
              <a:buNone/>
            </a:pPr>
            <a:r>
              <a:rPr lang="en-US" sz="1100" b="1" i="0" u="none" strike="noStrike" cap="none">
                <a:solidFill>
                  <a:srgbClr val="64BC46"/>
                </a:solidFill>
                <a:latin typeface="Inter"/>
                <a:ea typeface="Inter"/>
                <a:cs typeface="Inter"/>
                <a:sym typeface="Inter"/>
              </a:rPr>
              <a:t>THE GÉANT BASELINE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5"/>
          <p:cNvSpPr/>
          <p:nvPr/>
        </p:nvSpPr>
        <p:spPr>
          <a:xfrm>
            <a:off x="457200" y="1005840"/>
            <a:ext cx="8229600" cy="34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500"/>
              <a:buFont typeface="Inter"/>
              <a:buNone/>
            </a:pPr>
            <a:r>
              <a:rPr lang="en-US" sz="1500" b="0" i="0" u="none" strike="noStrike" cap="non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GÉANT is already doing open source at scale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7" name="Google Shape;57;p5"/>
          <p:cNvCxnSpPr/>
          <p:nvPr/>
        </p:nvCxnSpPr>
        <p:spPr>
          <a:xfrm>
            <a:off x="3044952" y="1554480"/>
            <a:ext cx="0" cy="3108960"/>
          </a:xfrm>
          <a:prstGeom prst="straightConnector1">
            <a:avLst/>
          </a:prstGeom>
          <a:noFill/>
          <a:ln w="9525" cap="flat" cmpd="sng">
            <a:solidFill>
              <a:srgbClr val="FFFFFF">
                <a:alpha val="16078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58" name="Google Shape;58;p5"/>
          <p:cNvCxnSpPr/>
          <p:nvPr/>
        </p:nvCxnSpPr>
        <p:spPr>
          <a:xfrm>
            <a:off x="6099048" y="1554480"/>
            <a:ext cx="0" cy="3108960"/>
          </a:xfrm>
          <a:prstGeom prst="straightConnector1">
            <a:avLst/>
          </a:prstGeom>
          <a:noFill/>
          <a:ln w="9525" cap="flat" cmpd="sng">
            <a:solidFill>
              <a:srgbClr val="FFFFFF">
                <a:alpha val="16078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9" name="Google Shape;59;p5"/>
          <p:cNvSpPr/>
          <p:nvPr/>
        </p:nvSpPr>
        <p:spPr>
          <a:xfrm>
            <a:off x="150876" y="1691640"/>
            <a:ext cx="2743200" cy="1481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4BC46"/>
              </a:buClr>
              <a:buSzPts val="7200"/>
              <a:buFont typeface="Sora"/>
              <a:buNone/>
            </a:pPr>
            <a:r>
              <a:rPr lang="en-US" sz="7200" b="1" i="0" u="none" strike="noStrike" cap="none">
                <a:solidFill>
                  <a:srgbClr val="64BC46"/>
                </a:solidFill>
                <a:latin typeface="Sora"/>
                <a:ea typeface="Sora"/>
                <a:cs typeface="Sora"/>
                <a:sym typeface="Sora"/>
              </a:rPr>
              <a:t>93%</a:t>
            </a:r>
            <a:endParaRPr sz="7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5"/>
          <p:cNvSpPr/>
          <p:nvPr/>
        </p:nvSpPr>
        <p:spPr>
          <a:xfrm>
            <a:off x="196596" y="3218688"/>
            <a:ext cx="265176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Inter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rate OSS critical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Inter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or important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5"/>
          <p:cNvSpPr/>
          <p:nvPr/>
        </p:nvSpPr>
        <p:spPr>
          <a:xfrm>
            <a:off x="3200400" y="1691640"/>
            <a:ext cx="2743200" cy="1481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4BC46"/>
              </a:buClr>
              <a:buSzPts val="7200"/>
              <a:buFont typeface="Sora"/>
              <a:buNone/>
            </a:pPr>
            <a:r>
              <a:rPr lang="en-US" sz="7200" b="1" i="0" u="none" strike="noStrike" cap="none">
                <a:solidFill>
                  <a:srgbClr val="64BC46"/>
                </a:solidFill>
                <a:latin typeface="Sora"/>
                <a:ea typeface="Sora"/>
                <a:cs typeface="Sora"/>
                <a:sym typeface="Sora"/>
              </a:rPr>
              <a:t>82%</a:t>
            </a:r>
            <a:endParaRPr sz="7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5"/>
          <p:cNvSpPr/>
          <p:nvPr/>
        </p:nvSpPr>
        <p:spPr>
          <a:xfrm>
            <a:off x="3246120" y="3218688"/>
            <a:ext cx="265176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Inter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use OSS to enable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Inter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community collaboration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5"/>
          <p:cNvSpPr/>
          <p:nvPr/>
        </p:nvSpPr>
        <p:spPr>
          <a:xfrm>
            <a:off x="6249924" y="1691640"/>
            <a:ext cx="2743200" cy="1481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4BC46"/>
              </a:buClr>
              <a:buSzPts val="7200"/>
              <a:buFont typeface="Sora"/>
              <a:buNone/>
            </a:pPr>
            <a:r>
              <a:rPr lang="en-US" sz="7200" b="1" i="0" u="none" strike="noStrike" cap="none">
                <a:solidFill>
                  <a:srgbClr val="64BC46"/>
                </a:solidFill>
                <a:latin typeface="Sora"/>
                <a:ea typeface="Sora"/>
                <a:cs typeface="Sora"/>
                <a:sym typeface="Sora"/>
              </a:rPr>
              <a:t>66%</a:t>
            </a:r>
            <a:endParaRPr sz="7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5"/>
          <p:cNvSpPr/>
          <p:nvPr/>
        </p:nvSpPr>
        <p:spPr>
          <a:xfrm>
            <a:off x="6295644" y="3218688"/>
            <a:ext cx="265176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Inter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confident in current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Inter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OSS practice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5" name="Google Shape;65;p5" title="OpenIrelandNetworkWhite_Landscap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4327" y="106977"/>
            <a:ext cx="3044951" cy="5605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6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64BC46"/>
          </a:solidFill>
          <a:ln w="12700" cap="flat" cmpd="sng">
            <a:solidFill>
              <a:srgbClr val="64BC4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6"/>
          <p:cNvSpPr/>
          <p:nvPr/>
        </p:nvSpPr>
        <p:spPr>
          <a:xfrm>
            <a:off x="320040" y="292608"/>
            <a:ext cx="365760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4BC46"/>
              </a:buClr>
              <a:buSzPts val="1100"/>
              <a:buFont typeface="Inter"/>
              <a:buNone/>
            </a:pPr>
            <a:r>
              <a:rPr lang="en-US" sz="1100" b="1" i="0" u="none" strike="noStrike" cap="none">
                <a:solidFill>
                  <a:srgbClr val="64BC46"/>
                </a:solidFill>
                <a:latin typeface="Inter"/>
                <a:ea typeface="Inter"/>
                <a:cs typeface="Inter"/>
                <a:sym typeface="Inter"/>
              </a:rPr>
              <a:t>THE GAP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6"/>
          <p:cNvSpPr/>
          <p:nvPr/>
        </p:nvSpPr>
        <p:spPr>
          <a:xfrm>
            <a:off x="320040" y="658368"/>
            <a:ext cx="8503920" cy="658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300"/>
              <a:buFont typeface="Sora"/>
              <a:buNone/>
            </a:pPr>
            <a:r>
              <a:rPr lang="en-US" sz="2300" b="1" i="0" u="none" strike="noStrike" cap="none">
                <a:solidFill>
                  <a:srgbClr val="231F20"/>
                </a:solidFill>
                <a:latin typeface="Sora"/>
                <a:ea typeface="Sora"/>
                <a:cs typeface="Sora"/>
                <a:sym typeface="Sora"/>
              </a:rPr>
              <a:t>Strong base. Wide gap above it.</a:t>
            </a:r>
            <a:endParaRPr sz="2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6"/>
          <p:cNvSpPr/>
          <p:nvPr/>
        </p:nvSpPr>
        <p:spPr>
          <a:xfrm>
            <a:off x="320040" y="1417320"/>
            <a:ext cx="8503920" cy="1005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500"/>
              <a:buFont typeface="Inter"/>
              <a:buNone/>
            </a:pPr>
            <a:r>
              <a:rPr lang="en-US" sz="1500" b="0" i="0" u="none" strike="noStrike" cap="none">
                <a:solidFill>
                  <a:srgbClr val="231F20"/>
                </a:solidFill>
                <a:latin typeface="Inter"/>
                <a:ea typeface="Inter"/>
                <a:cs typeface="Inter"/>
                <a:sym typeface="Inter"/>
              </a:rPr>
              <a:t>WP9 Task 2 delivers licence guidance, software composition analysis, and training.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500"/>
              <a:buFont typeface="Inter"/>
              <a:buNone/>
            </a:pPr>
            <a:r>
              <a:rPr lang="en-US" sz="1500" b="0" i="0" u="none" strike="noStrike" cap="none">
                <a:solidFill>
                  <a:srgbClr val="231F20"/>
                </a:solidFill>
                <a:latin typeface="Inter"/>
                <a:ea typeface="Inter"/>
                <a:cs typeface="Inter"/>
                <a:sym typeface="Inter"/>
              </a:rPr>
              <a:t>The community is asking for lifecycle support, a community of practice,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500"/>
              <a:buFont typeface="Inter"/>
              <a:buNone/>
            </a:pPr>
            <a:r>
              <a:rPr lang="en-US" sz="1500" b="0" i="0" u="none" strike="noStrike" cap="none">
                <a:solidFill>
                  <a:srgbClr val="231F20"/>
                </a:solidFill>
                <a:latin typeface="Inter"/>
                <a:ea typeface="Inter"/>
                <a:cs typeface="Inter"/>
                <a:sym typeface="Inter"/>
              </a:rPr>
              <a:t>sustainability help, and a voice for the open source community.</a:t>
            </a:r>
            <a:endParaRPr sz="15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6"/>
          <p:cNvSpPr/>
          <p:nvPr/>
        </p:nvSpPr>
        <p:spPr>
          <a:xfrm>
            <a:off x="320040" y="2697480"/>
            <a:ext cx="8503920" cy="1481328"/>
          </a:xfrm>
          <a:prstGeom prst="roundRect">
            <a:avLst>
              <a:gd name="adj" fmla="val 4938"/>
            </a:avLst>
          </a:prstGeom>
          <a:solidFill>
            <a:srgbClr val="231F20"/>
          </a:solidFill>
          <a:ln w="12700" cap="flat" cmpd="sng">
            <a:solidFill>
              <a:srgbClr val="231F2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6"/>
          <p:cNvSpPr/>
          <p:nvPr/>
        </p:nvSpPr>
        <p:spPr>
          <a:xfrm>
            <a:off x="320040" y="2907792"/>
            <a:ext cx="8503920" cy="475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4BC46"/>
              </a:buClr>
              <a:buSzPts val="2000"/>
              <a:buFont typeface="Sora"/>
              <a:buNone/>
            </a:pPr>
            <a:r>
              <a:rPr lang="en-US" sz="2000" b="1" i="0" u="none" strike="noStrike" cap="none">
                <a:solidFill>
                  <a:srgbClr val="64BC46"/>
                </a:solidFill>
                <a:latin typeface="Sora"/>
                <a:ea typeface="Sora"/>
                <a:cs typeface="Sora"/>
                <a:sym typeface="Sora"/>
              </a:rPr>
              <a:t>70% want a community of practice.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6"/>
          <p:cNvSpPr/>
          <p:nvPr/>
        </p:nvSpPr>
        <p:spPr>
          <a:xfrm>
            <a:off x="320040" y="3401568"/>
            <a:ext cx="8503920" cy="411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Inter"/>
              <a:buNone/>
            </a:pPr>
            <a:r>
              <a:rPr lang="en-US" sz="1600" b="0" i="0" u="none" strike="noStrike" cap="non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The appetite is already there.</a:t>
            </a:r>
            <a:endParaRPr sz="1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8" name="Google Shape;78;p6" title="Open Ireland Network full colour positive landscap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68331" y="4453125"/>
            <a:ext cx="3403218" cy="626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1F2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7"/>
          <p:cNvSpPr/>
          <p:nvPr/>
        </p:nvSpPr>
        <p:spPr>
          <a:xfrm>
            <a:off x="457200" y="658368"/>
            <a:ext cx="822960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4BC46"/>
              </a:buClr>
              <a:buSzPts val="1100"/>
              <a:buFont typeface="Inter"/>
              <a:buNone/>
            </a:pPr>
            <a:r>
              <a:rPr lang="en-US" sz="1100" b="1" i="0" u="none" strike="noStrike" cap="none">
                <a:solidFill>
                  <a:srgbClr val="64BC46"/>
                </a:solidFill>
                <a:latin typeface="Inter"/>
                <a:ea typeface="Inter"/>
                <a:cs typeface="Inter"/>
                <a:sym typeface="Inter"/>
              </a:rPr>
              <a:t>HEADLINE RECOMMENDATION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7"/>
          <p:cNvSpPr/>
          <p:nvPr/>
        </p:nvSpPr>
        <p:spPr>
          <a:xfrm>
            <a:off x="457200" y="969264"/>
            <a:ext cx="8229600" cy="3291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Inter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Establish a GÉANT OSPO with a broad mandate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7"/>
          <p:cNvSpPr/>
          <p:nvPr/>
        </p:nvSpPr>
        <p:spPr>
          <a:xfrm>
            <a:off x="292608" y="1417320"/>
            <a:ext cx="2743200" cy="3456432"/>
          </a:xfrm>
          <a:prstGeom prst="roundRect">
            <a:avLst>
              <a:gd name="adj" fmla="val 2667"/>
            </a:avLst>
          </a:prstGeom>
          <a:solidFill>
            <a:srgbClr val="2E2A2B"/>
          </a:solidFill>
          <a:ln w="9525" cap="flat" cmpd="sng">
            <a:solidFill>
              <a:srgbClr val="64BC4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7"/>
          <p:cNvSpPr/>
          <p:nvPr/>
        </p:nvSpPr>
        <p:spPr>
          <a:xfrm>
            <a:off x="402336" y="2423160"/>
            <a:ext cx="2523744" cy="658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4BC46"/>
              </a:buClr>
              <a:buSzPts val="2300"/>
              <a:buFont typeface="Sora"/>
              <a:buNone/>
            </a:pPr>
            <a:r>
              <a:rPr lang="en-US" sz="2300" b="1" i="0" u="none" strike="noStrike" cap="none">
                <a:solidFill>
                  <a:srgbClr val="64BC46"/>
                </a:solidFill>
                <a:latin typeface="Sora"/>
                <a:ea typeface="Sora"/>
                <a:cs typeface="Sora"/>
                <a:sym typeface="Sora"/>
              </a:rPr>
              <a:t>EVOLVE</a:t>
            </a:r>
            <a:endParaRPr sz="2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7"/>
          <p:cNvSpPr/>
          <p:nvPr/>
        </p:nvSpPr>
        <p:spPr>
          <a:xfrm>
            <a:off x="402336" y="3246120"/>
            <a:ext cx="2523744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Inter"/>
              <a:buNone/>
            </a:pPr>
            <a:r>
              <a:rPr lang="en-US" sz="1300" b="0" i="0" u="none" strike="noStrike" cap="non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Build on WP9 Task 2.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Inter"/>
              <a:buNone/>
            </a:pPr>
            <a:r>
              <a:rPr lang="en-US" sz="1300" b="0" i="0" u="none" strike="noStrike" cap="non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Refresh, don't replace.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7"/>
          <p:cNvSpPr/>
          <p:nvPr/>
        </p:nvSpPr>
        <p:spPr>
          <a:xfrm>
            <a:off x="3200400" y="1417320"/>
            <a:ext cx="2743200" cy="3456432"/>
          </a:xfrm>
          <a:prstGeom prst="roundRect">
            <a:avLst>
              <a:gd name="adj" fmla="val 2667"/>
            </a:avLst>
          </a:prstGeom>
          <a:solidFill>
            <a:srgbClr val="64BC46"/>
          </a:solidFill>
          <a:ln w="9525" cap="flat" cmpd="sng">
            <a:solidFill>
              <a:srgbClr val="64BC4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7"/>
          <p:cNvSpPr/>
          <p:nvPr/>
        </p:nvSpPr>
        <p:spPr>
          <a:xfrm>
            <a:off x="3310128" y="2423160"/>
            <a:ext cx="2523744" cy="658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2300"/>
              <a:buFont typeface="Sora"/>
              <a:buNone/>
            </a:pPr>
            <a:r>
              <a:rPr lang="en-US" sz="2300" b="1" i="0" u="none" strike="noStrike" cap="none">
                <a:solidFill>
                  <a:srgbClr val="231F20"/>
                </a:solidFill>
                <a:latin typeface="Sora"/>
                <a:ea typeface="Sora"/>
                <a:cs typeface="Sora"/>
                <a:sym typeface="Sora"/>
              </a:rPr>
              <a:t>BROADEN</a:t>
            </a:r>
            <a:endParaRPr sz="2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7"/>
          <p:cNvSpPr/>
          <p:nvPr/>
        </p:nvSpPr>
        <p:spPr>
          <a:xfrm>
            <a:off x="3310128" y="3246120"/>
            <a:ext cx="2523744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300"/>
              <a:buFont typeface="Inter"/>
              <a:buNone/>
            </a:pPr>
            <a:r>
              <a:rPr lang="en-US" sz="1300" b="0" i="0" u="none" strike="noStrike" cap="none">
                <a:solidFill>
                  <a:srgbClr val="231F20"/>
                </a:solidFill>
                <a:latin typeface="Inter"/>
                <a:ea typeface="Inter"/>
                <a:cs typeface="Inter"/>
                <a:sym typeface="Inter"/>
              </a:rPr>
              <a:t>Lifecycle, sustainability, </a:t>
            </a:r>
            <a:r>
              <a:rPr lang="en-US" sz="1300">
                <a:solidFill>
                  <a:srgbClr val="231F20"/>
                </a:solidFill>
                <a:latin typeface="Inter"/>
                <a:ea typeface="Inter"/>
                <a:cs typeface="Inter"/>
                <a:sym typeface="Inter"/>
              </a:rPr>
              <a:t>governance &amp;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231F20"/>
              </a:buClr>
              <a:buSzPts val="1300"/>
              <a:buFont typeface="Inter"/>
              <a:buNone/>
            </a:pPr>
            <a:r>
              <a:rPr lang="en-US" sz="1300" b="0" i="0" u="none" strike="noStrike" cap="none">
                <a:solidFill>
                  <a:srgbClr val="231F20"/>
                </a:solidFill>
                <a:latin typeface="Inter"/>
                <a:ea typeface="Inter"/>
                <a:cs typeface="Inter"/>
                <a:sym typeface="Inter"/>
              </a:rPr>
              <a:t>a voice for the community.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7"/>
          <p:cNvSpPr/>
          <p:nvPr/>
        </p:nvSpPr>
        <p:spPr>
          <a:xfrm>
            <a:off x="6108192" y="1417320"/>
            <a:ext cx="2743200" cy="3456432"/>
          </a:xfrm>
          <a:prstGeom prst="roundRect">
            <a:avLst>
              <a:gd name="adj" fmla="val 2667"/>
            </a:avLst>
          </a:prstGeom>
          <a:solidFill>
            <a:srgbClr val="2E2A2B"/>
          </a:solidFill>
          <a:ln w="9525" cap="flat" cmpd="sng">
            <a:solidFill>
              <a:srgbClr val="64BC4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7"/>
          <p:cNvSpPr/>
          <p:nvPr/>
        </p:nvSpPr>
        <p:spPr>
          <a:xfrm>
            <a:off x="6217920" y="2423160"/>
            <a:ext cx="2523744" cy="6583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4BC46"/>
              </a:buClr>
              <a:buSzPts val="2300"/>
              <a:buFont typeface="Sora"/>
              <a:buNone/>
            </a:pPr>
            <a:r>
              <a:rPr lang="en-US" sz="2300" b="1" i="0" u="none" strike="noStrike" cap="none">
                <a:solidFill>
                  <a:srgbClr val="64BC46"/>
                </a:solidFill>
                <a:latin typeface="Sora"/>
                <a:ea typeface="Sora"/>
                <a:cs typeface="Sora"/>
                <a:sym typeface="Sora"/>
              </a:rPr>
              <a:t>INVEST</a:t>
            </a:r>
            <a:endParaRPr sz="2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7"/>
          <p:cNvSpPr/>
          <p:nvPr/>
        </p:nvSpPr>
        <p:spPr>
          <a:xfrm>
            <a:off x="6217920" y="3246120"/>
            <a:ext cx="2523744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Inter"/>
              <a:buNone/>
            </a:pPr>
            <a:r>
              <a:rPr lang="en-US" sz="1300" b="0" i="0" u="none" strike="noStrike" cap="none" dirty="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Ground the community in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Inter"/>
              <a:buNone/>
            </a:pPr>
            <a:r>
              <a:rPr lang="en-US" sz="1300" b="0" i="0" u="none" strike="noStrike" cap="none" dirty="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something that outlasts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Inter"/>
              <a:buNone/>
            </a:pPr>
            <a:r>
              <a:rPr lang="en-US" sz="1300" b="0" i="0" u="none" strike="noStrike" cap="none" dirty="0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any single project.</a:t>
            </a:r>
            <a:endParaRPr sz="13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5" name="Google Shape;95;p7" title="OpenIrelandNetworkWhite_Landscap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4327" y="106977"/>
            <a:ext cx="3044951" cy="5605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31F20"/>
        </a:solid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8"/>
          <p:cNvSpPr/>
          <p:nvPr/>
        </p:nvSpPr>
        <p:spPr>
          <a:xfrm>
            <a:off x="457200" y="658368"/>
            <a:ext cx="8229600" cy="2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4BC46"/>
              </a:buClr>
              <a:buSzPts val="1100"/>
              <a:buFont typeface="Inter"/>
              <a:buNone/>
            </a:pPr>
            <a:r>
              <a:rPr lang="en-US" sz="1100" b="1" i="0" u="none" strike="noStrike" cap="none">
                <a:solidFill>
                  <a:srgbClr val="64BC46"/>
                </a:solidFill>
                <a:latin typeface="Inter"/>
                <a:ea typeface="Inter"/>
                <a:cs typeface="Inter"/>
                <a:sym typeface="Inter"/>
              </a:rPr>
              <a:t>WHAT'S NEXT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/>
          <p:nvPr/>
        </p:nvSpPr>
        <p:spPr>
          <a:xfrm>
            <a:off x="457200" y="1097280"/>
            <a:ext cx="8229600" cy="384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00"/>
              <a:buFont typeface="Inter"/>
              <a:buNone/>
            </a:pPr>
            <a:r>
              <a:rPr lang="en-US" sz="1700" b="0" i="0" u="none" strike="noStrike" cap="non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Final report</a:t>
            </a:r>
            <a:endParaRPr sz="17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/>
          <p:nvPr/>
        </p:nvSpPr>
        <p:spPr>
          <a:xfrm>
            <a:off x="457200" y="1508760"/>
            <a:ext cx="8229600" cy="1005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4BC46"/>
              </a:buClr>
              <a:buSzPts val="5800"/>
              <a:buFont typeface="Sora"/>
              <a:buNone/>
            </a:pPr>
            <a:r>
              <a:rPr lang="en-US" sz="5800" b="1" i="0" u="none" strike="noStrike" cap="none">
                <a:solidFill>
                  <a:srgbClr val="64BC46"/>
                </a:solidFill>
                <a:latin typeface="Sora"/>
                <a:ea typeface="Sora"/>
                <a:cs typeface="Sora"/>
                <a:sym typeface="Sora"/>
              </a:rPr>
              <a:t>July 2026</a:t>
            </a:r>
            <a:endParaRPr sz="5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4" name="Google Shape;104;p8"/>
          <p:cNvCxnSpPr/>
          <p:nvPr/>
        </p:nvCxnSpPr>
        <p:spPr>
          <a:xfrm>
            <a:off x="1828800" y="2697480"/>
            <a:ext cx="5486400" cy="0"/>
          </a:xfrm>
          <a:prstGeom prst="straightConnector1">
            <a:avLst/>
          </a:prstGeom>
          <a:noFill/>
          <a:ln w="9525" cap="flat" cmpd="sng">
            <a:solidFill>
              <a:srgbClr val="FFFFFF">
                <a:alpha val="20000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5" name="Google Shape;105;p8"/>
          <p:cNvSpPr/>
          <p:nvPr/>
        </p:nvSpPr>
        <p:spPr>
          <a:xfrm>
            <a:off x="457200" y="2852928"/>
            <a:ext cx="8229600" cy="7498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Inter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Thanks to the GÉANT Community Programme (GCP) who funded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Inter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this project under the GÉANT Innovation Programme.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8"/>
          <p:cNvSpPr/>
          <p:nvPr/>
        </p:nvSpPr>
        <p:spPr>
          <a:xfrm>
            <a:off x="457200" y="3639312"/>
            <a:ext cx="8229600" cy="3840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Inter"/>
              <a:buNone/>
            </a:pPr>
            <a:r>
              <a:rPr lang="en-US" sz="1400" b="0" i="0" u="none" strike="noStrike" cap="none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The final report will include full recommendations.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8"/>
          <p:cNvSpPr/>
          <p:nvPr/>
        </p:nvSpPr>
        <p:spPr>
          <a:xfrm>
            <a:off x="457200" y="4251960"/>
            <a:ext cx="8229600" cy="475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64BC46"/>
              </a:buClr>
              <a:buSzPts val="1800"/>
              <a:buFont typeface="Inter"/>
              <a:buNone/>
            </a:pPr>
            <a:r>
              <a:rPr lang="en-US" sz="1800" b="1" i="0" u="none" strike="noStrike" cap="none">
                <a:solidFill>
                  <a:srgbClr val="64BC46"/>
                </a:solidFill>
                <a:latin typeface="Inter"/>
                <a:ea typeface="Inter"/>
                <a:cs typeface="Inter"/>
                <a:sym typeface="Inter"/>
              </a:rPr>
              <a:t>michael@openirelandnetwork.com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8" name="Google Shape;108;p8" title="OpenIrelandNetworkWhite_Landscape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4327" y="106977"/>
            <a:ext cx="3044951" cy="560522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23;p3" title="swh-logo-new.png">
            <a:extLst>
              <a:ext uri="{FF2B5EF4-FFF2-40B4-BE49-F238E27FC236}">
                <a16:creationId xmlns:a16="http://schemas.microsoft.com/office/drawing/2014/main" id="{AE717C6D-B38F-66B0-11E6-A37DA78C1525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05873" y="4469574"/>
            <a:ext cx="1734125" cy="529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B87CD59-6240-DA94-6C0F-2702BC990F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3461" y="4320509"/>
            <a:ext cx="1831468" cy="64987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267</Words>
  <Application>Microsoft Office PowerPoint</Application>
  <PresentationFormat>On-screen Show (16:9)</PresentationFormat>
  <Paragraphs>63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Sora</vt:lpstr>
      <vt:lpstr>Inter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Michael Meagher</cp:lastModifiedBy>
  <cp:revision>2</cp:revision>
  <dcterms:modified xsi:type="dcterms:W3CDTF">2026-06-02T10:08:47Z</dcterms:modified>
</cp:coreProperties>
</file>