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7"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Montserrat" pitchFamily="2" charset="77"/>
      <p:regular r:id="rId14"/>
      <p:bold r:id="rId15"/>
      <p:italic r:id="rId16"/>
      <p:boldItalic r:id="rId17"/>
    </p:embeddedFont>
    <p:embeddedFont>
      <p:font typeface="Montserrat SemiBold"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Open Sans SemiBold"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2A4"/>
    <a:srgbClr val="FCE2C9"/>
    <a:srgbClr val="D9E6F7"/>
    <a:srgbClr val="DBE5F6"/>
    <a:srgbClr val="DFD3E4"/>
    <a:srgbClr val="D3E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D1A22-B1DA-4868-8596-3F86AC23901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AB686A7A-FA96-41E4-8AC4-85F1FA2558FF}">
      <dgm:prSet phldrT="[Text]" custT="1"/>
      <dgm:spPr>
        <a:solidFill>
          <a:srgbClr val="FCE2C9"/>
        </a:solidFill>
        <a:effectLst/>
      </dgm:spPr>
      <dgm:t>
        <a:bodyPr/>
        <a:lstStyle/>
        <a:p>
          <a:pPr algn="ctr"/>
          <a:r>
            <a:rPr lang="en-GB" sz="1500" b="1" dirty="0">
              <a:solidFill>
                <a:schemeClr val="tx1"/>
              </a:solidFill>
            </a:rPr>
            <a:t>1. Edge:</a:t>
          </a:r>
          <a:r>
            <a:rPr lang="en-GB" sz="1500" dirty="0">
              <a:solidFill>
                <a:schemeClr val="tx1"/>
              </a:solidFill>
            </a:rPr>
            <a:t> Stimulus Engine Inspects incoming traffic path &amp; agents.</a:t>
          </a:r>
        </a:p>
      </dgm:t>
    </dgm:pt>
    <dgm:pt modelId="{AC5D023F-CF83-4C8D-A9A8-CAD487C7E690}" type="parTrans" cxnId="{9688B522-27CB-48E8-927F-72E0CD8DB57D}">
      <dgm:prSet/>
      <dgm:spPr/>
      <dgm:t>
        <a:bodyPr/>
        <a:lstStyle/>
        <a:p>
          <a:endParaRPr lang="en-GB"/>
        </a:p>
      </dgm:t>
    </dgm:pt>
    <dgm:pt modelId="{CC23E197-30C1-44C1-AD49-E61A4C670A6E}" type="sibTrans" cxnId="{9688B522-27CB-48E8-927F-72E0CD8DB57D}">
      <dgm:prSet/>
      <dgm:spPr/>
      <dgm:t>
        <a:bodyPr/>
        <a:lstStyle/>
        <a:p>
          <a:endParaRPr lang="en-GB"/>
        </a:p>
      </dgm:t>
    </dgm:pt>
    <dgm:pt modelId="{CB58411E-4238-41E7-84D7-5057ABB645F6}">
      <dgm:prSet phldrT="[Text]" custT="1"/>
      <dgm:spPr>
        <a:solidFill>
          <a:srgbClr val="D9E6F7"/>
        </a:solidFill>
      </dgm:spPr>
      <dgm:t>
        <a:bodyPr/>
        <a:lstStyle/>
        <a:p>
          <a:pPr algn="ctr"/>
          <a:r>
            <a:rPr lang="en-GB" sz="1500" b="1" dirty="0">
              <a:solidFill>
                <a:schemeClr val="tx1"/>
              </a:solidFill>
            </a:rPr>
            <a:t>2. WAF:</a:t>
          </a:r>
          <a:r>
            <a:rPr lang="en-GB" sz="1500" dirty="0">
              <a:solidFill>
                <a:schemeClr val="tx1"/>
              </a:solidFill>
            </a:rPr>
            <a:t> OWASP CRS logs payloads without blocking (Capture-First)</a:t>
          </a:r>
        </a:p>
      </dgm:t>
    </dgm:pt>
    <dgm:pt modelId="{7710A460-D0E9-4B77-884D-3B66CE774BF8}" type="parTrans" cxnId="{5045BC68-6A5D-4CCA-B837-CB65C701BB2D}">
      <dgm:prSet/>
      <dgm:spPr/>
      <dgm:t>
        <a:bodyPr/>
        <a:lstStyle/>
        <a:p>
          <a:endParaRPr lang="en-GB"/>
        </a:p>
      </dgm:t>
    </dgm:pt>
    <dgm:pt modelId="{4D2F8E27-810F-42D9-8851-9E71B9C7AF16}" type="sibTrans" cxnId="{5045BC68-6A5D-4CCA-B837-CB65C701BB2D}">
      <dgm:prSet/>
      <dgm:spPr/>
      <dgm:t>
        <a:bodyPr/>
        <a:lstStyle/>
        <a:p>
          <a:endParaRPr lang="en-GB"/>
        </a:p>
      </dgm:t>
    </dgm:pt>
    <dgm:pt modelId="{EBDA240D-BFCA-429B-9207-4147C72A3FC5}">
      <dgm:prSet phldrT="[Text]" custT="1"/>
      <dgm:spPr>
        <a:solidFill>
          <a:srgbClr val="DFD3E4"/>
        </a:solidFill>
      </dgm:spPr>
      <dgm:t>
        <a:bodyPr/>
        <a:lstStyle/>
        <a:p>
          <a:pPr algn="ctr"/>
          <a:r>
            <a:rPr lang="en-GB" sz="1500" b="1" dirty="0">
              <a:solidFill>
                <a:schemeClr val="tx1"/>
              </a:solidFill>
            </a:rPr>
            <a:t>3. Traps:</a:t>
          </a:r>
          <a:r>
            <a:rPr lang="en-GB" sz="1500" dirty="0">
              <a:solidFill>
                <a:schemeClr val="tx1"/>
              </a:solidFill>
            </a:rPr>
            <a:t> Deception Personas safely absorb the attack.</a:t>
          </a:r>
        </a:p>
      </dgm:t>
    </dgm:pt>
    <dgm:pt modelId="{3C13C8E4-16F8-47EC-8E06-751B9AA71A2C}" type="parTrans" cxnId="{DC971FA9-8839-4BE5-8B58-A362F02B59A5}">
      <dgm:prSet/>
      <dgm:spPr/>
      <dgm:t>
        <a:bodyPr/>
        <a:lstStyle/>
        <a:p>
          <a:endParaRPr lang="en-GB"/>
        </a:p>
      </dgm:t>
    </dgm:pt>
    <dgm:pt modelId="{46D56ECF-9502-4546-8AC3-756B6B6D9C52}" type="sibTrans" cxnId="{DC971FA9-8839-4BE5-8B58-A362F02B59A5}">
      <dgm:prSet/>
      <dgm:spPr/>
      <dgm:t>
        <a:bodyPr/>
        <a:lstStyle/>
        <a:p>
          <a:endParaRPr lang="en-GB"/>
        </a:p>
      </dgm:t>
    </dgm:pt>
    <dgm:pt modelId="{3C785481-D650-4236-AD6E-E55B6D823757}">
      <dgm:prSet custT="1"/>
      <dgm:spPr>
        <a:solidFill>
          <a:srgbClr val="D3E5D0"/>
        </a:solidFill>
      </dgm:spPr>
      <dgm:t>
        <a:bodyPr/>
        <a:lstStyle/>
        <a:p>
          <a:pPr algn="ctr"/>
          <a:r>
            <a:rPr lang="en-GB" sz="1500" b="1" dirty="0">
              <a:solidFill>
                <a:schemeClr val="tx1"/>
              </a:solidFill>
            </a:rPr>
            <a:t>4. Telemetry:</a:t>
          </a:r>
          <a:r>
            <a:rPr lang="en-GB" sz="1500" dirty="0">
              <a:solidFill>
                <a:schemeClr val="tx1"/>
              </a:solidFill>
            </a:rPr>
            <a:t> Normalised data into JSON for STIX export.</a:t>
          </a:r>
        </a:p>
      </dgm:t>
    </dgm:pt>
    <dgm:pt modelId="{A0CDC7B4-967F-40CD-BB7B-C234C11A721B}" type="sibTrans" cxnId="{FC269FAC-1E47-45DE-B151-642F8F50D816}">
      <dgm:prSet/>
      <dgm:spPr/>
      <dgm:t>
        <a:bodyPr/>
        <a:lstStyle/>
        <a:p>
          <a:endParaRPr lang="en-GB"/>
        </a:p>
      </dgm:t>
    </dgm:pt>
    <dgm:pt modelId="{A29A2A57-5C05-4D65-9B22-55AAD3838DDC}" type="parTrans" cxnId="{FC269FAC-1E47-45DE-B151-642F8F50D816}">
      <dgm:prSet/>
      <dgm:spPr/>
      <dgm:t>
        <a:bodyPr/>
        <a:lstStyle/>
        <a:p>
          <a:endParaRPr lang="en-GB"/>
        </a:p>
      </dgm:t>
    </dgm:pt>
    <dgm:pt modelId="{47C516C8-383C-4964-A498-BBFA30BD2247}" type="pres">
      <dgm:prSet presAssocID="{2B5D1A22-B1DA-4868-8596-3F86AC23901A}" presName="Name0" presStyleCnt="0">
        <dgm:presLayoutVars>
          <dgm:resizeHandles/>
        </dgm:presLayoutVars>
      </dgm:prSet>
      <dgm:spPr/>
    </dgm:pt>
    <dgm:pt modelId="{AC69483E-A9A0-45D7-95DB-EA812320BAB0}" type="pres">
      <dgm:prSet presAssocID="{AB686A7A-FA96-41E4-8AC4-85F1FA2558FF}" presName="text" presStyleLbl="node1" presStyleIdx="0" presStyleCnt="4" custScaleX="175000" custScaleY="73397">
        <dgm:presLayoutVars>
          <dgm:bulletEnabled val="1"/>
        </dgm:presLayoutVars>
      </dgm:prSet>
      <dgm:spPr/>
    </dgm:pt>
    <dgm:pt modelId="{0567ED1C-ACAC-4E5C-9CC1-2837F0C0880F}" type="pres">
      <dgm:prSet presAssocID="{CC23E197-30C1-44C1-AD49-E61A4C670A6E}" presName="space" presStyleCnt="0"/>
      <dgm:spPr/>
    </dgm:pt>
    <dgm:pt modelId="{369BA378-5D18-4E24-8A33-DB6AB44E927E}" type="pres">
      <dgm:prSet presAssocID="{CB58411E-4238-41E7-84D7-5057ABB645F6}" presName="text" presStyleLbl="node1" presStyleIdx="1" presStyleCnt="4" custScaleX="175000" custScaleY="78604">
        <dgm:presLayoutVars>
          <dgm:bulletEnabled val="1"/>
        </dgm:presLayoutVars>
      </dgm:prSet>
      <dgm:spPr/>
    </dgm:pt>
    <dgm:pt modelId="{9EAC9FEE-01B4-44BE-A9E3-3907F5E55A6A}" type="pres">
      <dgm:prSet presAssocID="{4D2F8E27-810F-42D9-8851-9E71B9C7AF16}" presName="space" presStyleCnt="0"/>
      <dgm:spPr/>
    </dgm:pt>
    <dgm:pt modelId="{C56C0267-1CB6-441E-B33F-92CA7BA7BAA1}" type="pres">
      <dgm:prSet presAssocID="{EBDA240D-BFCA-429B-9207-4147C72A3FC5}" presName="text" presStyleLbl="node1" presStyleIdx="2" presStyleCnt="4" custScaleX="207407" custScaleY="77549">
        <dgm:presLayoutVars>
          <dgm:bulletEnabled val="1"/>
        </dgm:presLayoutVars>
      </dgm:prSet>
      <dgm:spPr/>
    </dgm:pt>
    <dgm:pt modelId="{0E68921E-F97A-4526-AE0B-717FEB02A0CF}" type="pres">
      <dgm:prSet presAssocID="{46D56ECF-9502-4546-8AC3-756B6B6D9C52}" presName="space" presStyleCnt="0"/>
      <dgm:spPr/>
    </dgm:pt>
    <dgm:pt modelId="{12D48B84-8496-4FE5-BD99-3C5D3160CAC6}" type="pres">
      <dgm:prSet presAssocID="{3C785481-D650-4236-AD6E-E55B6D823757}" presName="text" presStyleLbl="node1" presStyleIdx="3" presStyleCnt="4" custScaleX="203636" custScaleY="78498">
        <dgm:presLayoutVars>
          <dgm:bulletEnabled val="1"/>
        </dgm:presLayoutVars>
      </dgm:prSet>
      <dgm:spPr/>
    </dgm:pt>
  </dgm:ptLst>
  <dgm:cxnLst>
    <dgm:cxn modelId="{A851331A-236C-4511-8D46-A10543FDE00E}" type="presOf" srcId="{2B5D1A22-B1DA-4868-8596-3F86AC23901A}" destId="{47C516C8-383C-4964-A498-BBFA30BD2247}" srcOrd="0" destOrd="0" presId="urn:diagrams.loki3.com/VaryingWidthList"/>
    <dgm:cxn modelId="{9688B522-27CB-48E8-927F-72E0CD8DB57D}" srcId="{2B5D1A22-B1DA-4868-8596-3F86AC23901A}" destId="{AB686A7A-FA96-41E4-8AC4-85F1FA2558FF}" srcOrd="0" destOrd="0" parTransId="{AC5D023F-CF83-4C8D-A9A8-CAD487C7E690}" sibTransId="{CC23E197-30C1-44C1-AD49-E61A4C670A6E}"/>
    <dgm:cxn modelId="{B1EA5C2B-3193-4D31-8AA8-529E6A2A2955}" type="presOf" srcId="{CB58411E-4238-41E7-84D7-5057ABB645F6}" destId="{369BA378-5D18-4E24-8A33-DB6AB44E927E}" srcOrd="0" destOrd="0" presId="urn:diagrams.loki3.com/VaryingWidthList"/>
    <dgm:cxn modelId="{475A623C-1CF6-4CFE-856F-6105C7613118}" type="presOf" srcId="{EBDA240D-BFCA-429B-9207-4147C72A3FC5}" destId="{C56C0267-1CB6-441E-B33F-92CA7BA7BAA1}" srcOrd="0" destOrd="0" presId="urn:diagrams.loki3.com/VaryingWidthList"/>
    <dgm:cxn modelId="{5045BC68-6A5D-4CCA-B837-CB65C701BB2D}" srcId="{2B5D1A22-B1DA-4868-8596-3F86AC23901A}" destId="{CB58411E-4238-41E7-84D7-5057ABB645F6}" srcOrd="1" destOrd="0" parTransId="{7710A460-D0E9-4B77-884D-3B66CE774BF8}" sibTransId="{4D2F8E27-810F-42D9-8851-9E71B9C7AF16}"/>
    <dgm:cxn modelId="{DC971FA9-8839-4BE5-8B58-A362F02B59A5}" srcId="{2B5D1A22-B1DA-4868-8596-3F86AC23901A}" destId="{EBDA240D-BFCA-429B-9207-4147C72A3FC5}" srcOrd="2" destOrd="0" parTransId="{3C13C8E4-16F8-47EC-8E06-751B9AA71A2C}" sibTransId="{46D56ECF-9502-4546-8AC3-756B6B6D9C52}"/>
    <dgm:cxn modelId="{FC269FAC-1E47-45DE-B151-642F8F50D816}" srcId="{2B5D1A22-B1DA-4868-8596-3F86AC23901A}" destId="{3C785481-D650-4236-AD6E-E55B6D823757}" srcOrd="3" destOrd="0" parTransId="{A29A2A57-5C05-4D65-9B22-55AAD3838DDC}" sibTransId="{A0CDC7B4-967F-40CD-BB7B-C234C11A721B}"/>
    <dgm:cxn modelId="{1C5D51DD-FFF3-4AAA-9212-8381AE75E011}" type="presOf" srcId="{AB686A7A-FA96-41E4-8AC4-85F1FA2558FF}" destId="{AC69483E-A9A0-45D7-95DB-EA812320BAB0}" srcOrd="0" destOrd="0" presId="urn:diagrams.loki3.com/VaryingWidthList"/>
    <dgm:cxn modelId="{EAC626E1-FC89-47B6-8382-160894B63662}" type="presOf" srcId="{3C785481-D650-4236-AD6E-E55B6D823757}" destId="{12D48B84-8496-4FE5-BD99-3C5D3160CAC6}" srcOrd="0" destOrd="0" presId="urn:diagrams.loki3.com/VaryingWidthList"/>
    <dgm:cxn modelId="{DDE21773-86AF-4E26-A442-7642758D64D7}" type="presParOf" srcId="{47C516C8-383C-4964-A498-BBFA30BD2247}" destId="{AC69483E-A9A0-45D7-95DB-EA812320BAB0}" srcOrd="0" destOrd="0" presId="urn:diagrams.loki3.com/VaryingWidthList"/>
    <dgm:cxn modelId="{E299CB95-2DA7-4B87-B6D1-7DAFECB85C8D}" type="presParOf" srcId="{47C516C8-383C-4964-A498-BBFA30BD2247}" destId="{0567ED1C-ACAC-4E5C-9CC1-2837F0C0880F}" srcOrd="1" destOrd="0" presId="urn:diagrams.loki3.com/VaryingWidthList"/>
    <dgm:cxn modelId="{2C92E38E-C0C2-4A83-AEA4-D04594576F34}" type="presParOf" srcId="{47C516C8-383C-4964-A498-BBFA30BD2247}" destId="{369BA378-5D18-4E24-8A33-DB6AB44E927E}" srcOrd="2" destOrd="0" presId="urn:diagrams.loki3.com/VaryingWidthList"/>
    <dgm:cxn modelId="{75316B96-142D-43B1-815E-7C6E7B068831}" type="presParOf" srcId="{47C516C8-383C-4964-A498-BBFA30BD2247}" destId="{9EAC9FEE-01B4-44BE-A9E3-3907F5E55A6A}" srcOrd="3" destOrd="0" presId="urn:diagrams.loki3.com/VaryingWidthList"/>
    <dgm:cxn modelId="{C1AAE649-9858-4FB8-B813-1B84BC453488}" type="presParOf" srcId="{47C516C8-383C-4964-A498-BBFA30BD2247}" destId="{C56C0267-1CB6-441E-B33F-92CA7BA7BAA1}" srcOrd="4" destOrd="0" presId="urn:diagrams.loki3.com/VaryingWidthList"/>
    <dgm:cxn modelId="{16573733-8B61-4FAD-933D-7556BF2C72B8}" type="presParOf" srcId="{47C516C8-383C-4964-A498-BBFA30BD2247}" destId="{0E68921E-F97A-4526-AE0B-717FEB02A0CF}" srcOrd="5" destOrd="0" presId="urn:diagrams.loki3.com/VaryingWidthList"/>
    <dgm:cxn modelId="{DE378851-42F5-4A3D-A1C0-66B1ED5EFAC3}" type="presParOf" srcId="{47C516C8-383C-4964-A498-BBFA30BD2247}" destId="{12D48B84-8496-4FE5-BD99-3C5D3160CAC6}" srcOrd="6" destOrd="0" presId="urn:diagrams.loki3.com/VaryingWidthList"/>
  </dgm:cxnLst>
  <dgm:bg>
    <a:noFill/>
    <a:effectLst>
      <a:outerShdw blurRad="50800" dist="50800" dir="5400000" algn="ctr" rotWithShape="0">
        <a:schemeClr val="tx2"/>
      </a:out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9483E-A9A0-45D7-95DB-EA812320BAB0}">
      <dsp:nvSpPr>
        <dsp:cNvPr id="0" name=""/>
        <dsp:cNvSpPr/>
      </dsp:nvSpPr>
      <dsp:spPr>
        <a:xfrm>
          <a:off x="1928406" y="3561"/>
          <a:ext cx="2520000" cy="1065478"/>
        </a:xfrm>
        <a:prstGeom prst="rect">
          <a:avLst/>
        </a:prstGeom>
        <a:solidFill>
          <a:srgbClr val="FCE2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1. Edge:</a:t>
          </a:r>
          <a:r>
            <a:rPr lang="en-GB" sz="1500" kern="1200" dirty="0">
              <a:solidFill>
                <a:schemeClr val="tx1"/>
              </a:solidFill>
            </a:rPr>
            <a:t> Stimulus Engine Inspects incoming traffic path &amp; agents.</a:t>
          </a:r>
        </a:p>
      </dsp:txBody>
      <dsp:txXfrm>
        <a:off x="1928406" y="3561"/>
        <a:ext cx="2520000" cy="1065478"/>
      </dsp:txXfrm>
    </dsp:sp>
    <dsp:sp modelId="{369BA378-5D18-4E24-8A33-DB6AB44E927E}">
      <dsp:nvSpPr>
        <dsp:cNvPr id="0" name=""/>
        <dsp:cNvSpPr/>
      </dsp:nvSpPr>
      <dsp:spPr>
        <a:xfrm>
          <a:off x="1928406" y="1141623"/>
          <a:ext cx="2520000" cy="1141067"/>
        </a:xfrm>
        <a:prstGeom prst="rect">
          <a:avLst/>
        </a:prstGeom>
        <a:solidFill>
          <a:srgbClr val="D9E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2. WAF:</a:t>
          </a:r>
          <a:r>
            <a:rPr lang="en-GB" sz="1500" kern="1200" dirty="0">
              <a:solidFill>
                <a:schemeClr val="tx1"/>
              </a:solidFill>
            </a:rPr>
            <a:t> OWASP CRS logs payloads without blocking (Capture-First)</a:t>
          </a:r>
        </a:p>
      </dsp:txBody>
      <dsp:txXfrm>
        <a:off x="1928406" y="1141623"/>
        <a:ext cx="2520000" cy="1141067"/>
      </dsp:txXfrm>
    </dsp:sp>
    <dsp:sp modelId="{C56C0267-1CB6-441E-B33F-92CA7BA7BAA1}">
      <dsp:nvSpPr>
        <dsp:cNvPr id="0" name=""/>
        <dsp:cNvSpPr/>
      </dsp:nvSpPr>
      <dsp:spPr>
        <a:xfrm>
          <a:off x="1928408" y="2355274"/>
          <a:ext cx="2519995" cy="1125752"/>
        </a:xfrm>
        <a:prstGeom prst="rect">
          <a:avLst/>
        </a:prstGeom>
        <a:solidFill>
          <a:srgbClr val="DFD3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3. Traps:</a:t>
          </a:r>
          <a:r>
            <a:rPr lang="en-GB" sz="1500" kern="1200" dirty="0">
              <a:solidFill>
                <a:schemeClr val="tx1"/>
              </a:solidFill>
            </a:rPr>
            <a:t> Deception Personas safely absorb the attack.</a:t>
          </a:r>
        </a:p>
      </dsp:txBody>
      <dsp:txXfrm>
        <a:off x="1928408" y="2355274"/>
        <a:ext cx="2519995" cy="1125752"/>
      </dsp:txXfrm>
    </dsp:sp>
    <dsp:sp modelId="{12D48B84-8496-4FE5-BD99-3C5D3160CAC6}">
      <dsp:nvSpPr>
        <dsp:cNvPr id="0" name=""/>
        <dsp:cNvSpPr/>
      </dsp:nvSpPr>
      <dsp:spPr>
        <a:xfrm>
          <a:off x="1928408" y="3553609"/>
          <a:ext cx="2519995" cy="1139528"/>
        </a:xfrm>
        <a:prstGeom prst="rect">
          <a:avLst/>
        </a:prstGeom>
        <a:solidFill>
          <a:srgbClr val="D3E5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4. Telemetry:</a:t>
          </a:r>
          <a:r>
            <a:rPr lang="en-GB" sz="1500" kern="1200" dirty="0">
              <a:solidFill>
                <a:schemeClr val="tx1"/>
              </a:solidFill>
            </a:rPr>
            <a:t> Normalised data into JSON for STIX export.</a:t>
          </a:r>
        </a:p>
      </dsp:txBody>
      <dsp:txXfrm>
        <a:off x="1928408" y="3553609"/>
        <a:ext cx="2519995" cy="113952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30517AA-064E-1467-D6CC-05F9E8B4BDAB}"/>
            </a:ext>
          </a:extLst>
        </p:cNvPr>
        <p:cNvGrpSpPr/>
        <p:nvPr/>
      </p:nvGrpSpPr>
      <p:grpSpPr>
        <a:xfrm>
          <a:off x="0" y="0"/>
          <a:ext cx="0" cy="0"/>
          <a:chOff x="0" y="0"/>
          <a:chExt cx="0" cy="0"/>
        </a:xfrm>
      </p:grpSpPr>
      <p:sp>
        <p:nvSpPr>
          <p:cNvPr id="91" name="Google Shape;91;p2:notes">
            <a:extLst>
              <a:ext uri="{FF2B5EF4-FFF2-40B4-BE49-F238E27FC236}">
                <a16:creationId xmlns:a16="http://schemas.microsoft.com/office/drawing/2014/main" id="{C3ACFCBD-BBA1-EE4E-32D8-1C1A06B2CA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a:extLst>
              <a:ext uri="{FF2B5EF4-FFF2-40B4-BE49-F238E27FC236}">
                <a16:creationId xmlns:a16="http://schemas.microsoft.com/office/drawing/2014/main" id="{480BB027-6C05-728B-4FB2-EFAE732480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extLst>
      <p:ext uri="{BB962C8B-B14F-4D97-AF65-F5344CB8AC3E}">
        <p14:creationId xmlns:p14="http://schemas.microsoft.com/office/powerpoint/2010/main" val="318274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en-GB"/>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jpg"/><Relationship Id="rId4" Type="http://schemas.openxmlformats.org/officeDocument/2006/relationships/image" Target="../media/image13.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13"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image" Target="../media/image2.pn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diagramQuickStyle" Target="../diagrams/quickStyle1.xml"/><Relationship Id="rId5" Type="http://schemas.microsoft.com/office/2007/relationships/hdphoto" Target="../media/hdphoto1.wdp"/><Relationship Id="rId10" Type="http://schemas.openxmlformats.org/officeDocument/2006/relationships/diagramLayout" Target="../diagrams/layout1.xml"/><Relationship Id="rId4" Type="http://schemas.openxmlformats.org/officeDocument/2006/relationships/image" Target="../media/image18.png"/><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jpg"/><Relationship Id="rId4" Type="http://schemas.openxmlformats.org/officeDocument/2006/relationships/image" Target="../media/image26.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5" name="Google Shape;85;p13"/>
          <p:cNvSpPr txBox="1"/>
          <p:nvPr/>
        </p:nvSpPr>
        <p:spPr>
          <a:xfrm>
            <a:off x="1217025" y="1062997"/>
            <a:ext cx="102870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20C997"/>
                </a:solidFill>
                <a:latin typeface="Open Sans"/>
                <a:ea typeface="Open Sans"/>
                <a:cs typeface="Open Sans"/>
                <a:sym typeface="Open Sans"/>
              </a:rPr>
              <a:t>TNC26 Innovation </a:t>
            </a:r>
            <a:r>
              <a:rPr lang="en-US" sz="1800" b="1" i="0" u="none" strike="noStrike" cap="none" dirty="0" err="1">
                <a:solidFill>
                  <a:srgbClr val="20C997"/>
                </a:solidFill>
                <a:latin typeface="Open Sans"/>
                <a:ea typeface="Open Sans"/>
                <a:cs typeface="Open Sans"/>
                <a:sym typeface="Open Sans"/>
              </a:rPr>
              <a:t>Programme</a:t>
            </a:r>
            <a:r>
              <a:rPr lang="en-US" sz="1800" b="1" i="0" u="none" strike="noStrike" cap="none" dirty="0">
                <a:solidFill>
                  <a:srgbClr val="20C997"/>
                </a:solidFill>
                <a:latin typeface="Open Sans"/>
                <a:ea typeface="Open Sans"/>
                <a:cs typeface="Open Sans"/>
                <a:sym typeface="Open Sans"/>
              </a:rPr>
              <a:t> Spotlight Lightning Talk</a:t>
            </a:r>
            <a:endParaRPr dirty="0"/>
          </a:p>
        </p:txBody>
      </p:sp>
      <p:sp>
        <p:nvSpPr>
          <p:cNvPr id="86" name="Google Shape;86;p13"/>
          <p:cNvSpPr txBox="1"/>
          <p:nvPr/>
        </p:nvSpPr>
        <p:spPr>
          <a:xfrm>
            <a:off x="1217025" y="1472572"/>
            <a:ext cx="10801500" cy="738900"/>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4800" b="1" i="0" u="none" strike="noStrike" cap="none">
                <a:solidFill>
                  <a:srgbClr val="003366"/>
                </a:solidFill>
                <a:latin typeface="Montserrat"/>
                <a:ea typeface="Montserrat"/>
                <a:cs typeface="Montserrat"/>
                <a:sym typeface="Montserrat"/>
              </a:rPr>
              <a:t>CHAMELEON-REN</a:t>
            </a:r>
            <a:endParaRPr/>
          </a:p>
        </p:txBody>
      </p:sp>
      <p:sp>
        <p:nvSpPr>
          <p:cNvPr id="87" name="Google Shape;87;p13"/>
          <p:cNvSpPr txBox="1"/>
          <p:nvPr/>
        </p:nvSpPr>
        <p:spPr>
          <a:xfrm>
            <a:off x="1217025" y="2346937"/>
            <a:ext cx="10287000" cy="323100"/>
          </a:xfrm>
          <a:prstGeom prst="rect">
            <a:avLst/>
          </a:prstGeom>
          <a:noFill/>
          <a:ln>
            <a:noFill/>
          </a:ln>
        </p:spPr>
        <p:txBody>
          <a:bodyPr spcFirstLastPara="1" wrap="square" lIns="0" tIns="0" rIns="0" bIns="0" anchor="t" anchorCtr="0">
            <a:spAutoFit/>
          </a:bodyPr>
          <a:lstStyle/>
          <a:p>
            <a:pPr marL="0" marR="0" lvl="0" indent="0" algn="l" rtl="0">
              <a:lnSpc>
                <a:spcPct val="159952"/>
              </a:lnSpc>
              <a:spcBef>
                <a:spcPts val="0"/>
              </a:spcBef>
              <a:spcAft>
                <a:spcPts val="0"/>
              </a:spcAft>
              <a:buNone/>
            </a:pPr>
            <a:r>
              <a:rPr lang="en-US" sz="2100" b="0" i="0" u="none" strike="noStrike" cap="none">
                <a:solidFill>
                  <a:srgbClr val="D9534F"/>
                </a:solidFill>
                <a:latin typeface="Open Sans SemiBold"/>
                <a:ea typeface="Open Sans SemiBold"/>
                <a:cs typeface="Open Sans SemiBold"/>
                <a:sym typeface="Open Sans SemiBold"/>
              </a:rPr>
              <a:t>Adaptive Web Honeypots for NREN Threat Intelligence</a:t>
            </a:r>
            <a:endParaRPr/>
          </a:p>
        </p:txBody>
      </p:sp>
      <p:pic>
        <p:nvPicPr>
          <p:cNvPr id="3" name="Picture 2">
            <a:extLst>
              <a:ext uri="{FF2B5EF4-FFF2-40B4-BE49-F238E27FC236}">
                <a16:creationId xmlns:a16="http://schemas.microsoft.com/office/drawing/2014/main" id="{DF262124-8B25-19A0-8EB0-38571B0E7DA3}"/>
              </a:ext>
            </a:extLst>
          </p:cNvPr>
          <p:cNvPicPr>
            <a:picLocks noChangeAspect="1"/>
          </p:cNvPicPr>
          <p:nvPr/>
        </p:nvPicPr>
        <p:blipFill>
          <a:blip r:embed="rId3"/>
          <a:srcRect l="9798" t="26221" r="9722" b="26665"/>
          <a:stretch>
            <a:fillRect/>
          </a:stretch>
        </p:blipFill>
        <p:spPr>
          <a:xfrm>
            <a:off x="6360525" y="4108306"/>
            <a:ext cx="4334256" cy="1904446"/>
          </a:xfrm>
          <a:prstGeom prst="rect">
            <a:avLst/>
          </a:prstGeom>
        </p:spPr>
      </p:pic>
      <p:pic>
        <p:nvPicPr>
          <p:cNvPr id="5" name="Picture 4">
            <a:extLst>
              <a:ext uri="{FF2B5EF4-FFF2-40B4-BE49-F238E27FC236}">
                <a16:creationId xmlns:a16="http://schemas.microsoft.com/office/drawing/2014/main" id="{415F3269-53A8-01B2-28B0-F0D6AA6CF8F6}"/>
              </a:ext>
            </a:extLst>
          </p:cNvPr>
          <p:cNvPicPr>
            <a:picLocks noChangeAspect="1"/>
          </p:cNvPicPr>
          <p:nvPr/>
        </p:nvPicPr>
        <p:blipFill>
          <a:blip r:embed="rId4"/>
          <a:stretch>
            <a:fillRect/>
          </a:stretch>
        </p:blipFill>
        <p:spPr>
          <a:xfrm>
            <a:off x="1217025" y="4187964"/>
            <a:ext cx="3475787" cy="18247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pic>
        <p:nvPicPr>
          <p:cNvPr id="228" name="Google Shape;228;p21"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sp>
        <p:nvSpPr>
          <p:cNvPr id="229" name="Google Shape;229;p21"/>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0" name="Google Shape;230;p21"/>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dirty="0">
                <a:solidFill>
                  <a:srgbClr val="003366"/>
                </a:solidFill>
                <a:latin typeface="Montserrat"/>
                <a:ea typeface="Montserrat"/>
                <a:cs typeface="Montserrat"/>
                <a:sym typeface="Montserrat"/>
              </a:rPr>
              <a:t>Threat Intel Value &amp; OWASP Alignment</a:t>
            </a:r>
            <a:endParaRPr dirty="0"/>
          </a:p>
        </p:txBody>
      </p:sp>
      <p:sp>
        <p:nvSpPr>
          <p:cNvPr id="231" name="Google Shape;231;p21"/>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2" name="Google Shape;232;p21"/>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233" name="Google Shape;233;p21"/>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b="0" i="0" u="none" strike="noStrike" cap="none" dirty="0">
                <a:solidFill>
                  <a:srgbClr val="999999"/>
                </a:solidFill>
                <a:latin typeface="Open Sans"/>
                <a:ea typeface="Open Sans"/>
                <a:cs typeface="Open Sans"/>
                <a:sym typeface="Open Sans"/>
              </a:rPr>
              <a:t>10</a:t>
            </a:r>
            <a:endParaRPr dirty="0"/>
          </a:p>
        </p:txBody>
      </p:sp>
      <p:sp>
        <p:nvSpPr>
          <p:cNvPr id="234" name="Google Shape;234;p21"/>
          <p:cNvSpPr txBox="1"/>
          <p:nvPr/>
        </p:nvSpPr>
        <p:spPr>
          <a:xfrm>
            <a:off x="666750" y="2455812"/>
            <a:ext cx="5500687"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dirty="0">
                <a:solidFill>
                  <a:srgbClr val="003366"/>
                </a:solidFill>
                <a:latin typeface="Montserrat SemiBold"/>
                <a:ea typeface="Montserrat SemiBold"/>
                <a:cs typeface="Montserrat SemiBold"/>
                <a:sym typeface="Montserrat SemiBold"/>
              </a:rPr>
              <a:t>Value for NRENs</a:t>
            </a:r>
            <a:endParaRPr dirty="0"/>
          </a:p>
        </p:txBody>
      </p:sp>
      <p:sp>
        <p:nvSpPr>
          <p:cNvPr id="235" name="Google Shape;235;p21"/>
          <p:cNvSpPr txBox="1"/>
          <p:nvPr/>
        </p:nvSpPr>
        <p:spPr>
          <a:xfrm>
            <a:off x="6686550" y="2455812"/>
            <a:ext cx="5080635"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dirty="0">
                <a:solidFill>
                  <a:srgbClr val="003366"/>
                </a:solidFill>
                <a:latin typeface="Montserrat SemiBold"/>
                <a:ea typeface="Montserrat SemiBold"/>
                <a:cs typeface="Montserrat SemiBold"/>
                <a:sym typeface="Montserrat SemiBold"/>
              </a:rPr>
              <a:t> OWASP Alignment</a:t>
            </a:r>
            <a:endParaRPr dirty="0"/>
          </a:p>
        </p:txBody>
      </p:sp>
      <p:sp>
        <p:nvSpPr>
          <p:cNvPr id="236" name="Google Shape;236;p21"/>
          <p:cNvSpPr txBox="1"/>
          <p:nvPr/>
        </p:nvSpPr>
        <p:spPr>
          <a:xfrm>
            <a:off x="962025" y="2991117"/>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37" name="Google Shape;237;p21"/>
          <p:cNvSpPr txBox="1"/>
          <p:nvPr/>
        </p:nvSpPr>
        <p:spPr>
          <a:xfrm>
            <a:off x="1047750" y="2989212"/>
            <a:ext cx="48579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Identify common scanning patterns and campaigns across borders.</a:t>
            </a:r>
            <a:endParaRPr sz="1800" dirty="0"/>
          </a:p>
        </p:txBody>
      </p:sp>
      <p:sp>
        <p:nvSpPr>
          <p:cNvPr id="238" name="Google Shape;238;p21"/>
          <p:cNvSpPr txBox="1"/>
          <p:nvPr/>
        </p:nvSpPr>
        <p:spPr>
          <a:xfrm>
            <a:off x="962025" y="3722459"/>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39" name="Google Shape;239;p21"/>
          <p:cNvSpPr txBox="1"/>
          <p:nvPr/>
        </p:nvSpPr>
        <p:spPr>
          <a:xfrm>
            <a:off x="1047750" y="3720554"/>
            <a:ext cx="48579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Inform detection tuning and firewall adjustments proactively.</a:t>
            </a:r>
            <a:endParaRPr dirty="0"/>
          </a:p>
        </p:txBody>
      </p:sp>
      <p:sp>
        <p:nvSpPr>
          <p:cNvPr id="240" name="Google Shape;240;p21"/>
          <p:cNvSpPr txBox="1"/>
          <p:nvPr/>
        </p:nvSpPr>
        <p:spPr>
          <a:xfrm>
            <a:off x="962025" y="4453800"/>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41" name="Google Shape;241;p21"/>
          <p:cNvSpPr txBox="1"/>
          <p:nvPr/>
        </p:nvSpPr>
        <p:spPr>
          <a:xfrm>
            <a:off x="1047750" y="4451895"/>
            <a:ext cx="48579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Derived from realistic interaction, not theoretical models.</a:t>
            </a:r>
            <a:endParaRPr dirty="0"/>
          </a:p>
        </p:txBody>
      </p:sp>
      <p:sp>
        <p:nvSpPr>
          <p:cNvPr id="242" name="Google Shape;242;p21"/>
          <p:cNvSpPr txBox="1"/>
          <p:nvPr/>
        </p:nvSpPr>
        <p:spPr>
          <a:xfrm>
            <a:off x="6981825" y="2991117"/>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43" name="Google Shape;243;p21"/>
          <p:cNvSpPr txBox="1"/>
          <p:nvPr/>
        </p:nvSpPr>
        <p:spPr>
          <a:xfrm>
            <a:off x="7067550" y="2989212"/>
            <a:ext cx="44577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Builds directly on the OWASP Web Honeypot Project and Core Rule Set.</a:t>
            </a:r>
            <a:endParaRPr dirty="0"/>
          </a:p>
        </p:txBody>
      </p:sp>
      <p:sp>
        <p:nvSpPr>
          <p:cNvPr id="244" name="Google Shape;244;p21"/>
          <p:cNvSpPr txBox="1"/>
          <p:nvPr/>
        </p:nvSpPr>
        <p:spPr>
          <a:xfrm>
            <a:off x="6981825" y="3722459"/>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45" name="Google Shape;245;p21"/>
          <p:cNvSpPr txBox="1"/>
          <p:nvPr/>
        </p:nvSpPr>
        <p:spPr>
          <a:xfrm>
            <a:off x="7067550" y="3720554"/>
            <a:ext cx="44577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Open-source licensing and community-driven development.</a:t>
            </a:r>
            <a:endParaRPr dirty="0"/>
          </a:p>
        </p:txBody>
      </p:sp>
      <p:sp>
        <p:nvSpPr>
          <p:cNvPr id="246" name="Google Shape;246;p21"/>
          <p:cNvSpPr txBox="1"/>
          <p:nvPr/>
        </p:nvSpPr>
        <p:spPr>
          <a:xfrm>
            <a:off x="6981825" y="4453800"/>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333333"/>
                </a:solidFill>
                <a:latin typeface="Open Sans"/>
                <a:ea typeface="Open Sans"/>
                <a:cs typeface="Open Sans"/>
                <a:sym typeface="Open Sans"/>
              </a:rPr>
              <a:t>•</a:t>
            </a:r>
            <a:endParaRPr/>
          </a:p>
        </p:txBody>
      </p:sp>
      <p:sp>
        <p:nvSpPr>
          <p:cNvPr id="247" name="Google Shape;247;p21"/>
          <p:cNvSpPr txBox="1"/>
          <p:nvPr/>
        </p:nvSpPr>
        <p:spPr>
          <a:xfrm>
            <a:off x="7067550" y="4451895"/>
            <a:ext cx="4457700" cy="554100"/>
          </a:xfrm>
          <a:prstGeom prst="rect">
            <a:avLst/>
          </a:prstGeom>
          <a:noFill/>
          <a:ln>
            <a:noFill/>
          </a:ln>
        </p:spPr>
        <p:txBody>
          <a:bodyPr spcFirstLastPara="1" wrap="square" lIns="85725" tIns="0" rIns="0" bIns="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Ensures project sustainability as attacker techniques evolve.</a:t>
            </a:r>
            <a:endParaRPr dirty="0"/>
          </a:p>
        </p:txBody>
      </p:sp>
      <p:pic>
        <p:nvPicPr>
          <p:cNvPr id="2" name="Picture 1">
            <a:extLst>
              <a:ext uri="{FF2B5EF4-FFF2-40B4-BE49-F238E27FC236}">
                <a16:creationId xmlns:a16="http://schemas.microsoft.com/office/drawing/2014/main" id="{F8BBCA77-476A-C1A7-73AF-0D1542981BB1}"/>
              </a:ext>
            </a:extLst>
          </p:cNvPr>
          <p:cNvPicPr>
            <a:picLocks noChangeAspect="1"/>
          </p:cNvPicPr>
          <p:nvPr/>
        </p:nvPicPr>
        <p:blipFill>
          <a:blip r:embed="rId4"/>
          <a:stretch>
            <a:fillRect/>
          </a:stretch>
        </p:blipFill>
        <p:spPr>
          <a:xfrm>
            <a:off x="8967401" y="415014"/>
            <a:ext cx="1266749" cy="665043"/>
          </a:xfrm>
          <a:prstGeom prst="rect">
            <a:avLst/>
          </a:prstGeom>
        </p:spPr>
      </p:pic>
      <p:pic>
        <p:nvPicPr>
          <p:cNvPr id="3" name="Picture 2">
            <a:extLst>
              <a:ext uri="{FF2B5EF4-FFF2-40B4-BE49-F238E27FC236}">
                <a16:creationId xmlns:a16="http://schemas.microsoft.com/office/drawing/2014/main" id="{9771287C-84B6-5DCE-70FF-BF9FCEF8C77A}"/>
              </a:ext>
            </a:extLst>
          </p:cNvPr>
          <p:cNvPicPr>
            <a:picLocks noChangeAspect="1"/>
          </p:cNvPicPr>
          <p:nvPr/>
        </p:nvPicPr>
        <p:blipFill>
          <a:blip r:embed="rId5"/>
          <a:srcRect l="9798" t="26221" r="9722" b="26665"/>
          <a:stretch>
            <a:fillRect/>
          </a:stretch>
        </p:blipFill>
        <p:spPr>
          <a:xfrm>
            <a:off x="10444698" y="391443"/>
            <a:ext cx="1623552" cy="7133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pic>
        <p:nvPicPr>
          <p:cNvPr id="252" name="Google Shape;252;p22"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sp>
        <p:nvSpPr>
          <p:cNvPr id="253" name="Google Shape;253;p22"/>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4" name="Google Shape;254;p22"/>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Call to Action</a:t>
            </a:r>
            <a:endParaRPr/>
          </a:p>
        </p:txBody>
      </p:sp>
      <p:sp>
        <p:nvSpPr>
          <p:cNvPr id="255" name="Google Shape;255;p22"/>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6" name="Google Shape;256;p22"/>
          <p:cNvSpPr txBox="1"/>
          <p:nvPr/>
        </p:nvSpPr>
        <p:spPr>
          <a:xfrm>
            <a:off x="395287" y="1510010"/>
            <a:ext cx="11401425" cy="54858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600" b="1" i="0" u="none" strike="noStrike" cap="none">
                <a:solidFill>
                  <a:srgbClr val="003366"/>
                </a:solidFill>
                <a:latin typeface="Montserrat"/>
                <a:ea typeface="Montserrat"/>
                <a:cs typeface="Montserrat"/>
                <a:sym typeface="Montserrat"/>
              </a:rPr>
              <a:t>Build Sector-Wide Intelligence Together</a:t>
            </a:r>
            <a:endParaRPr/>
          </a:p>
        </p:txBody>
      </p:sp>
      <p:sp>
        <p:nvSpPr>
          <p:cNvPr id="257" name="Google Shape;257;p22"/>
          <p:cNvSpPr txBox="1"/>
          <p:nvPr/>
        </p:nvSpPr>
        <p:spPr>
          <a:xfrm>
            <a:off x="1809750" y="2249090"/>
            <a:ext cx="8572500" cy="1329595"/>
          </a:xfrm>
          <a:prstGeom prst="rect">
            <a:avLst/>
          </a:prstGeom>
          <a:noFill/>
          <a:ln>
            <a:noFill/>
          </a:ln>
        </p:spPr>
        <p:txBody>
          <a:bodyPr spcFirstLastPara="1" wrap="square" lIns="0" tIns="0" rIns="0" bIns="0" anchor="t" anchorCtr="0">
            <a:spAutoFit/>
          </a:bodyPr>
          <a:lstStyle/>
          <a:p>
            <a:pPr marL="0" marR="0" lvl="0" indent="0" algn="ctr"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CHAMELEON-REN is not a finished product; it is a shared capability. Effective </a:t>
            </a:r>
            <a:r>
              <a:rPr lang="en-US" sz="1800" b="0" i="0" u="none" strike="noStrike" cap="none" dirty="0" err="1">
                <a:solidFill>
                  <a:srgbClr val="333333"/>
                </a:solidFill>
                <a:latin typeface="Open Sans"/>
                <a:ea typeface="Open Sans"/>
                <a:cs typeface="Open Sans"/>
                <a:sym typeface="Open Sans"/>
              </a:rPr>
              <a:t>defence</a:t>
            </a:r>
            <a:r>
              <a:rPr lang="en-US" sz="1800" b="0" i="0" u="none" strike="noStrike" cap="none" dirty="0">
                <a:solidFill>
                  <a:srgbClr val="333333"/>
                </a:solidFill>
                <a:latin typeface="Open Sans"/>
                <a:ea typeface="Open Sans"/>
                <a:cs typeface="Open Sans"/>
                <a:sym typeface="Open Sans"/>
              </a:rPr>
              <a:t> in research and education depends on openness and community ownership.</a:t>
            </a:r>
            <a:endParaRPr dirty="0"/>
          </a:p>
        </p:txBody>
      </p:sp>
      <p:sp>
        <p:nvSpPr>
          <p:cNvPr id="258" name="Google Shape;258;p22"/>
          <p:cNvSpPr txBox="1"/>
          <p:nvPr/>
        </p:nvSpPr>
        <p:spPr>
          <a:xfrm>
            <a:off x="666750" y="6024264"/>
            <a:ext cx="10858500" cy="277200"/>
          </a:xfrm>
          <a:prstGeom prst="rect">
            <a:avLst/>
          </a:prstGeom>
          <a:noFill/>
          <a:ln>
            <a:noFill/>
          </a:ln>
        </p:spPr>
        <p:txBody>
          <a:bodyPr spcFirstLastPara="1" wrap="square" lIns="0" tIns="0" rIns="0" bIns="0" anchor="t" anchorCtr="0">
            <a:spAutoFit/>
          </a:bodyPr>
          <a:lstStyle/>
          <a:p>
            <a:pPr lvl="0" algn="ctr"/>
            <a:r>
              <a:rPr lang="en-US" sz="1800" b="1" dirty="0">
                <a:solidFill>
                  <a:srgbClr val="20C997"/>
                </a:solidFill>
                <a:latin typeface="Open Sans"/>
                <a:ea typeface="Open Sans"/>
                <a:cs typeface="Open Sans"/>
                <a:sym typeface="Open Sans"/>
              </a:rPr>
              <a:t>GITHUB LINK : </a:t>
            </a:r>
            <a:r>
              <a:rPr lang="en-US" sz="1800" i="1" dirty="0">
                <a:solidFill>
                  <a:srgbClr val="20C997"/>
                </a:solidFill>
                <a:latin typeface="Open Sans"/>
                <a:ea typeface="Open Sans"/>
                <a:cs typeface="Open Sans"/>
                <a:sym typeface="Open Sans"/>
              </a:rPr>
              <a:t>https://github.com/OWASP/Honeypot-Project/tree/master/CHAMELEON-REN</a:t>
            </a:r>
            <a:endParaRPr i="1" dirty="0"/>
          </a:p>
        </p:txBody>
      </p:sp>
      <p:sp>
        <p:nvSpPr>
          <p:cNvPr id="259" name="Google Shape;259;p22"/>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260" name="Google Shape;260;p22"/>
          <p:cNvSpPr txBox="1"/>
          <p:nvPr/>
        </p:nvSpPr>
        <p:spPr>
          <a:xfrm>
            <a:off x="11020425" y="6486525"/>
            <a:ext cx="5048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b="0" i="0" u="none" strike="noStrike" cap="none" dirty="0">
                <a:solidFill>
                  <a:srgbClr val="999999"/>
                </a:solidFill>
                <a:latin typeface="Open Sans"/>
                <a:ea typeface="Open Sans"/>
                <a:cs typeface="Open Sans"/>
                <a:sym typeface="Open Sans"/>
              </a:rPr>
              <a:t>11</a:t>
            </a:r>
            <a:endParaRPr dirty="0"/>
          </a:p>
        </p:txBody>
      </p:sp>
      <p:sp>
        <p:nvSpPr>
          <p:cNvPr id="261" name="Google Shape;261;p22"/>
          <p:cNvSpPr txBox="1"/>
          <p:nvPr/>
        </p:nvSpPr>
        <p:spPr>
          <a:xfrm>
            <a:off x="1095375" y="3879502"/>
            <a:ext cx="10429800" cy="277200"/>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1" i="0" u="none" strike="noStrike" cap="none">
                <a:solidFill>
                  <a:srgbClr val="333333"/>
                </a:solidFill>
                <a:latin typeface="Open Sans"/>
                <a:ea typeface="Open Sans"/>
                <a:cs typeface="Open Sans"/>
                <a:sym typeface="Open Sans"/>
              </a:rPr>
              <a:t>Deploy Sensors:</a:t>
            </a:r>
            <a:r>
              <a:rPr lang="en-US" sz="1800" b="0" i="0" u="none" strike="noStrike" cap="none">
                <a:solidFill>
                  <a:srgbClr val="333333"/>
                </a:solidFill>
                <a:latin typeface="Open Sans"/>
                <a:ea typeface="Open Sans"/>
                <a:cs typeface="Open Sans"/>
                <a:sym typeface="Open Sans"/>
              </a:rPr>
              <a:t> Use Terraform IaC to deploy within your NREN.</a:t>
            </a:r>
            <a:endParaRPr/>
          </a:p>
        </p:txBody>
      </p:sp>
      <p:sp>
        <p:nvSpPr>
          <p:cNvPr id="262" name="Google Shape;262;p22"/>
          <p:cNvSpPr txBox="1"/>
          <p:nvPr/>
        </p:nvSpPr>
        <p:spPr>
          <a:xfrm>
            <a:off x="1095375" y="4435673"/>
            <a:ext cx="10429875" cy="365670"/>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1" i="0" u="none" strike="noStrike" cap="none">
                <a:solidFill>
                  <a:srgbClr val="333333"/>
                </a:solidFill>
                <a:latin typeface="Open Sans"/>
                <a:ea typeface="Open Sans"/>
                <a:cs typeface="Open Sans"/>
                <a:sym typeface="Open Sans"/>
              </a:rPr>
              <a:t>Contribute Telemetry:</a:t>
            </a:r>
            <a:r>
              <a:rPr lang="en-US" sz="1800" b="0" i="0" u="none" strike="noStrike" cap="none">
                <a:solidFill>
                  <a:srgbClr val="333333"/>
                </a:solidFill>
                <a:latin typeface="Open Sans"/>
                <a:ea typeface="Open Sans"/>
                <a:cs typeface="Open Sans"/>
                <a:sym typeface="Open Sans"/>
              </a:rPr>
              <a:t> Integrate anonymised outputs into your SOC pipelines.</a:t>
            </a:r>
            <a:endParaRPr/>
          </a:p>
        </p:txBody>
      </p:sp>
      <p:sp>
        <p:nvSpPr>
          <p:cNvPr id="263" name="Google Shape;263;p22"/>
          <p:cNvSpPr txBox="1"/>
          <p:nvPr/>
        </p:nvSpPr>
        <p:spPr>
          <a:xfrm>
            <a:off x="1095375" y="4991844"/>
            <a:ext cx="10429875" cy="365670"/>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1" i="0" u="none" strike="noStrike" cap="none">
                <a:solidFill>
                  <a:srgbClr val="333333"/>
                </a:solidFill>
                <a:latin typeface="Open Sans"/>
                <a:ea typeface="Open Sans"/>
                <a:cs typeface="Open Sans"/>
                <a:sym typeface="Open Sans"/>
              </a:rPr>
              <a:t>Extend the Platform:</a:t>
            </a:r>
            <a:r>
              <a:rPr lang="en-US" sz="1800" b="0" i="0" u="none" strike="noStrike" cap="none">
                <a:solidFill>
                  <a:srgbClr val="333333"/>
                </a:solidFill>
                <a:latin typeface="Open Sans"/>
                <a:ea typeface="Open Sans"/>
                <a:cs typeface="Open Sans"/>
                <a:sym typeface="Open Sans"/>
              </a:rPr>
              <a:t> Contribute new university personas via OWASP.</a:t>
            </a:r>
            <a:endParaRPr/>
          </a:p>
        </p:txBody>
      </p:sp>
      <p:pic>
        <p:nvPicPr>
          <p:cNvPr id="264" name="Google Shape;264;p22" descr="image.png"/>
          <p:cNvPicPr preferRelativeResize="0"/>
          <p:nvPr/>
        </p:nvPicPr>
        <p:blipFill rotWithShape="1">
          <a:blip r:embed="rId4">
            <a:alphaModFix/>
          </a:blip>
          <a:srcRect/>
          <a:stretch/>
        </p:blipFill>
        <p:spPr>
          <a:xfrm>
            <a:off x="666750" y="3998426"/>
            <a:ext cx="228600" cy="247650"/>
          </a:xfrm>
          <a:prstGeom prst="rect">
            <a:avLst/>
          </a:prstGeom>
          <a:noFill/>
          <a:ln>
            <a:noFill/>
          </a:ln>
        </p:spPr>
      </p:pic>
      <p:pic>
        <p:nvPicPr>
          <p:cNvPr id="265" name="Google Shape;265;p22" descr="image.png"/>
          <p:cNvPicPr preferRelativeResize="0"/>
          <p:nvPr/>
        </p:nvPicPr>
        <p:blipFill rotWithShape="1">
          <a:blip r:embed="rId5">
            <a:alphaModFix/>
          </a:blip>
          <a:srcRect/>
          <a:stretch/>
        </p:blipFill>
        <p:spPr>
          <a:xfrm>
            <a:off x="666750" y="4554597"/>
            <a:ext cx="200025" cy="247650"/>
          </a:xfrm>
          <a:prstGeom prst="rect">
            <a:avLst/>
          </a:prstGeom>
          <a:noFill/>
          <a:ln>
            <a:noFill/>
          </a:ln>
        </p:spPr>
      </p:pic>
      <p:pic>
        <p:nvPicPr>
          <p:cNvPr id="266" name="Google Shape;266;p22" descr="image.png"/>
          <p:cNvPicPr preferRelativeResize="0"/>
          <p:nvPr/>
        </p:nvPicPr>
        <p:blipFill rotWithShape="1">
          <a:blip r:embed="rId6">
            <a:alphaModFix/>
          </a:blip>
          <a:srcRect/>
          <a:stretch/>
        </p:blipFill>
        <p:spPr>
          <a:xfrm>
            <a:off x="666750" y="5110768"/>
            <a:ext cx="228600" cy="247650"/>
          </a:xfrm>
          <a:prstGeom prst="rect">
            <a:avLst/>
          </a:prstGeom>
          <a:noFill/>
          <a:ln>
            <a:noFill/>
          </a:ln>
        </p:spPr>
      </p:pic>
      <p:pic>
        <p:nvPicPr>
          <p:cNvPr id="2" name="Picture 1">
            <a:extLst>
              <a:ext uri="{FF2B5EF4-FFF2-40B4-BE49-F238E27FC236}">
                <a16:creationId xmlns:a16="http://schemas.microsoft.com/office/drawing/2014/main" id="{9BEC7A42-A073-7E6F-BE88-25B67A4968E2}"/>
              </a:ext>
            </a:extLst>
          </p:cNvPr>
          <p:cNvPicPr>
            <a:picLocks noChangeAspect="1"/>
          </p:cNvPicPr>
          <p:nvPr/>
        </p:nvPicPr>
        <p:blipFill>
          <a:blip r:embed="rId7"/>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EE2A492D-930E-E737-3252-11C237A5EA68}"/>
              </a:ext>
            </a:extLst>
          </p:cNvPr>
          <p:cNvPicPr>
            <a:picLocks noChangeAspect="1"/>
          </p:cNvPicPr>
          <p:nvPr/>
        </p:nvPicPr>
        <p:blipFill>
          <a:blip r:embed="rId8"/>
          <a:srcRect l="9798" t="26221" r="9722" b="26665"/>
          <a:stretch>
            <a:fillRect/>
          </a:stretch>
        </p:blipFill>
        <p:spPr>
          <a:xfrm>
            <a:off x="9896745" y="354083"/>
            <a:ext cx="1623552" cy="713379"/>
          </a:xfrm>
          <a:prstGeom prst="rect">
            <a:avLst/>
          </a:prstGeom>
        </p:spPr>
      </p:pic>
      <p:pic>
        <p:nvPicPr>
          <p:cNvPr id="5" name="Picture 4">
            <a:extLst>
              <a:ext uri="{FF2B5EF4-FFF2-40B4-BE49-F238E27FC236}">
                <a16:creationId xmlns:a16="http://schemas.microsoft.com/office/drawing/2014/main" id="{6C9ECDE6-B48F-2B84-4845-655EF2DC063A}"/>
              </a:ext>
            </a:extLst>
          </p:cNvPr>
          <p:cNvPicPr>
            <a:picLocks noChangeAspect="1"/>
          </p:cNvPicPr>
          <p:nvPr/>
        </p:nvPicPr>
        <p:blipFill>
          <a:blip r:embed="rId9"/>
          <a:stretch>
            <a:fillRect/>
          </a:stretch>
        </p:blipFill>
        <p:spPr>
          <a:xfrm>
            <a:off x="10315574" y="4156702"/>
            <a:ext cx="1481138" cy="17560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DC44E8DA-3EA8-12CE-7B86-744147C16FF5}"/>
            </a:ext>
          </a:extLst>
        </p:cNvPr>
        <p:cNvGrpSpPr/>
        <p:nvPr/>
      </p:nvGrpSpPr>
      <p:grpSpPr>
        <a:xfrm>
          <a:off x="0" y="0"/>
          <a:ext cx="0" cy="0"/>
          <a:chOff x="0" y="0"/>
          <a:chExt cx="0" cy="0"/>
        </a:xfrm>
      </p:grpSpPr>
      <p:pic>
        <p:nvPicPr>
          <p:cNvPr id="94" name="Google Shape;94;p14" descr="image.png">
            <a:extLst>
              <a:ext uri="{FF2B5EF4-FFF2-40B4-BE49-F238E27FC236}">
                <a16:creationId xmlns:a16="http://schemas.microsoft.com/office/drawing/2014/main" id="{E20DBE1D-FC15-46C5-9A41-45EF9985EB00}"/>
              </a:ext>
            </a:extLst>
          </p:cNvPr>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95" name="Google Shape;95;p14" descr="image.png">
            <a:extLst>
              <a:ext uri="{FF2B5EF4-FFF2-40B4-BE49-F238E27FC236}">
                <a16:creationId xmlns:a16="http://schemas.microsoft.com/office/drawing/2014/main" id="{C78E0814-D3B9-107C-542B-F600914AB930}"/>
              </a:ext>
            </a:extLst>
          </p:cNvPr>
          <p:cNvPicPr preferRelativeResize="0"/>
          <p:nvPr/>
        </p:nvPicPr>
        <p:blipFill rotWithShape="1">
          <a:blip r:embed="rId4">
            <a:alphaModFix/>
          </a:blip>
          <a:srcRect/>
          <a:stretch/>
        </p:blipFill>
        <p:spPr>
          <a:xfrm>
            <a:off x="666750" y="1329000"/>
            <a:ext cx="8193786" cy="2144196"/>
          </a:xfrm>
          <a:prstGeom prst="rect">
            <a:avLst/>
          </a:prstGeom>
          <a:noFill/>
          <a:ln>
            <a:noFill/>
          </a:ln>
        </p:spPr>
      </p:pic>
      <p:sp>
        <p:nvSpPr>
          <p:cNvPr id="96" name="Google Shape;96;p14">
            <a:extLst>
              <a:ext uri="{FF2B5EF4-FFF2-40B4-BE49-F238E27FC236}">
                <a16:creationId xmlns:a16="http://schemas.microsoft.com/office/drawing/2014/main" id="{3505DE4C-FBC3-69DD-CF8F-AE40A4C62D2A}"/>
              </a:ext>
            </a:extLst>
          </p:cNvPr>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7" name="Google Shape;97;p14">
            <a:extLst>
              <a:ext uri="{FF2B5EF4-FFF2-40B4-BE49-F238E27FC236}">
                <a16:creationId xmlns:a16="http://schemas.microsoft.com/office/drawing/2014/main" id="{6D73913B-B4AD-B3A0-56E8-B16CE8724997}"/>
              </a:ext>
            </a:extLst>
          </p:cNvPr>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dirty="0">
                <a:solidFill>
                  <a:srgbClr val="003366"/>
                </a:solidFill>
                <a:latin typeface="Montserrat"/>
                <a:ea typeface="Montserrat"/>
                <a:cs typeface="Montserrat"/>
                <a:sym typeface="Montserrat"/>
              </a:rPr>
              <a:t>About Us</a:t>
            </a:r>
            <a:endParaRPr dirty="0"/>
          </a:p>
        </p:txBody>
      </p:sp>
      <p:sp>
        <p:nvSpPr>
          <p:cNvPr id="98" name="Google Shape;98;p14">
            <a:extLst>
              <a:ext uri="{FF2B5EF4-FFF2-40B4-BE49-F238E27FC236}">
                <a16:creationId xmlns:a16="http://schemas.microsoft.com/office/drawing/2014/main" id="{AF02E4A9-F4E0-23B0-F417-454C732FFFBE}"/>
              </a:ext>
            </a:extLst>
          </p:cNvPr>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4">
            <a:extLst>
              <a:ext uri="{FF2B5EF4-FFF2-40B4-BE49-F238E27FC236}">
                <a16:creationId xmlns:a16="http://schemas.microsoft.com/office/drawing/2014/main" id="{D309333B-0A76-B363-FD9E-C62A6EF0BC07}"/>
              </a:ext>
            </a:extLst>
          </p:cNvPr>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00" name="Google Shape;100;p14">
            <a:extLst>
              <a:ext uri="{FF2B5EF4-FFF2-40B4-BE49-F238E27FC236}">
                <a16:creationId xmlns:a16="http://schemas.microsoft.com/office/drawing/2014/main" id="{4FF0981C-1244-FDA1-027E-11A972600D0D}"/>
              </a:ext>
            </a:extLst>
          </p:cNvPr>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b="0" i="0" u="none" strike="noStrike" cap="none" dirty="0">
                <a:solidFill>
                  <a:srgbClr val="999999"/>
                </a:solidFill>
                <a:latin typeface="Open Sans"/>
                <a:ea typeface="Open Sans"/>
                <a:cs typeface="Open Sans"/>
                <a:sym typeface="Open Sans"/>
              </a:rPr>
              <a:t>2</a:t>
            </a:r>
            <a:endParaRPr dirty="0"/>
          </a:p>
        </p:txBody>
      </p:sp>
      <p:sp>
        <p:nvSpPr>
          <p:cNvPr id="102" name="Google Shape;102;p14">
            <a:extLst>
              <a:ext uri="{FF2B5EF4-FFF2-40B4-BE49-F238E27FC236}">
                <a16:creationId xmlns:a16="http://schemas.microsoft.com/office/drawing/2014/main" id="{9D63DBF5-6F8F-8AAC-0A92-634536EB0605}"/>
              </a:ext>
            </a:extLst>
          </p:cNvPr>
          <p:cNvSpPr txBox="1"/>
          <p:nvPr/>
        </p:nvSpPr>
        <p:spPr>
          <a:xfrm>
            <a:off x="962025" y="1567125"/>
            <a:ext cx="7711263"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i="0" strike="noStrike" cap="none" dirty="0">
                <a:solidFill>
                  <a:srgbClr val="D9534F"/>
                </a:solidFill>
                <a:latin typeface="Montserrat SemiBold"/>
                <a:ea typeface="Montserrat SemiBold"/>
                <a:cs typeface="Montserrat SemiBold"/>
                <a:sym typeface="Montserrat SemiBold"/>
              </a:rPr>
              <a:t>Adrian Winckles</a:t>
            </a:r>
            <a:endParaRPr dirty="0"/>
          </a:p>
        </p:txBody>
      </p:sp>
      <p:sp>
        <p:nvSpPr>
          <p:cNvPr id="103" name="Google Shape;103;p14">
            <a:extLst>
              <a:ext uri="{FF2B5EF4-FFF2-40B4-BE49-F238E27FC236}">
                <a16:creationId xmlns:a16="http://schemas.microsoft.com/office/drawing/2014/main" id="{B5F3668B-3192-1BC5-5433-E78F3FDB64A2}"/>
              </a:ext>
            </a:extLst>
          </p:cNvPr>
          <p:cNvSpPr txBox="1"/>
          <p:nvPr/>
        </p:nvSpPr>
        <p:spPr>
          <a:xfrm>
            <a:off x="962024" y="1963519"/>
            <a:ext cx="7711263" cy="135421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GB" sz="1100" b="1" i="1" u="none" strike="noStrike" cap="none" dirty="0">
                <a:solidFill>
                  <a:srgbClr val="333333"/>
                </a:solidFill>
                <a:latin typeface="Open Sans"/>
                <a:ea typeface="Open Sans"/>
                <a:cs typeface="Open Sans"/>
                <a:sym typeface="Open Sans"/>
              </a:rPr>
              <a:t>Adrian Winckles is an independent Cyber Security Academic (Open University &amp; Warwick), Security Researcher and IT Professional with over 32 years of experience in developing and implementing cyber security strategies and robust, resilient IT infrastructure solutions. A proven leader in driving digital transformation initiatives and a Board member in multiple organizations such as OWASP Cambridge Chapter Leader, OWASP Europe Board Member,  Chair of OWASP Education and Training Committee and is on the Board of the Cyber East Cluster.</a:t>
            </a:r>
            <a:endParaRPr sz="1100" b="1" i="1" dirty="0"/>
          </a:p>
        </p:txBody>
      </p:sp>
      <p:pic>
        <p:nvPicPr>
          <p:cNvPr id="2" name="Google Shape;95;p14" descr="image.png">
            <a:extLst>
              <a:ext uri="{FF2B5EF4-FFF2-40B4-BE49-F238E27FC236}">
                <a16:creationId xmlns:a16="http://schemas.microsoft.com/office/drawing/2014/main" id="{5D7B4C36-B792-AE9C-DEF5-6305937D944E}"/>
              </a:ext>
            </a:extLst>
          </p:cNvPr>
          <p:cNvPicPr preferRelativeResize="0"/>
          <p:nvPr/>
        </p:nvPicPr>
        <p:blipFill rotWithShape="1">
          <a:blip r:embed="rId4">
            <a:alphaModFix/>
          </a:blip>
          <a:srcRect/>
          <a:stretch/>
        </p:blipFill>
        <p:spPr>
          <a:xfrm>
            <a:off x="3331464" y="3855375"/>
            <a:ext cx="8193786" cy="2144196"/>
          </a:xfrm>
          <a:prstGeom prst="rect">
            <a:avLst/>
          </a:prstGeom>
          <a:noFill/>
          <a:ln>
            <a:noFill/>
          </a:ln>
        </p:spPr>
      </p:pic>
      <p:sp>
        <p:nvSpPr>
          <p:cNvPr id="3" name="Google Shape;102;p14">
            <a:extLst>
              <a:ext uri="{FF2B5EF4-FFF2-40B4-BE49-F238E27FC236}">
                <a16:creationId xmlns:a16="http://schemas.microsoft.com/office/drawing/2014/main" id="{39871620-6E26-C6FF-D5B4-6EB848CE62AA}"/>
              </a:ext>
            </a:extLst>
          </p:cNvPr>
          <p:cNvSpPr txBox="1"/>
          <p:nvPr/>
        </p:nvSpPr>
        <p:spPr>
          <a:xfrm>
            <a:off x="3626739" y="4093500"/>
            <a:ext cx="7711263"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strike="noStrike" cap="none" dirty="0">
                <a:solidFill>
                  <a:srgbClr val="D9534F"/>
                </a:solidFill>
                <a:latin typeface="Montserrat SemiBold"/>
                <a:ea typeface="Montserrat SemiBold"/>
                <a:cs typeface="Montserrat SemiBold"/>
                <a:sym typeface="Montserrat SemiBold"/>
              </a:rPr>
              <a:t>Gautam Juvarajiya</a:t>
            </a:r>
            <a:endParaRPr b="1" dirty="0"/>
          </a:p>
        </p:txBody>
      </p:sp>
      <p:sp>
        <p:nvSpPr>
          <p:cNvPr id="4" name="Google Shape;103;p14">
            <a:extLst>
              <a:ext uri="{FF2B5EF4-FFF2-40B4-BE49-F238E27FC236}">
                <a16:creationId xmlns:a16="http://schemas.microsoft.com/office/drawing/2014/main" id="{2AA0BD09-E299-6375-6515-8CF86AB10D32}"/>
              </a:ext>
            </a:extLst>
          </p:cNvPr>
          <p:cNvSpPr txBox="1"/>
          <p:nvPr/>
        </p:nvSpPr>
        <p:spPr>
          <a:xfrm>
            <a:off x="3626739" y="4645950"/>
            <a:ext cx="7344060" cy="812530"/>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100" b="1" i="1" u="none" strike="noStrike" cap="none" dirty="0">
                <a:solidFill>
                  <a:srgbClr val="333333"/>
                </a:solidFill>
                <a:latin typeface="Open Sans"/>
                <a:ea typeface="Open Sans"/>
                <a:cs typeface="Open Sans"/>
                <a:sym typeface="Open Sans"/>
              </a:rPr>
              <a:t>Cyber Security Research Associate at the Open University, UK with a background in IT and also hold a MSc in Cyber Security Engineering from the University of Warwick, UK (NCSC Certified, BCS Accredited) and 2+ Years of Work Experience in IT and Cyber Security.</a:t>
            </a:r>
            <a:endParaRPr sz="1100" b="1" i="1" dirty="0"/>
          </a:p>
        </p:txBody>
      </p:sp>
      <p:pic>
        <p:nvPicPr>
          <p:cNvPr id="6" name="Picture 5">
            <a:extLst>
              <a:ext uri="{FF2B5EF4-FFF2-40B4-BE49-F238E27FC236}">
                <a16:creationId xmlns:a16="http://schemas.microsoft.com/office/drawing/2014/main" id="{E152CB40-FE0B-243C-5D36-01FF7652E63F}"/>
              </a:ext>
            </a:extLst>
          </p:cNvPr>
          <p:cNvPicPr>
            <a:picLocks noChangeAspect="1"/>
          </p:cNvPicPr>
          <p:nvPr/>
        </p:nvPicPr>
        <p:blipFill>
          <a:blip r:embed="rId5"/>
          <a:stretch>
            <a:fillRect/>
          </a:stretch>
        </p:blipFill>
        <p:spPr>
          <a:xfrm>
            <a:off x="9362652" y="1329000"/>
            <a:ext cx="1608147" cy="2144196"/>
          </a:xfrm>
          <a:prstGeom prst="rect">
            <a:avLst/>
          </a:prstGeom>
        </p:spPr>
      </p:pic>
      <p:pic>
        <p:nvPicPr>
          <p:cNvPr id="8" name="Picture 7">
            <a:extLst>
              <a:ext uri="{FF2B5EF4-FFF2-40B4-BE49-F238E27FC236}">
                <a16:creationId xmlns:a16="http://schemas.microsoft.com/office/drawing/2014/main" id="{21288688-12F2-D667-A827-22937D15A403}"/>
              </a:ext>
            </a:extLst>
          </p:cNvPr>
          <p:cNvPicPr>
            <a:picLocks noChangeAspect="1"/>
          </p:cNvPicPr>
          <p:nvPr/>
        </p:nvPicPr>
        <p:blipFill>
          <a:blip r:embed="rId6"/>
          <a:srcRect l="5797" t="12967" r="7649"/>
          <a:stretch>
            <a:fillRect/>
          </a:stretch>
        </p:blipFill>
        <p:spPr>
          <a:xfrm>
            <a:off x="1221201" y="3855374"/>
            <a:ext cx="1599305" cy="2144196"/>
          </a:xfrm>
          <a:prstGeom prst="rect">
            <a:avLst/>
          </a:prstGeom>
        </p:spPr>
      </p:pic>
    </p:spTree>
    <p:extLst>
      <p:ext uri="{BB962C8B-B14F-4D97-AF65-F5344CB8AC3E}">
        <p14:creationId xmlns:p14="http://schemas.microsoft.com/office/powerpoint/2010/main" val="33235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pic>
        <p:nvPicPr>
          <p:cNvPr id="94" name="Google Shape;94;p14"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95" name="Google Shape;95;p14" descr="image.png"/>
          <p:cNvPicPr preferRelativeResize="0"/>
          <p:nvPr/>
        </p:nvPicPr>
        <p:blipFill rotWithShape="1">
          <a:blip r:embed="rId4">
            <a:alphaModFix/>
          </a:blip>
          <a:srcRect/>
          <a:stretch/>
        </p:blipFill>
        <p:spPr>
          <a:xfrm>
            <a:off x="6381750" y="2659409"/>
            <a:ext cx="5143500" cy="2719982"/>
          </a:xfrm>
          <a:prstGeom prst="rect">
            <a:avLst/>
          </a:prstGeom>
          <a:noFill/>
          <a:ln>
            <a:noFill/>
          </a:ln>
        </p:spPr>
      </p:pic>
      <p:sp>
        <p:nvSpPr>
          <p:cNvPr id="96" name="Google Shape;96;p14"/>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7" name="Google Shape;97;p14"/>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The Problem</a:t>
            </a:r>
            <a:endParaRPr/>
          </a:p>
        </p:txBody>
      </p:sp>
      <p:sp>
        <p:nvSpPr>
          <p:cNvPr id="98" name="Google Shape;98;p14"/>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4"/>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00" name="Google Shape;100;p14"/>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dirty="0">
                <a:solidFill>
                  <a:srgbClr val="999999"/>
                </a:solidFill>
                <a:latin typeface="Open Sans"/>
                <a:ea typeface="Open Sans"/>
                <a:cs typeface="Open Sans"/>
                <a:sym typeface="Open Sans"/>
              </a:rPr>
              <a:t>3</a:t>
            </a:r>
            <a:endParaRPr dirty="0"/>
          </a:p>
        </p:txBody>
      </p:sp>
      <p:sp>
        <p:nvSpPr>
          <p:cNvPr id="101" name="Google Shape;101;p14"/>
          <p:cNvSpPr txBox="1"/>
          <p:nvPr/>
        </p:nvSpPr>
        <p:spPr>
          <a:xfrm>
            <a:off x="666750" y="1617672"/>
            <a:ext cx="5400675"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dirty="0">
                <a:solidFill>
                  <a:srgbClr val="003366"/>
                </a:solidFill>
                <a:latin typeface="Montserrat SemiBold"/>
                <a:ea typeface="Montserrat SemiBold"/>
                <a:cs typeface="Montserrat SemiBold"/>
                <a:sym typeface="Montserrat SemiBold"/>
              </a:rPr>
              <a:t>The </a:t>
            </a:r>
            <a:r>
              <a:rPr lang="en-US" sz="2100" b="0" i="0" u="none" strike="noStrike" cap="none" dirty="0" err="1">
                <a:solidFill>
                  <a:srgbClr val="003366"/>
                </a:solidFill>
                <a:latin typeface="Montserrat SemiBold"/>
                <a:ea typeface="Montserrat SemiBold"/>
                <a:cs typeface="Montserrat SemiBold"/>
                <a:sym typeface="Montserrat SemiBold"/>
              </a:rPr>
              <a:t>Behavioural</a:t>
            </a:r>
            <a:r>
              <a:rPr lang="en-US" sz="2100" b="0" i="0" u="none" strike="noStrike" cap="none" dirty="0">
                <a:solidFill>
                  <a:srgbClr val="003366"/>
                </a:solidFill>
                <a:latin typeface="Montserrat SemiBold"/>
                <a:ea typeface="Montserrat SemiBold"/>
                <a:cs typeface="Montserrat SemiBold"/>
                <a:sym typeface="Montserrat SemiBold"/>
              </a:rPr>
              <a:t> Visibility Gap</a:t>
            </a:r>
            <a:endParaRPr dirty="0"/>
          </a:p>
        </p:txBody>
      </p:sp>
      <p:sp>
        <p:nvSpPr>
          <p:cNvPr id="102" name="Google Shape;102;p14"/>
          <p:cNvSpPr txBox="1"/>
          <p:nvPr/>
        </p:nvSpPr>
        <p:spPr>
          <a:xfrm>
            <a:off x="6677025" y="2897534"/>
            <a:ext cx="4840605"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a:solidFill>
                  <a:srgbClr val="D9534F"/>
                </a:solidFill>
                <a:latin typeface="Montserrat SemiBold"/>
                <a:ea typeface="Montserrat SemiBold"/>
                <a:cs typeface="Montserrat SemiBold"/>
                <a:sym typeface="Montserrat SemiBold"/>
              </a:rPr>
              <a:t>The Reality</a:t>
            </a:r>
            <a:endParaRPr/>
          </a:p>
        </p:txBody>
      </p:sp>
      <p:sp>
        <p:nvSpPr>
          <p:cNvPr id="103" name="Google Shape;103;p14"/>
          <p:cNvSpPr txBox="1"/>
          <p:nvPr/>
        </p:nvSpPr>
        <p:spPr>
          <a:xfrm>
            <a:off x="6677025" y="3449984"/>
            <a:ext cx="4610100" cy="1462682"/>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0" i="0" u="none" strike="noStrike" cap="none">
                <a:solidFill>
                  <a:srgbClr val="333333"/>
                </a:solidFill>
                <a:latin typeface="Open Sans"/>
                <a:ea typeface="Open Sans"/>
                <a:cs typeface="Open Sans"/>
                <a:sym typeface="Open Sans"/>
              </a:rPr>
              <a:t>We see the late-stage alerts and incidents, but we lack insight into the attacker's intent, tooling, and progression across the kill chain.</a:t>
            </a:r>
            <a:endParaRPr/>
          </a:p>
        </p:txBody>
      </p:sp>
      <p:sp>
        <p:nvSpPr>
          <p:cNvPr id="104" name="Google Shape;104;p14"/>
          <p:cNvSpPr txBox="1"/>
          <p:nvPr/>
        </p:nvSpPr>
        <p:spPr>
          <a:xfrm>
            <a:off x="1095375" y="2167074"/>
            <a:ext cx="4714875" cy="1329595"/>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Diverse Systems:</a:t>
            </a:r>
            <a:r>
              <a:rPr lang="en-US" sz="1800" b="0" i="0" u="none" strike="noStrike" cap="none" dirty="0">
                <a:solidFill>
                  <a:srgbClr val="333333"/>
                </a:solidFill>
                <a:latin typeface="Open Sans"/>
                <a:ea typeface="Open Sans"/>
                <a:cs typeface="Open Sans"/>
                <a:sym typeface="Open Sans"/>
              </a:rPr>
              <a:t> Higher education runs complex web-facing systems (VLEs, SIS, Research Portals).</a:t>
            </a:r>
            <a:endParaRPr dirty="0"/>
          </a:p>
        </p:txBody>
      </p:sp>
      <p:sp>
        <p:nvSpPr>
          <p:cNvPr id="105" name="Google Shape;105;p14"/>
          <p:cNvSpPr txBox="1"/>
          <p:nvPr/>
        </p:nvSpPr>
        <p:spPr>
          <a:xfrm>
            <a:off x="1095375" y="3454586"/>
            <a:ext cx="4714875" cy="1329595"/>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Generic Intelligence:</a:t>
            </a:r>
            <a:r>
              <a:rPr lang="en-US" sz="1800" b="0" i="0" u="none" strike="noStrike" cap="none" dirty="0">
                <a:solidFill>
                  <a:srgbClr val="333333"/>
                </a:solidFill>
                <a:latin typeface="Open Sans"/>
                <a:ea typeface="Open Sans"/>
                <a:cs typeface="Open Sans"/>
                <a:sym typeface="Open Sans"/>
              </a:rPr>
              <a:t> Commercial feeds rarely capture early-stage recon targeting university logic.</a:t>
            </a:r>
            <a:endParaRPr dirty="0"/>
          </a:p>
        </p:txBody>
      </p:sp>
      <p:sp>
        <p:nvSpPr>
          <p:cNvPr id="106" name="Google Shape;106;p14"/>
          <p:cNvSpPr txBox="1"/>
          <p:nvPr/>
        </p:nvSpPr>
        <p:spPr>
          <a:xfrm>
            <a:off x="1095375" y="4742098"/>
            <a:ext cx="4714875" cy="1329595"/>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Static Failure:</a:t>
            </a:r>
            <a:r>
              <a:rPr lang="en-US" sz="1800" b="0" i="0" u="none" strike="noStrike" cap="none" dirty="0">
                <a:solidFill>
                  <a:srgbClr val="333333"/>
                </a:solidFill>
                <a:latin typeface="Open Sans"/>
                <a:ea typeface="Open Sans"/>
                <a:cs typeface="Open Sans"/>
                <a:sym typeface="Open Sans"/>
              </a:rPr>
              <a:t> Traditional honeypots are rapidly fingerprinted, </a:t>
            </a:r>
            <a:r>
              <a:rPr lang="en-US" sz="1800" b="0" i="0" u="none" strike="noStrike" cap="none" dirty="0" err="1">
                <a:solidFill>
                  <a:srgbClr val="333333"/>
                </a:solidFill>
                <a:latin typeface="Open Sans"/>
                <a:ea typeface="Open Sans"/>
                <a:cs typeface="Open Sans"/>
                <a:sym typeface="Open Sans"/>
              </a:rPr>
              <a:t>deprioritised</a:t>
            </a:r>
            <a:r>
              <a:rPr lang="en-US" sz="1800" b="0" i="0" u="none" strike="noStrike" cap="none" dirty="0">
                <a:solidFill>
                  <a:srgbClr val="333333"/>
                </a:solidFill>
                <a:latin typeface="Open Sans"/>
                <a:ea typeface="Open Sans"/>
                <a:cs typeface="Open Sans"/>
                <a:sym typeface="Open Sans"/>
              </a:rPr>
              <a:t> and ignored by botnets.</a:t>
            </a:r>
            <a:endParaRPr dirty="0"/>
          </a:p>
        </p:txBody>
      </p:sp>
      <p:pic>
        <p:nvPicPr>
          <p:cNvPr id="107" name="Google Shape;107;p14" descr="image.png"/>
          <p:cNvPicPr preferRelativeResize="0"/>
          <p:nvPr/>
        </p:nvPicPr>
        <p:blipFill rotWithShape="1">
          <a:blip r:embed="rId5">
            <a:alphaModFix/>
          </a:blip>
          <a:srcRect/>
          <a:stretch/>
        </p:blipFill>
        <p:spPr>
          <a:xfrm>
            <a:off x="666750" y="2297757"/>
            <a:ext cx="228600" cy="247650"/>
          </a:xfrm>
          <a:prstGeom prst="rect">
            <a:avLst/>
          </a:prstGeom>
          <a:noFill/>
          <a:ln>
            <a:noFill/>
          </a:ln>
        </p:spPr>
      </p:pic>
      <p:pic>
        <p:nvPicPr>
          <p:cNvPr id="108" name="Google Shape;108;p14" descr="image.png"/>
          <p:cNvPicPr preferRelativeResize="0"/>
          <p:nvPr/>
        </p:nvPicPr>
        <p:blipFill rotWithShape="1">
          <a:blip r:embed="rId6">
            <a:alphaModFix/>
          </a:blip>
          <a:srcRect/>
          <a:stretch/>
        </p:blipFill>
        <p:spPr>
          <a:xfrm>
            <a:off x="666750" y="3585269"/>
            <a:ext cx="285750" cy="247650"/>
          </a:xfrm>
          <a:prstGeom prst="rect">
            <a:avLst/>
          </a:prstGeom>
          <a:noFill/>
          <a:ln>
            <a:noFill/>
          </a:ln>
        </p:spPr>
      </p:pic>
      <p:pic>
        <p:nvPicPr>
          <p:cNvPr id="109" name="Google Shape;109;p14" descr="image.png"/>
          <p:cNvPicPr preferRelativeResize="0"/>
          <p:nvPr/>
        </p:nvPicPr>
        <p:blipFill rotWithShape="1">
          <a:blip r:embed="rId7">
            <a:alphaModFix/>
          </a:blip>
          <a:srcRect/>
          <a:stretch/>
        </p:blipFill>
        <p:spPr>
          <a:xfrm>
            <a:off x="666750" y="4872781"/>
            <a:ext cx="228600" cy="247650"/>
          </a:xfrm>
          <a:prstGeom prst="rect">
            <a:avLst/>
          </a:prstGeom>
          <a:noFill/>
          <a:ln>
            <a:noFill/>
          </a:ln>
        </p:spPr>
      </p:pic>
      <p:pic>
        <p:nvPicPr>
          <p:cNvPr id="2" name="Picture 1">
            <a:extLst>
              <a:ext uri="{FF2B5EF4-FFF2-40B4-BE49-F238E27FC236}">
                <a16:creationId xmlns:a16="http://schemas.microsoft.com/office/drawing/2014/main" id="{5D3E7CDD-56AA-5E84-4323-FE1C2EA44BD9}"/>
              </a:ext>
            </a:extLst>
          </p:cNvPr>
          <p:cNvPicPr>
            <a:picLocks noChangeAspect="1"/>
          </p:cNvPicPr>
          <p:nvPr/>
        </p:nvPicPr>
        <p:blipFill>
          <a:blip r:embed="rId8"/>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2DF8AFB5-2CED-382D-4CF9-F3FE4CC06D5B}"/>
              </a:ext>
            </a:extLst>
          </p:cNvPr>
          <p:cNvPicPr>
            <a:picLocks noChangeAspect="1"/>
          </p:cNvPicPr>
          <p:nvPr/>
        </p:nvPicPr>
        <p:blipFill>
          <a:blip r:embed="rId9"/>
          <a:srcRect l="9798" t="26221" r="9722" b="26665"/>
          <a:stretch>
            <a:fillRect/>
          </a:stretch>
        </p:blipFill>
        <p:spPr>
          <a:xfrm>
            <a:off x="9896745" y="354083"/>
            <a:ext cx="1623552" cy="713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pic>
        <p:nvPicPr>
          <p:cNvPr id="114" name="Google Shape;114;p15"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sp>
        <p:nvSpPr>
          <p:cNvPr id="115" name="Google Shape;115;p15"/>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15"/>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The Insight</a:t>
            </a:r>
            <a:endParaRPr/>
          </a:p>
        </p:txBody>
      </p:sp>
      <p:sp>
        <p:nvSpPr>
          <p:cNvPr id="117" name="Google Shape;117;p15"/>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8" name="Google Shape;118;p15"/>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19" name="Google Shape;119;p15"/>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dirty="0">
                <a:solidFill>
                  <a:srgbClr val="999999"/>
                </a:solidFill>
                <a:latin typeface="Open Sans"/>
                <a:ea typeface="Open Sans"/>
                <a:cs typeface="Open Sans"/>
                <a:sym typeface="Open Sans"/>
              </a:rPr>
              <a:t>4</a:t>
            </a:r>
            <a:endParaRPr dirty="0"/>
          </a:p>
        </p:txBody>
      </p:sp>
      <p:sp>
        <p:nvSpPr>
          <p:cNvPr id="120" name="Google Shape;120;p15"/>
          <p:cNvSpPr txBox="1"/>
          <p:nvPr/>
        </p:nvSpPr>
        <p:spPr>
          <a:xfrm>
            <a:off x="1809750" y="1464891"/>
            <a:ext cx="8572500" cy="4875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400" b="0" i="0" u="none" strike="noStrike" cap="none" dirty="0">
                <a:solidFill>
                  <a:srgbClr val="003366"/>
                </a:solidFill>
                <a:latin typeface="Open Sans SemiBold"/>
                <a:ea typeface="Open Sans SemiBold"/>
                <a:cs typeface="Open Sans SemiBold"/>
                <a:sym typeface="Open Sans SemiBold"/>
              </a:rPr>
              <a:t>Attackers adapt based on the perceived target.</a:t>
            </a:r>
            <a:endParaRPr dirty="0"/>
          </a:p>
        </p:txBody>
      </p:sp>
      <p:sp>
        <p:nvSpPr>
          <p:cNvPr id="121" name="Google Shape;121;p15"/>
          <p:cNvSpPr txBox="1"/>
          <p:nvPr/>
        </p:nvSpPr>
        <p:spPr>
          <a:xfrm>
            <a:off x="2238375" y="2296084"/>
            <a:ext cx="8143875" cy="88639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Unique Motivations:</a:t>
            </a:r>
            <a:r>
              <a:rPr lang="en-US" sz="1800" b="0" i="0" u="none" strike="noStrike" cap="none" dirty="0">
                <a:solidFill>
                  <a:srgbClr val="333333"/>
                </a:solidFill>
                <a:latin typeface="Open Sans"/>
                <a:ea typeface="Open Sans"/>
                <a:cs typeface="Open Sans"/>
                <a:sym typeface="Open Sans"/>
              </a:rPr>
              <a:t> When adversaries see "University" infrastructure, they hunt for PII, Intellectual Property, and stage ransomware.</a:t>
            </a:r>
            <a:endParaRPr dirty="0"/>
          </a:p>
        </p:txBody>
      </p:sp>
      <p:sp>
        <p:nvSpPr>
          <p:cNvPr id="122" name="Google Shape;122;p15"/>
          <p:cNvSpPr txBox="1"/>
          <p:nvPr/>
        </p:nvSpPr>
        <p:spPr>
          <a:xfrm>
            <a:off x="2238375" y="3217926"/>
            <a:ext cx="8143875" cy="88639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Cross-Border Campaigns:</a:t>
            </a:r>
            <a:r>
              <a:rPr lang="en-US" sz="1800" b="0" i="0" u="none" strike="noStrike" cap="none" dirty="0">
                <a:solidFill>
                  <a:srgbClr val="333333"/>
                </a:solidFill>
                <a:latin typeface="Open Sans"/>
                <a:ea typeface="Open Sans"/>
                <a:cs typeface="Open Sans"/>
                <a:sym typeface="Open Sans"/>
              </a:rPr>
              <a:t> Empirically, attackers reuse infrastructure and techniques across multiple universities and NRENs.</a:t>
            </a:r>
            <a:endParaRPr dirty="0"/>
          </a:p>
        </p:txBody>
      </p:sp>
      <p:sp>
        <p:nvSpPr>
          <p:cNvPr id="123" name="Google Shape;123;p15"/>
          <p:cNvSpPr txBox="1"/>
          <p:nvPr/>
        </p:nvSpPr>
        <p:spPr>
          <a:xfrm>
            <a:off x="2238375" y="4139767"/>
            <a:ext cx="8143875" cy="1329595"/>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Reframing the Challenge:</a:t>
            </a:r>
            <a:r>
              <a:rPr lang="en-US" sz="1800" b="0" i="0" u="none" strike="noStrike" cap="none" dirty="0">
                <a:solidFill>
                  <a:srgbClr val="333333"/>
                </a:solidFill>
                <a:latin typeface="Open Sans"/>
                <a:ea typeface="Open Sans"/>
                <a:cs typeface="Open Sans"/>
                <a:sym typeface="Open Sans"/>
              </a:rPr>
              <a:t> Instead of asking how to block every attack, we must ask: </a:t>
            </a:r>
            <a:r>
              <a:rPr lang="en-US" sz="1800" b="0" i="1" u="none" strike="noStrike" cap="none" dirty="0">
                <a:solidFill>
                  <a:srgbClr val="333333"/>
                </a:solidFill>
                <a:latin typeface="Open Sans"/>
                <a:ea typeface="Open Sans"/>
                <a:cs typeface="Open Sans"/>
                <a:sym typeface="Open Sans"/>
              </a:rPr>
              <a:t>How do we safely observe and understand attacker </a:t>
            </a:r>
            <a:r>
              <a:rPr lang="en-US" sz="1800" b="0" i="1" u="none" strike="noStrike" cap="none" dirty="0" err="1">
                <a:solidFill>
                  <a:srgbClr val="333333"/>
                </a:solidFill>
                <a:latin typeface="Open Sans"/>
                <a:ea typeface="Open Sans"/>
                <a:cs typeface="Open Sans"/>
                <a:sym typeface="Open Sans"/>
              </a:rPr>
              <a:t>behaviour</a:t>
            </a:r>
            <a:r>
              <a:rPr lang="en-US" sz="1800" b="0" i="1" u="none" strike="noStrike" cap="none" dirty="0">
                <a:solidFill>
                  <a:srgbClr val="333333"/>
                </a:solidFill>
                <a:latin typeface="Open Sans"/>
                <a:ea typeface="Open Sans"/>
                <a:cs typeface="Open Sans"/>
                <a:sym typeface="Open Sans"/>
              </a:rPr>
              <a:t> at scale?</a:t>
            </a:r>
            <a:endParaRPr dirty="0"/>
          </a:p>
        </p:txBody>
      </p:sp>
      <p:pic>
        <p:nvPicPr>
          <p:cNvPr id="124" name="Google Shape;124;p15" descr="image.png"/>
          <p:cNvPicPr preferRelativeResize="0"/>
          <p:nvPr/>
        </p:nvPicPr>
        <p:blipFill rotWithShape="1">
          <a:blip r:embed="rId4">
            <a:alphaModFix/>
          </a:blip>
          <a:srcRect/>
          <a:stretch/>
        </p:blipFill>
        <p:spPr>
          <a:xfrm>
            <a:off x="1809750" y="2408479"/>
            <a:ext cx="285750" cy="247650"/>
          </a:xfrm>
          <a:prstGeom prst="rect">
            <a:avLst/>
          </a:prstGeom>
          <a:noFill/>
          <a:ln>
            <a:noFill/>
          </a:ln>
        </p:spPr>
      </p:pic>
      <p:pic>
        <p:nvPicPr>
          <p:cNvPr id="125" name="Google Shape;125;p15" descr="image.png"/>
          <p:cNvPicPr preferRelativeResize="0"/>
          <p:nvPr/>
        </p:nvPicPr>
        <p:blipFill rotWithShape="1">
          <a:blip r:embed="rId5">
            <a:alphaModFix/>
          </a:blip>
          <a:srcRect/>
          <a:stretch/>
        </p:blipFill>
        <p:spPr>
          <a:xfrm>
            <a:off x="1809750" y="3330321"/>
            <a:ext cx="285750" cy="247650"/>
          </a:xfrm>
          <a:prstGeom prst="rect">
            <a:avLst/>
          </a:prstGeom>
          <a:noFill/>
          <a:ln>
            <a:noFill/>
          </a:ln>
        </p:spPr>
      </p:pic>
      <p:pic>
        <p:nvPicPr>
          <p:cNvPr id="126" name="Google Shape;126;p15" descr="image.png"/>
          <p:cNvPicPr preferRelativeResize="0"/>
          <p:nvPr/>
        </p:nvPicPr>
        <p:blipFill rotWithShape="1">
          <a:blip r:embed="rId6">
            <a:alphaModFix/>
          </a:blip>
          <a:srcRect/>
          <a:stretch/>
        </p:blipFill>
        <p:spPr>
          <a:xfrm>
            <a:off x="1809750" y="4252162"/>
            <a:ext cx="171450" cy="247650"/>
          </a:xfrm>
          <a:prstGeom prst="rect">
            <a:avLst/>
          </a:prstGeom>
          <a:noFill/>
          <a:ln>
            <a:noFill/>
          </a:ln>
        </p:spPr>
      </p:pic>
      <p:pic>
        <p:nvPicPr>
          <p:cNvPr id="2" name="Picture 1">
            <a:extLst>
              <a:ext uri="{FF2B5EF4-FFF2-40B4-BE49-F238E27FC236}">
                <a16:creationId xmlns:a16="http://schemas.microsoft.com/office/drawing/2014/main" id="{D490E767-504D-A084-3A36-85135766BDBD}"/>
              </a:ext>
            </a:extLst>
          </p:cNvPr>
          <p:cNvPicPr>
            <a:picLocks noChangeAspect="1"/>
          </p:cNvPicPr>
          <p:nvPr/>
        </p:nvPicPr>
        <p:blipFill>
          <a:blip r:embed="rId7"/>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00583222-956E-0743-60DE-4F5227A34384}"/>
              </a:ext>
            </a:extLst>
          </p:cNvPr>
          <p:cNvPicPr>
            <a:picLocks noChangeAspect="1"/>
          </p:cNvPicPr>
          <p:nvPr/>
        </p:nvPicPr>
        <p:blipFill>
          <a:blip r:embed="rId8"/>
          <a:srcRect l="9798" t="26221" r="9722" b="26665"/>
          <a:stretch>
            <a:fillRect/>
          </a:stretch>
        </p:blipFill>
        <p:spPr>
          <a:xfrm>
            <a:off x="9896745" y="354083"/>
            <a:ext cx="1623552" cy="7133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pic>
        <p:nvPicPr>
          <p:cNvPr id="131" name="Google Shape;131;p16"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132" name="Google Shape;132;p16" descr="image.png"/>
          <p:cNvPicPr preferRelativeResize="0"/>
          <p:nvPr/>
        </p:nvPicPr>
        <p:blipFill rotWithShape="1">
          <a:blip r:embed="rId4">
            <a:alphaModFix/>
          </a:blip>
          <a:srcRect/>
          <a:stretch/>
        </p:blipFill>
        <p:spPr>
          <a:xfrm>
            <a:off x="6381750" y="2019151"/>
            <a:ext cx="5143500" cy="3810000"/>
          </a:xfrm>
          <a:prstGeom prst="rect">
            <a:avLst/>
          </a:prstGeom>
          <a:noFill/>
          <a:ln>
            <a:noFill/>
          </a:ln>
        </p:spPr>
      </p:pic>
      <p:sp>
        <p:nvSpPr>
          <p:cNvPr id="133" name="Google Shape;133;p16"/>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4" name="Google Shape;134;p16"/>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The Solution: CHAMELEON-REN</a:t>
            </a:r>
            <a:endParaRPr sz="3000" b="1">
              <a:solidFill>
                <a:srgbClr val="003366"/>
              </a:solidFill>
              <a:latin typeface="Montserrat"/>
              <a:ea typeface="Montserrat"/>
              <a:cs typeface="Montserrat"/>
              <a:sym typeface="Montserrat"/>
            </a:endParaRPr>
          </a:p>
        </p:txBody>
      </p:sp>
      <p:sp>
        <p:nvSpPr>
          <p:cNvPr id="135" name="Google Shape;135;p16"/>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6" name="Google Shape;136;p16"/>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37" name="Google Shape;137;p16"/>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dirty="0">
                <a:solidFill>
                  <a:srgbClr val="999999"/>
                </a:solidFill>
                <a:latin typeface="Open Sans"/>
                <a:ea typeface="Open Sans"/>
                <a:cs typeface="Open Sans"/>
                <a:sym typeface="Open Sans"/>
              </a:rPr>
              <a:t>5</a:t>
            </a:r>
            <a:endParaRPr dirty="0"/>
          </a:p>
        </p:txBody>
      </p:sp>
      <p:sp>
        <p:nvSpPr>
          <p:cNvPr id="138" name="Google Shape;138;p16"/>
          <p:cNvSpPr txBox="1"/>
          <p:nvPr/>
        </p:nvSpPr>
        <p:spPr>
          <a:xfrm>
            <a:off x="666750" y="1589478"/>
            <a:ext cx="5143500" cy="1329595"/>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An adaptive, stimulus-driven web application honeypot designed specifically for the Research &amp; Education sector.</a:t>
            </a:r>
            <a:endParaRPr dirty="0"/>
          </a:p>
        </p:txBody>
      </p:sp>
      <p:sp>
        <p:nvSpPr>
          <p:cNvPr id="140" name="Google Shape;140;p16"/>
          <p:cNvSpPr txBox="1"/>
          <p:nvPr/>
        </p:nvSpPr>
        <p:spPr>
          <a:xfrm>
            <a:off x="7373302" y="3721298"/>
            <a:ext cx="3160395" cy="3238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0" i="0" u="none" strike="noStrike" cap="none">
                <a:solidFill>
                  <a:srgbClr val="003366"/>
                </a:solidFill>
                <a:latin typeface="Montserrat SemiBold"/>
                <a:ea typeface="Montserrat SemiBold"/>
                <a:cs typeface="Montserrat SemiBold"/>
                <a:sym typeface="Montserrat SemiBold"/>
              </a:rPr>
              <a:t>Maintains "Freshness"</a:t>
            </a:r>
            <a:endParaRPr/>
          </a:p>
        </p:txBody>
      </p:sp>
      <p:sp>
        <p:nvSpPr>
          <p:cNvPr id="141" name="Google Shape;141;p16"/>
          <p:cNvSpPr txBox="1"/>
          <p:nvPr/>
        </p:nvSpPr>
        <p:spPr>
          <a:xfrm>
            <a:off x="6995160" y="5780783"/>
            <a:ext cx="4191000" cy="664797"/>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350" b="0" i="1" u="none" strike="noStrike" cap="none" dirty="0">
                <a:solidFill>
                  <a:srgbClr val="333333"/>
                </a:solidFill>
                <a:latin typeface="Open Sans"/>
                <a:ea typeface="Open Sans"/>
                <a:cs typeface="Open Sans"/>
                <a:sym typeface="Open Sans"/>
              </a:rPr>
              <a:t>Extends attacker dwell time by presenting the exact vulnerabilities the scanner is hunting for.</a:t>
            </a:r>
            <a:endParaRPr i="1" dirty="0"/>
          </a:p>
        </p:txBody>
      </p:sp>
      <p:sp>
        <p:nvSpPr>
          <p:cNvPr id="142" name="Google Shape;142;p16"/>
          <p:cNvSpPr txBox="1"/>
          <p:nvPr/>
        </p:nvSpPr>
        <p:spPr>
          <a:xfrm>
            <a:off x="1095375" y="3182552"/>
            <a:ext cx="4714875" cy="88639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Dynamic Identity:</a:t>
            </a:r>
            <a:r>
              <a:rPr lang="en-US" sz="1800" b="0" i="0" u="none" strike="noStrike" cap="none" dirty="0">
                <a:solidFill>
                  <a:srgbClr val="333333"/>
                </a:solidFill>
                <a:latin typeface="Open Sans"/>
                <a:ea typeface="Open Sans"/>
                <a:cs typeface="Open Sans"/>
                <a:sym typeface="Open Sans"/>
              </a:rPr>
              <a:t> Changes its persona based on how it is being probed.</a:t>
            </a:r>
            <a:endParaRPr dirty="0"/>
          </a:p>
        </p:txBody>
      </p:sp>
      <p:sp>
        <p:nvSpPr>
          <p:cNvPr id="143" name="Google Shape;143;p16"/>
          <p:cNvSpPr txBox="1"/>
          <p:nvPr/>
        </p:nvSpPr>
        <p:spPr>
          <a:xfrm>
            <a:off x="1095375" y="4104393"/>
            <a:ext cx="4714875" cy="88639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Sector Realism:</a:t>
            </a:r>
            <a:r>
              <a:rPr lang="en-US" sz="1800" b="0" i="0" u="none" strike="noStrike" cap="none" dirty="0">
                <a:solidFill>
                  <a:srgbClr val="333333"/>
                </a:solidFill>
                <a:latin typeface="Open Sans"/>
                <a:ea typeface="Open Sans"/>
                <a:cs typeface="Open Sans"/>
                <a:sym typeface="Open Sans"/>
              </a:rPr>
              <a:t> Mimics Moodle, WordPress, Odoo, and Gibbon SIS.</a:t>
            </a:r>
            <a:endParaRPr dirty="0"/>
          </a:p>
        </p:txBody>
      </p:sp>
      <p:sp>
        <p:nvSpPr>
          <p:cNvPr id="144" name="Google Shape;144;p16"/>
          <p:cNvSpPr txBox="1"/>
          <p:nvPr/>
        </p:nvSpPr>
        <p:spPr>
          <a:xfrm>
            <a:off x="1095375" y="5026235"/>
            <a:ext cx="4714875" cy="886397"/>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1" i="0" u="none" strike="noStrike" cap="none" dirty="0">
                <a:solidFill>
                  <a:srgbClr val="333333"/>
                </a:solidFill>
                <a:latin typeface="Open Sans"/>
                <a:ea typeface="Open Sans"/>
                <a:cs typeface="Open Sans"/>
                <a:sym typeface="Open Sans"/>
              </a:rPr>
              <a:t>Cloud-Safe:</a:t>
            </a:r>
            <a:r>
              <a:rPr lang="en-US" sz="1800" b="0" i="0" u="none" strike="noStrike" cap="none" dirty="0">
                <a:solidFill>
                  <a:srgbClr val="333333"/>
                </a:solidFill>
                <a:latin typeface="Open Sans"/>
                <a:ea typeface="Open Sans"/>
                <a:cs typeface="Open Sans"/>
                <a:sym typeface="Open Sans"/>
              </a:rPr>
              <a:t> Observational focus with zero-egress controls and strict isolation.</a:t>
            </a:r>
            <a:endParaRPr dirty="0"/>
          </a:p>
        </p:txBody>
      </p:sp>
      <p:pic>
        <p:nvPicPr>
          <p:cNvPr id="145" name="Google Shape;145;p16" descr="image.png"/>
          <p:cNvPicPr preferRelativeResize="0"/>
          <p:nvPr/>
        </p:nvPicPr>
        <p:blipFill rotWithShape="1">
          <a:blip r:embed="rId5">
            <a:alphaModFix/>
          </a:blip>
          <a:srcRect/>
          <a:stretch/>
        </p:blipFill>
        <p:spPr>
          <a:xfrm>
            <a:off x="666750" y="3294947"/>
            <a:ext cx="285750" cy="247650"/>
          </a:xfrm>
          <a:prstGeom prst="rect">
            <a:avLst/>
          </a:prstGeom>
          <a:noFill/>
          <a:ln>
            <a:noFill/>
          </a:ln>
        </p:spPr>
      </p:pic>
      <p:pic>
        <p:nvPicPr>
          <p:cNvPr id="146" name="Google Shape;146;p16" descr="image.png"/>
          <p:cNvPicPr preferRelativeResize="0"/>
          <p:nvPr/>
        </p:nvPicPr>
        <p:blipFill rotWithShape="1">
          <a:blip r:embed="rId6">
            <a:alphaModFix/>
          </a:blip>
          <a:srcRect/>
          <a:stretch/>
        </p:blipFill>
        <p:spPr>
          <a:xfrm>
            <a:off x="666750" y="4216788"/>
            <a:ext cx="228600" cy="247650"/>
          </a:xfrm>
          <a:prstGeom prst="rect">
            <a:avLst/>
          </a:prstGeom>
          <a:noFill/>
          <a:ln>
            <a:noFill/>
          </a:ln>
        </p:spPr>
      </p:pic>
      <p:pic>
        <p:nvPicPr>
          <p:cNvPr id="147" name="Google Shape;147;p16" descr="image.png"/>
          <p:cNvPicPr preferRelativeResize="0"/>
          <p:nvPr/>
        </p:nvPicPr>
        <p:blipFill rotWithShape="1">
          <a:blip r:embed="rId7">
            <a:alphaModFix/>
          </a:blip>
          <a:srcRect/>
          <a:stretch/>
        </p:blipFill>
        <p:spPr>
          <a:xfrm>
            <a:off x="666750" y="5138630"/>
            <a:ext cx="200025" cy="247650"/>
          </a:xfrm>
          <a:prstGeom prst="rect">
            <a:avLst/>
          </a:prstGeom>
          <a:noFill/>
          <a:ln>
            <a:noFill/>
          </a:ln>
        </p:spPr>
      </p:pic>
      <p:pic>
        <p:nvPicPr>
          <p:cNvPr id="3" name="Picture 2">
            <a:extLst>
              <a:ext uri="{FF2B5EF4-FFF2-40B4-BE49-F238E27FC236}">
                <a16:creationId xmlns:a16="http://schemas.microsoft.com/office/drawing/2014/main" id="{4CA7D622-9910-B6D4-5DCB-F3A49B97E89D}"/>
              </a:ext>
            </a:extLst>
          </p:cNvPr>
          <p:cNvPicPr>
            <a:picLocks noChangeAspect="1"/>
          </p:cNvPicPr>
          <p:nvPr/>
        </p:nvPicPr>
        <p:blipFill>
          <a:blip r:embed="rId8"/>
          <a:srcRect r="6847"/>
          <a:stretch>
            <a:fillRect/>
          </a:stretch>
        </p:blipFill>
        <p:spPr>
          <a:xfrm>
            <a:off x="6640337" y="2567907"/>
            <a:ext cx="4626324" cy="2708943"/>
          </a:xfrm>
          <a:prstGeom prst="rect">
            <a:avLst/>
          </a:prstGeom>
        </p:spPr>
      </p:pic>
      <p:pic>
        <p:nvPicPr>
          <p:cNvPr id="4" name="Picture 3">
            <a:extLst>
              <a:ext uri="{FF2B5EF4-FFF2-40B4-BE49-F238E27FC236}">
                <a16:creationId xmlns:a16="http://schemas.microsoft.com/office/drawing/2014/main" id="{AF448243-94E6-64D5-6280-BB5B50073DEE}"/>
              </a:ext>
            </a:extLst>
          </p:cNvPr>
          <p:cNvPicPr>
            <a:picLocks noChangeAspect="1"/>
          </p:cNvPicPr>
          <p:nvPr/>
        </p:nvPicPr>
        <p:blipFill>
          <a:blip r:embed="rId9"/>
          <a:stretch>
            <a:fillRect/>
          </a:stretch>
        </p:blipFill>
        <p:spPr>
          <a:xfrm>
            <a:off x="8419448" y="377654"/>
            <a:ext cx="1266749" cy="665043"/>
          </a:xfrm>
          <a:prstGeom prst="rect">
            <a:avLst/>
          </a:prstGeom>
        </p:spPr>
      </p:pic>
      <p:pic>
        <p:nvPicPr>
          <p:cNvPr id="5" name="Picture 4">
            <a:extLst>
              <a:ext uri="{FF2B5EF4-FFF2-40B4-BE49-F238E27FC236}">
                <a16:creationId xmlns:a16="http://schemas.microsoft.com/office/drawing/2014/main" id="{D7EE2249-2CCC-CC55-4392-2B1557E6B339}"/>
              </a:ext>
            </a:extLst>
          </p:cNvPr>
          <p:cNvPicPr>
            <a:picLocks noChangeAspect="1"/>
          </p:cNvPicPr>
          <p:nvPr/>
        </p:nvPicPr>
        <p:blipFill>
          <a:blip r:embed="rId10"/>
          <a:srcRect l="9798" t="26221" r="9722" b="26665"/>
          <a:stretch>
            <a:fillRect/>
          </a:stretch>
        </p:blipFill>
        <p:spPr>
          <a:xfrm>
            <a:off x="9896745" y="354083"/>
            <a:ext cx="1623552" cy="713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pic>
        <p:nvPicPr>
          <p:cNvPr id="152" name="Google Shape;152;p17"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153" name="Google Shape;153;p17" descr="image.png"/>
          <p:cNvPicPr preferRelativeResize="0"/>
          <p:nvPr/>
        </p:nvPicPr>
        <p:blipFill rotWithShape="1">
          <a:blip r:embed="rId4">
            <a:alphaModFix/>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rcRect/>
          <a:stretch/>
        </p:blipFill>
        <p:spPr>
          <a:xfrm>
            <a:off x="8183881" y="1194548"/>
            <a:ext cx="2706624" cy="5111002"/>
          </a:xfrm>
          <a:prstGeom prst="rect">
            <a:avLst/>
          </a:prstGeom>
          <a:noFill/>
          <a:ln>
            <a:noFill/>
          </a:ln>
        </p:spPr>
      </p:pic>
      <p:sp>
        <p:nvSpPr>
          <p:cNvPr id="158" name="Google Shape;158;p17"/>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9" name="Google Shape;159;p17"/>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Architecture Overview</a:t>
            </a:r>
            <a:endParaRPr sz="3000" b="1">
              <a:solidFill>
                <a:srgbClr val="003366"/>
              </a:solidFill>
              <a:latin typeface="Montserrat"/>
              <a:ea typeface="Montserrat"/>
              <a:cs typeface="Montserrat"/>
              <a:sym typeface="Montserrat"/>
            </a:endParaRPr>
          </a:p>
        </p:txBody>
      </p:sp>
      <p:sp>
        <p:nvSpPr>
          <p:cNvPr id="160" name="Google Shape;160;p17"/>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7"/>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62" name="Google Shape;162;p17"/>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dirty="0">
                <a:solidFill>
                  <a:srgbClr val="999999"/>
                </a:solidFill>
                <a:latin typeface="Open Sans"/>
                <a:ea typeface="Open Sans"/>
                <a:cs typeface="Open Sans"/>
                <a:sym typeface="Open Sans"/>
              </a:rPr>
              <a:t>6</a:t>
            </a:r>
            <a:endParaRPr dirty="0"/>
          </a:p>
        </p:txBody>
      </p:sp>
      <p:pic>
        <p:nvPicPr>
          <p:cNvPr id="167" name="Google Shape;167;p17"/>
          <p:cNvPicPr preferRelativeResize="0"/>
          <p:nvPr/>
        </p:nvPicPr>
        <p:blipFill>
          <a:blip r:embed="rId6">
            <a:alphaModFix/>
          </a:blip>
          <a:srcRect t="9249"/>
          <a:stretch>
            <a:fillRect/>
          </a:stretch>
        </p:blipFill>
        <p:spPr>
          <a:xfrm>
            <a:off x="666750" y="1617503"/>
            <a:ext cx="7311011" cy="4008943"/>
          </a:xfrm>
          <a:prstGeom prst="rect">
            <a:avLst/>
          </a:prstGeom>
          <a:noFill/>
          <a:ln>
            <a:noFill/>
          </a:ln>
        </p:spPr>
      </p:pic>
      <p:pic>
        <p:nvPicPr>
          <p:cNvPr id="2" name="Picture 1">
            <a:extLst>
              <a:ext uri="{FF2B5EF4-FFF2-40B4-BE49-F238E27FC236}">
                <a16:creationId xmlns:a16="http://schemas.microsoft.com/office/drawing/2014/main" id="{A3938F0B-8277-D7BF-26FA-865C6CC6F482}"/>
              </a:ext>
            </a:extLst>
          </p:cNvPr>
          <p:cNvPicPr>
            <a:picLocks noChangeAspect="1"/>
          </p:cNvPicPr>
          <p:nvPr/>
        </p:nvPicPr>
        <p:blipFill>
          <a:blip r:embed="rId7"/>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35984A8B-0FB2-9D23-4D46-0BBE498E6786}"/>
              </a:ext>
            </a:extLst>
          </p:cNvPr>
          <p:cNvPicPr>
            <a:picLocks noChangeAspect="1"/>
          </p:cNvPicPr>
          <p:nvPr/>
        </p:nvPicPr>
        <p:blipFill>
          <a:blip r:embed="rId8"/>
          <a:srcRect l="9798" t="26221" r="9722" b="26665"/>
          <a:stretch>
            <a:fillRect/>
          </a:stretch>
        </p:blipFill>
        <p:spPr>
          <a:xfrm>
            <a:off x="9896745" y="354083"/>
            <a:ext cx="1623552" cy="713379"/>
          </a:xfrm>
          <a:prstGeom prst="rect">
            <a:avLst/>
          </a:prstGeom>
        </p:spPr>
      </p:pic>
      <p:graphicFrame>
        <p:nvGraphicFramePr>
          <p:cNvPr id="5" name="Diagram 4">
            <a:extLst>
              <a:ext uri="{FF2B5EF4-FFF2-40B4-BE49-F238E27FC236}">
                <a16:creationId xmlns:a16="http://schemas.microsoft.com/office/drawing/2014/main" id="{EDF474CF-F2CA-D76A-4446-E68B9A43AC52}"/>
              </a:ext>
            </a:extLst>
          </p:cNvPr>
          <p:cNvGraphicFramePr/>
          <p:nvPr>
            <p:extLst>
              <p:ext uri="{D42A27DB-BD31-4B8C-83A1-F6EECF244321}">
                <p14:modId xmlns:p14="http://schemas.microsoft.com/office/powerpoint/2010/main" val="2984851851"/>
              </p:ext>
            </p:extLst>
          </p:nvPr>
        </p:nvGraphicFramePr>
        <p:xfrm>
          <a:off x="6348786" y="1401699"/>
          <a:ext cx="6376813" cy="4696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pic>
        <p:nvPicPr>
          <p:cNvPr id="172" name="Google Shape;172;p18"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173" name="Google Shape;173;p18" descr="image.png"/>
          <p:cNvPicPr preferRelativeResize="0"/>
          <p:nvPr/>
        </p:nvPicPr>
        <p:blipFill rotWithShape="1">
          <a:blip r:embed="rId4">
            <a:alphaModFix/>
          </a:blip>
          <a:srcRect/>
          <a:stretch/>
        </p:blipFill>
        <p:spPr>
          <a:xfrm>
            <a:off x="409575" y="2015404"/>
            <a:ext cx="5143500" cy="3810000"/>
          </a:xfrm>
          <a:prstGeom prst="rect">
            <a:avLst/>
          </a:prstGeom>
          <a:noFill/>
          <a:ln>
            <a:noFill/>
          </a:ln>
        </p:spPr>
      </p:pic>
      <p:pic>
        <p:nvPicPr>
          <p:cNvPr id="174" name="Google Shape;174;p18" descr="image.png"/>
          <p:cNvPicPr preferRelativeResize="0"/>
          <p:nvPr/>
        </p:nvPicPr>
        <p:blipFill rotWithShape="1">
          <a:blip r:embed="rId5">
            <a:alphaModFix/>
          </a:blip>
          <a:srcRect/>
          <a:stretch/>
        </p:blipFill>
        <p:spPr>
          <a:xfrm>
            <a:off x="6381750" y="4188916"/>
            <a:ext cx="5143500" cy="1714500"/>
          </a:xfrm>
          <a:prstGeom prst="rect">
            <a:avLst/>
          </a:prstGeom>
          <a:noFill/>
          <a:ln>
            <a:noFill/>
          </a:ln>
        </p:spPr>
      </p:pic>
      <p:sp>
        <p:nvSpPr>
          <p:cNvPr id="175" name="Google Shape;175;p18"/>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6" name="Google Shape;176;p18"/>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Visual Evidence: Raw Telemetry</a:t>
            </a:r>
            <a:endParaRPr/>
          </a:p>
        </p:txBody>
      </p:sp>
      <p:sp>
        <p:nvSpPr>
          <p:cNvPr id="177" name="Google Shape;177;p18"/>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8" name="Google Shape;178;p18"/>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79" name="Google Shape;179;p18"/>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dirty="0">
                <a:solidFill>
                  <a:srgbClr val="999999"/>
                </a:solidFill>
                <a:latin typeface="Open Sans"/>
                <a:ea typeface="Open Sans"/>
                <a:cs typeface="Open Sans"/>
                <a:sym typeface="Open Sans"/>
              </a:rPr>
              <a:t>7</a:t>
            </a:r>
            <a:endParaRPr dirty="0"/>
          </a:p>
        </p:txBody>
      </p:sp>
      <p:sp>
        <p:nvSpPr>
          <p:cNvPr id="180" name="Google Shape;180;p18"/>
          <p:cNvSpPr txBox="1"/>
          <p:nvPr/>
        </p:nvSpPr>
        <p:spPr>
          <a:xfrm>
            <a:off x="6381750" y="1945183"/>
            <a:ext cx="5400675"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a:solidFill>
                  <a:srgbClr val="003366"/>
                </a:solidFill>
                <a:latin typeface="Montserrat SemiBold"/>
                <a:ea typeface="Montserrat SemiBold"/>
                <a:cs typeface="Montserrat SemiBold"/>
                <a:sym typeface="Montserrat SemiBold"/>
              </a:rPr>
              <a:t>Machine-Readable Telemetry</a:t>
            </a:r>
            <a:endParaRPr/>
          </a:p>
        </p:txBody>
      </p:sp>
      <p:sp>
        <p:nvSpPr>
          <p:cNvPr id="181" name="Google Shape;181;p18"/>
          <p:cNvSpPr txBox="1"/>
          <p:nvPr/>
        </p:nvSpPr>
        <p:spPr>
          <a:xfrm>
            <a:off x="6381750" y="2369617"/>
            <a:ext cx="5143500" cy="1772793"/>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The system generates structured NDJSON. We </a:t>
            </a:r>
            <a:r>
              <a:rPr lang="en-US" sz="1800" b="0" i="0" u="none" strike="noStrike" cap="none" dirty="0" err="1">
                <a:solidFill>
                  <a:srgbClr val="333333"/>
                </a:solidFill>
                <a:latin typeface="Open Sans"/>
                <a:ea typeface="Open Sans"/>
                <a:cs typeface="Open Sans"/>
                <a:sym typeface="Open Sans"/>
              </a:rPr>
              <a:t>utilise</a:t>
            </a:r>
            <a:r>
              <a:rPr lang="en-US" sz="1800" b="0" i="0" u="none" strike="noStrike" cap="none" dirty="0">
                <a:solidFill>
                  <a:srgbClr val="333333"/>
                </a:solidFill>
                <a:latin typeface="Open Sans"/>
                <a:ea typeface="Open Sans"/>
                <a:cs typeface="Open Sans"/>
                <a:sym typeface="Open Sans"/>
              </a:rPr>
              <a:t> Salted SHA-256 IP </a:t>
            </a:r>
            <a:r>
              <a:rPr lang="en-US" sz="1800" b="0" i="0" u="none" strike="noStrike" cap="none" dirty="0" err="1">
                <a:solidFill>
                  <a:srgbClr val="333333"/>
                </a:solidFill>
                <a:latin typeface="Open Sans"/>
                <a:ea typeface="Open Sans"/>
                <a:cs typeface="Open Sans"/>
                <a:sym typeface="Open Sans"/>
              </a:rPr>
              <a:t>Pseudonymisation</a:t>
            </a:r>
            <a:r>
              <a:rPr lang="en-US" sz="1800" b="0" i="0" u="none" strike="noStrike" cap="none" dirty="0">
                <a:solidFill>
                  <a:srgbClr val="333333"/>
                </a:solidFill>
                <a:latin typeface="Open Sans"/>
                <a:ea typeface="Open Sans"/>
                <a:cs typeface="Open Sans"/>
                <a:sym typeface="Open Sans"/>
              </a:rPr>
              <a:t> to ensure strict GDPR compliance, tracking the actor while destroying the PII.</a:t>
            </a:r>
            <a:endParaRPr dirty="0"/>
          </a:p>
        </p:txBody>
      </p:sp>
      <p:pic>
        <p:nvPicPr>
          <p:cNvPr id="182" name="Google Shape;182;p18"/>
          <p:cNvPicPr preferRelativeResize="0"/>
          <p:nvPr/>
        </p:nvPicPr>
        <p:blipFill rotWithShape="1">
          <a:blip r:embed="rId6">
            <a:alphaModFix/>
          </a:blip>
          <a:srcRect t="5173" b="36903"/>
          <a:stretch/>
        </p:blipFill>
        <p:spPr>
          <a:xfrm>
            <a:off x="6007042" y="4322006"/>
            <a:ext cx="6022813" cy="1462700"/>
          </a:xfrm>
          <a:prstGeom prst="rect">
            <a:avLst/>
          </a:prstGeom>
          <a:noFill/>
          <a:ln>
            <a:noFill/>
          </a:ln>
        </p:spPr>
      </p:pic>
      <p:pic>
        <p:nvPicPr>
          <p:cNvPr id="183" name="Google Shape;183;p18"/>
          <p:cNvPicPr preferRelativeResize="0"/>
          <p:nvPr/>
        </p:nvPicPr>
        <p:blipFill>
          <a:blip r:embed="rId7">
            <a:alphaModFix/>
          </a:blip>
          <a:stretch>
            <a:fillRect/>
          </a:stretch>
        </p:blipFill>
        <p:spPr>
          <a:xfrm>
            <a:off x="97424" y="2083479"/>
            <a:ext cx="5841575" cy="3673850"/>
          </a:xfrm>
          <a:prstGeom prst="rect">
            <a:avLst/>
          </a:prstGeom>
          <a:noFill/>
          <a:ln>
            <a:noFill/>
          </a:ln>
        </p:spPr>
      </p:pic>
      <p:pic>
        <p:nvPicPr>
          <p:cNvPr id="2" name="Picture 1">
            <a:extLst>
              <a:ext uri="{FF2B5EF4-FFF2-40B4-BE49-F238E27FC236}">
                <a16:creationId xmlns:a16="http://schemas.microsoft.com/office/drawing/2014/main" id="{A1EF77A9-0532-316B-D884-746BB96213E1}"/>
              </a:ext>
            </a:extLst>
          </p:cNvPr>
          <p:cNvPicPr>
            <a:picLocks noChangeAspect="1"/>
          </p:cNvPicPr>
          <p:nvPr/>
        </p:nvPicPr>
        <p:blipFill>
          <a:blip r:embed="rId8"/>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ED43024D-C2C2-D6FB-76A4-3676F0456EFC}"/>
              </a:ext>
            </a:extLst>
          </p:cNvPr>
          <p:cNvPicPr>
            <a:picLocks noChangeAspect="1"/>
          </p:cNvPicPr>
          <p:nvPr/>
        </p:nvPicPr>
        <p:blipFill>
          <a:blip r:embed="rId9"/>
          <a:srcRect l="9798" t="26221" r="9722" b="26665"/>
          <a:stretch>
            <a:fillRect/>
          </a:stretch>
        </p:blipFill>
        <p:spPr>
          <a:xfrm>
            <a:off x="9896745" y="354083"/>
            <a:ext cx="1623552" cy="7133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pic>
        <p:nvPicPr>
          <p:cNvPr id="188" name="Google Shape;188;p19"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189" name="Google Shape;189;p19" descr="image.png"/>
          <p:cNvPicPr preferRelativeResize="0"/>
          <p:nvPr/>
        </p:nvPicPr>
        <p:blipFill rotWithShape="1">
          <a:blip r:embed="rId4">
            <a:alphaModFix/>
          </a:blip>
          <a:srcRect/>
          <a:stretch/>
        </p:blipFill>
        <p:spPr>
          <a:xfrm>
            <a:off x="6381750" y="2019300"/>
            <a:ext cx="5143500" cy="3810000"/>
          </a:xfrm>
          <a:prstGeom prst="rect">
            <a:avLst/>
          </a:prstGeom>
          <a:noFill/>
          <a:ln>
            <a:noFill/>
          </a:ln>
        </p:spPr>
      </p:pic>
      <p:sp>
        <p:nvSpPr>
          <p:cNvPr id="190" name="Google Shape;190;p19"/>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1" name="Google Shape;191;p19"/>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Threat Intel Export (MISP)</a:t>
            </a:r>
            <a:endParaRPr/>
          </a:p>
        </p:txBody>
      </p:sp>
      <p:sp>
        <p:nvSpPr>
          <p:cNvPr id="192" name="Google Shape;192;p19"/>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3" name="Google Shape;193;p19"/>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194" name="Google Shape;194;p19"/>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b="0" i="0" u="none" strike="noStrike" cap="none" dirty="0">
                <a:solidFill>
                  <a:srgbClr val="999999"/>
                </a:solidFill>
                <a:latin typeface="Open Sans"/>
                <a:ea typeface="Open Sans"/>
                <a:cs typeface="Open Sans"/>
                <a:sym typeface="Open Sans"/>
              </a:rPr>
              <a:t>8</a:t>
            </a:r>
            <a:endParaRPr dirty="0"/>
          </a:p>
        </p:txBody>
      </p:sp>
      <p:sp>
        <p:nvSpPr>
          <p:cNvPr id="195" name="Google Shape;195;p19"/>
          <p:cNvSpPr txBox="1"/>
          <p:nvPr/>
        </p:nvSpPr>
        <p:spPr>
          <a:xfrm>
            <a:off x="666750" y="2341512"/>
            <a:ext cx="5400675"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0" i="0" u="none" strike="noStrike" cap="none">
                <a:solidFill>
                  <a:srgbClr val="003366"/>
                </a:solidFill>
                <a:latin typeface="Montserrat SemiBold"/>
                <a:ea typeface="Montserrat SemiBold"/>
                <a:cs typeface="Montserrat SemiBold"/>
                <a:sym typeface="Montserrat SemiBold"/>
              </a:rPr>
              <a:t>Actionable STIX 2.1</a:t>
            </a:r>
            <a:endParaRPr/>
          </a:p>
        </p:txBody>
      </p:sp>
      <p:sp>
        <p:nvSpPr>
          <p:cNvPr id="196" name="Google Shape;196;p19"/>
          <p:cNvSpPr txBox="1"/>
          <p:nvPr/>
        </p:nvSpPr>
        <p:spPr>
          <a:xfrm>
            <a:off x="666750" y="2829954"/>
            <a:ext cx="5143500" cy="1772793"/>
          </a:xfrm>
          <a:prstGeom prst="rect">
            <a:avLst/>
          </a:prstGeom>
          <a:noFill/>
          <a:ln>
            <a:noFill/>
          </a:ln>
        </p:spPr>
        <p:txBody>
          <a:bodyPr spcFirstLastPara="1" wrap="square" lIns="0" tIns="0" rIns="0" bIns="0" anchor="t" anchorCtr="0">
            <a:spAutoFit/>
          </a:bodyPr>
          <a:lstStyle/>
          <a:p>
            <a:pPr marL="0" marR="0" lvl="0" indent="0" algn="just"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Telemetry is only valuable if it can be shared. A custom Python bridge extracts data from the AWS S3 Data Lake and dynamically constructs STIX 2.1 compliant MISP Event objects.</a:t>
            </a:r>
            <a:endParaRPr dirty="0"/>
          </a:p>
        </p:txBody>
      </p:sp>
      <p:sp>
        <p:nvSpPr>
          <p:cNvPr id="197" name="Google Shape;197;p19"/>
          <p:cNvSpPr txBox="1"/>
          <p:nvPr/>
        </p:nvSpPr>
        <p:spPr>
          <a:xfrm>
            <a:off x="962025" y="4687734"/>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dirty="0">
                <a:solidFill>
                  <a:srgbClr val="333333"/>
                </a:solidFill>
                <a:latin typeface="Open Sans"/>
                <a:ea typeface="Open Sans"/>
                <a:cs typeface="Open Sans"/>
                <a:sym typeface="Open Sans"/>
              </a:rPr>
              <a:t>•</a:t>
            </a:r>
            <a:endParaRPr dirty="0"/>
          </a:p>
        </p:txBody>
      </p:sp>
      <p:sp>
        <p:nvSpPr>
          <p:cNvPr id="198" name="Google Shape;198;p19"/>
          <p:cNvSpPr txBox="1"/>
          <p:nvPr/>
        </p:nvSpPr>
        <p:spPr>
          <a:xfrm>
            <a:off x="1047750" y="4585245"/>
            <a:ext cx="4762500" cy="365670"/>
          </a:xfrm>
          <a:prstGeom prst="rect">
            <a:avLst/>
          </a:prstGeom>
          <a:noFill/>
          <a:ln>
            <a:noFill/>
          </a:ln>
        </p:spPr>
        <p:txBody>
          <a:bodyPr spcFirstLastPara="1" wrap="square" lIns="85725" tIns="0" rIns="0" bIns="0" anchor="t" anchorCtr="0">
            <a:spAutoFit/>
          </a:bodyPr>
          <a:lstStyle/>
          <a:p>
            <a:pPr marL="0" marR="0" lvl="0" indent="0" algn="l"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Automated MISP-Galaxy tagging.</a:t>
            </a:r>
            <a:endParaRPr dirty="0"/>
          </a:p>
        </p:txBody>
      </p:sp>
      <p:sp>
        <p:nvSpPr>
          <p:cNvPr id="199" name="Google Shape;199;p19"/>
          <p:cNvSpPr txBox="1"/>
          <p:nvPr/>
        </p:nvSpPr>
        <p:spPr>
          <a:xfrm>
            <a:off x="962025" y="5053405"/>
            <a:ext cx="85725" cy="3619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dirty="0">
                <a:solidFill>
                  <a:srgbClr val="333333"/>
                </a:solidFill>
                <a:latin typeface="Open Sans"/>
                <a:ea typeface="Open Sans"/>
                <a:cs typeface="Open Sans"/>
                <a:sym typeface="Open Sans"/>
              </a:rPr>
              <a:t>•</a:t>
            </a:r>
            <a:endParaRPr dirty="0"/>
          </a:p>
        </p:txBody>
      </p:sp>
      <p:sp>
        <p:nvSpPr>
          <p:cNvPr id="200" name="Google Shape;200;p19"/>
          <p:cNvSpPr txBox="1"/>
          <p:nvPr/>
        </p:nvSpPr>
        <p:spPr>
          <a:xfrm>
            <a:off x="1047750" y="4950916"/>
            <a:ext cx="4762500" cy="365670"/>
          </a:xfrm>
          <a:prstGeom prst="rect">
            <a:avLst/>
          </a:prstGeom>
          <a:noFill/>
          <a:ln>
            <a:noFill/>
          </a:ln>
        </p:spPr>
        <p:txBody>
          <a:bodyPr spcFirstLastPara="1" wrap="square" lIns="85725" tIns="0" rIns="0" bIns="0" anchor="t" anchorCtr="0">
            <a:spAutoFit/>
          </a:bodyPr>
          <a:lstStyle/>
          <a:p>
            <a:pPr marL="0" marR="0" lvl="0" indent="0" algn="l" rtl="0">
              <a:lnSpc>
                <a:spcPct val="159944"/>
              </a:lnSpc>
              <a:spcBef>
                <a:spcPts val="0"/>
              </a:spcBef>
              <a:spcAft>
                <a:spcPts val="0"/>
              </a:spcAft>
              <a:buNone/>
            </a:pPr>
            <a:r>
              <a:rPr lang="en-US" sz="1800" b="0" i="0" u="none" strike="noStrike" cap="none" dirty="0">
                <a:solidFill>
                  <a:srgbClr val="333333"/>
                </a:solidFill>
                <a:latin typeface="Open Sans"/>
                <a:ea typeface="Open Sans"/>
                <a:cs typeface="Open Sans"/>
                <a:sym typeface="Open Sans"/>
              </a:rPr>
              <a:t>Ready for SIEM/SOAR ingestion.</a:t>
            </a:r>
            <a:endParaRPr dirty="0"/>
          </a:p>
        </p:txBody>
      </p:sp>
      <p:pic>
        <p:nvPicPr>
          <p:cNvPr id="201" name="Google Shape;201;p19"/>
          <p:cNvPicPr preferRelativeResize="0"/>
          <p:nvPr/>
        </p:nvPicPr>
        <p:blipFill rotWithShape="1">
          <a:blip r:embed="rId5">
            <a:alphaModFix/>
          </a:blip>
          <a:srcRect l="626" r="45864"/>
          <a:stretch/>
        </p:blipFill>
        <p:spPr>
          <a:xfrm>
            <a:off x="6137125" y="2241406"/>
            <a:ext cx="5736651" cy="3314700"/>
          </a:xfrm>
          <a:prstGeom prst="rect">
            <a:avLst/>
          </a:prstGeom>
          <a:noFill/>
          <a:ln>
            <a:noFill/>
          </a:ln>
        </p:spPr>
      </p:pic>
      <p:pic>
        <p:nvPicPr>
          <p:cNvPr id="2" name="Picture 1">
            <a:extLst>
              <a:ext uri="{FF2B5EF4-FFF2-40B4-BE49-F238E27FC236}">
                <a16:creationId xmlns:a16="http://schemas.microsoft.com/office/drawing/2014/main" id="{984AEE65-5B5C-7526-F7CE-40761AF204CE}"/>
              </a:ext>
            </a:extLst>
          </p:cNvPr>
          <p:cNvPicPr>
            <a:picLocks noChangeAspect="1"/>
          </p:cNvPicPr>
          <p:nvPr/>
        </p:nvPicPr>
        <p:blipFill>
          <a:blip r:embed="rId6"/>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8A1CCAD4-4075-8C35-9162-FCED4580BA21}"/>
              </a:ext>
            </a:extLst>
          </p:cNvPr>
          <p:cNvPicPr>
            <a:picLocks noChangeAspect="1"/>
          </p:cNvPicPr>
          <p:nvPr/>
        </p:nvPicPr>
        <p:blipFill>
          <a:blip r:embed="rId7"/>
          <a:srcRect l="9798" t="26221" r="9722" b="26665"/>
          <a:stretch>
            <a:fillRect/>
          </a:stretch>
        </p:blipFill>
        <p:spPr>
          <a:xfrm>
            <a:off x="9896745" y="354083"/>
            <a:ext cx="1623552" cy="7133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pic>
        <p:nvPicPr>
          <p:cNvPr id="206" name="Google Shape;206;p20" descr="image.png"/>
          <p:cNvPicPr preferRelativeResize="0"/>
          <p:nvPr/>
        </p:nvPicPr>
        <p:blipFill rotWithShape="1">
          <a:blip r:embed="rId3">
            <a:alphaModFix/>
          </a:blip>
          <a:srcRect/>
          <a:stretch/>
        </p:blipFill>
        <p:spPr>
          <a:xfrm>
            <a:off x="666750" y="6381750"/>
            <a:ext cx="10858500" cy="285750"/>
          </a:xfrm>
          <a:prstGeom prst="rect">
            <a:avLst/>
          </a:prstGeom>
          <a:noFill/>
          <a:ln>
            <a:noFill/>
          </a:ln>
        </p:spPr>
      </p:pic>
      <p:pic>
        <p:nvPicPr>
          <p:cNvPr id="207" name="Google Shape;207;p20" descr="image.png"/>
          <p:cNvPicPr preferRelativeResize="0"/>
          <p:nvPr/>
        </p:nvPicPr>
        <p:blipFill rotWithShape="1">
          <a:blip r:embed="rId4">
            <a:alphaModFix/>
          </a:blip>
          <a:srcRect/>
          <a:stretch/>
        </p:blipFill>
        <p:spPr>
          <a:xfrm>
            <a:off x="666750" y="2157412"/>
            <a:ext cx="3429000" cy="3533626"/>
          </a:xfrm>
          <a:prstGeom prst="rect">
            <a:avLst/>
          </a:prstGeom>
          <a:noFill/>
          <a:ln>
            <a:noFill/>
          </a:ln>
        </p:spPr>
      </p:pic>
      <p:pic>
        <p:nvPicPr>
          <p:cNvPr id="208" name="Google Shape;208;p20" descr="image.png"/>
          <p:cNvPicPr preferRelativeResize="0"/>
          <p:nvPr/>
        </p:nvPicPr>
        <p:blipFill rotWithShape="1">
          <a:blip r:embed="rId5">
            <a:alphaModFix/>
          </a:blip>
          <a:srcRect/>
          <a:stretch/>
        </p:blipFill>
        <p:spPr>
          <a:xfrm>
            <a:off x="4381500" y="2157412"/>
            <a:ext cx="3429000" cy="3533626"/>
          </a:xfrm>
          <a:prstGeom prst="rect">
            <a:avLst/>
          </a:prstGeom>
          <a:noFill/>
          <a:ln>
            <a:noFill/>
          </a:ln>
        </p:spPr>
      </p:pic>
      <p:pic>
        <p:nvPicPr>
          <p:cNvPr id="209" name="Google Shape;209;p20" descr="image.png"/>
          <p:cNvPicPr preferRelativeResize="0"/>
          <p:nvPr/>
        </p:nvPicPr>
        <p:blipFill rotWithShape="1">
          <a:blip r:embed="rId5">
            <a:alphaModFix/>
          </a:blip>
          <a:srcRect/>
          <a:stretch/>
        </p:blipFill>
        <p:spPr>
          <a:xfrm>
            <a:off x="8096250" y="2157412"/>
            <a:ext cx="3429000" cy="3533626"/>
          </a:xfrm>
          <a:prstGeom prst="rect">
            <a:avLst/>
          </a:prstGeom>
          <a:noFill/>
          <a:ln>
            <a:noFill/>
          </a:ln>
        </p:spPr>
      </p:pic>
      <p:sp>
        <p:nvSpPr>
          <p:cNvPr id="210" name="Google Shape;210;p20"/>
          <p:cNvSpPr/>
          <p:nvPr/>
        </p:nvSpPr>
        <p:spPr>
          <a:xfrm>
            <a:off x="0" y="0"/>
            <a:ext cx="12192000" cy="762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1" name="Google Shape;211;p20"/>
          <p:cNvSpPr txBox="1"/>
          <p:nvPr/>
        </p:nvSpPr>
        <p:spPr>
          <a:xfrm>
            <a:off x="666750" y="552450"/>
            <a:ext cx="11401500" cy="4617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3000" b="1" i="0" u="none" strike="noStrike" cap="none">
                <a:solidFill>
                  <a:srgbClr val="003366"/>
                </a:solidFill>
                <a:latin typeface="Montserrat"/>
                <a:ea typeface="Montserrat"/>
                <a:cs typeface="Montserrat"/>
                <a:sym typeface="Montserrat"/>
              </a:rPr>
              <a:t>What Makes It Different?</a:t>
            </a:r>
            <a:endParaRPr/>
          </a:p>
        </p:txBody>
      </p:sp>
      <p:sp>
        <p:nvSpPr>
          <p:cNvPr id="212" name="Google Shape;212;p20"/>
          <p:cNvSpPr/>
          <p:nvPr/>
        </p:nvSpPr>
        <p:spPr>
          <a:xfrm>
            <a:off x="666750" y="1162050"/>
            <a:ext cx="10858500" cy="19050"/>
          </a:xfrm>
          <a:prstGeom prst="rect">
            <a:avLst/>
          </a:prstGeom>
          <a:solidFill>
            <a:srgbClr val="E9EC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3" name="Google Shape;213;p20"/>
          <p:cNvSpPr txBox="1"/>
          <p:nvPr/>
        </p:nvSpPr>
        <p:spPr>
          <a:xfrm>
            <a:off x="666750" y="6486525"/>
            <a:ext cx="11334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999999"/>
                </a:solidFill>
                <a:latin typeface="Open Sans"/>
                <a:ea typeface="Open Sans"/>
                <a:cs typeface="Open Sans"/>
                <a:sym typeface="Open Sans"/>
              </a:rPr>
              <a:t>CHAMELEON-REN</a:t>
            </a:r>
            <a:endParaRPr/>
          </a:p>
        </p:txBody>
      </p:sp>
      <p:sp>
        <p:nvSpPr>
          <p:cNvPr id="214" name="Google Shape;214;p20"/>
          <p:cNvSpPr txBox="1"/>
          <p:nvPr/>
        </p:nvSpPr>
        <p:spPr>
          <a:xfrm>
            <a:off x="11096625" y="6486525"/>
            <a:ext cx="428625"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b="0" i="0" u="none" strike="noStrike" cap="none" dirty="0">
                <a:solidFill>
                  <a:srgbClr val="999999"/>
                </a:solidFill>
                <a:latin typeface="Open Sans"/>
                <a:ea typeface="Open Sans"/>
                <a:cs typeface="Open Sans"/>
                <a:sym typeface="Open Sans"/>
              </a:rPr>
              <a:t>9</a:t>
            </a:r>
            <a:endParaRPr dirty="0"/>
          </a:p>
        </p:txBody>
      </p:sp>
      <p:sp>
        <p:nvSpPr>
          <p:cNvPr id="215" name="Google Shape;215;p20"/>
          <p:cNvSpPr txBox="1"/>
          <p:nvPr/>
        </p:nvSpPr>
        <p:spPr>
          <a:xfrm>
            <a:off x="962025" y="3167062"/>
            <a:ext cx="2980372" cy="5143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03366"/>
                </a:solidFill>
                <a:latin typeface="Montserrat SemiBold"/>
                <a:ea typeface="Montserrat SemiBold"/>
                <a:cs typeface="Montserrat SemiBold"/>
                <a:sym typeface="Montserrat SemiBold"/>
              </a:rPr>
              <a:t>Dynamic Persona Switching</a:t>
            </a:r>
            <a:endParaRPr/>
          </a:p>
        </p:txBody>
      </p:sp>
      <p:sp>
        <p:nvSpPr>
          <p:cNvPr id="216" name="Google Shape;216;p20"/>
          <p:cNvSpPr txBox="1"/>
          <p:nvPr/>
        </p:nvSpPr>
        <p:spPr>
          <a:xfrm>
            <a:off x="962025" y="3852862"/>
            <a:ext cx="2838450" cy="1661993"/>
          </a:xfrm>
          <a:prstGeom prst="rect">
            <a:avLst/>
          </a:prstGeom>
          <a:noFill/>
          <a:ln>
            <a:noFill/>
          </a:ln>
        </p:spPr>
        <p:txBody>
          <a:bodyPr spcFirstLastPara="1" wrap="square" lIns="0" tIns="0" rIns="0" bIns="0" anchor="t" anchorCtr="0">
            <a:spAutoFit/>
          </a:bodyPr>
          <a:lstStyle/>
          <a:p>
            <a:pPr marL="0" marR="0" lvl="0" indent="0" algn="just" rtl="0">
              <a:lnSpc>
                <a:spcPct val="160000"/>
              </a:lnSpc>
              <a:spcBef>
                <a:spcPts val="0"/>
              </a:spcBef>
              <a:spcAft>
                <a:spcPts val="0"/>
              </a:spcAft>
              <a:buNone/>
            </a:pPr>
            <a:r>
              <a:rPr lang="en-US" sz="1350" b="0" i="0" u="none" strike="noStrike" cap="none" dirty="0">
                <a:solidFill>
                  <a:srgbClr val="333333"/>
                </a:solidFill>
                <a:latin typeface="Open Sans"/>
                <a:ea typeface="Open Sans"/>
                <a:cs typeface="Open Sans"/>
                <a:sym typeface="Open Sans"/>
              </a:rPr>
              <a:t>Actively counters fingerprinting. Reduces the time infrastructure remains 'burned' by rotating identities while maintaining session consistency.</a:t>
            </a:r>
            <a:endParaRPr dirty="0"/>
          </a:p>
        </p:txBody>
      </p:sp>
      <p:sp>
        <p:nvSpPr>
          <p:cNvPr id="217" name="Google Shape;217;p20"/>
          <p:cNvSpPr txBox="1"/>
          <p:nvPr/>
        </p:nvSpPr>
        <p:spPr>
          <a:xfrm>
            <a:off x="4676775" y="3167062"/>
            <a:ext cx="2980372" cy="2571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03366"/>
                </a:solidFill>
                <a:latin typeface="Montserrat SemiBold"/>
                <a:ea typeface="Montserrat SemiBold"/>
                <a:cs typeface="Montserrat SemiBold"/>
                <a:sym typeface="Montserrat SemiBold"/>
              </a:rPr>
              <a:t>Education-Sector Realism</a:t>
            </a:r>
            <a:endParaRPr/>
          </a:p>
        </p:txBody>
      </p:sp>
      <p:sp>
        <p:nvSpPr>
          <p:cNvPr id="218" name="Google Shape;218;p20"/>
          <p:cNvSpPr txBox="1"/>
          <p:nvPr/>
        </p:nvSpPr>
        <p:spPr>
          <a:xfrm>
            <a:off x="4676775" y="3595687"/>
            <a:ext cx="2838450" cy="997196"/>
          </a:xfrm>
          <a:prstGeom prst="rect">
            <a:avLst/>
          </a:prstGeom>
          <a:noFill/>
          <a:ln>
            <a:noFill/>
          </a:ln>
        </p:spPr>
        <p:txBody>
          <a:bodyPr spcFirstLastPara="1" wrap="square" lIns="0" tIns="0" rIns="0" bIns="0" anchor="t" anchorCtr="0">
            <a:spAutoFit/>
          </a:bodyPr>
          <a:lstStyle/>
          <a:p>
            <a:pPr marL="0" marR="0" lvl="0" indent="0" algn="just" rtl="0">
              <a:lnSpc>
                <a:spcPct val="160000"/>
              </a:lnSpc>
              <a:spcBef>
                <a:spcPts val="0"/>
              </a:spcBef>
              <a:spcAft>
                <a:spcPts val="0"/>
              </a:spcAft>
              <a:buNone/>
            </a:pPr>
            <a:r>
              <a:rPr lang="en-US" sz="1350" b="0" i="0" u="none" strike="noStrike" cap="none" dirty="0">
                <a:solidFill>
                  <a:srgbClr val="333333"/>
                </a:solidFill>
                <a:latin typeface="Open Sans"/>
                <a:ea typeface="Open Sans"/>
                <a:cs typeface="Open Sans"/>
                <a:sym typeface="Open Sans"/>
              </a:rPr>
              <a:t>Ensures collected data reflects attacks that matter to universities, eliminating generic CMS noise.</a:t>
            </a:r>
            <a:endParaRPr dirty="0"/>
          </a:p>
        </p:txBody>
      </p:sp>
      <p:sp>
        <p:nvSpPr>
          <p:cNvPr id="219" name="Google Shape;219;p20"/>
          <p:cNvSpPr txBox="1"/>
          <p:nvPr/>
        </p:nvSpPr>
        <p:spPr>
          <a:xfrm>
            <a:off x="8391525" y="3167062"/>
            <a:ext cx="2980372" cy="2571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a:solidFill>
                  <a:srgbClr val="003366"/>
                </a:solidFill>
                <a:latin typeface="Montserrat SemiBold"/>
                <a:ea typeface="Montserrat SemiBold"/>
                <a:cs typeface="Montserrat SemiBold"/>
                <a:sym typeface="Montserrat SemiBold"/>
              </a:rPr>
              <a:t>Self-Healing Components</a:t>
            </a:r>
            <a:endParaRPr/>
          </a:p>
        </p:txBody>
      </p:sp>
      <p:sp>
        <p:nvSpPr>
          <p:cNvPr id="220" name="Google Shape;220;p20"/>
          <p:cNvSpPr txBox="1"/>
          <p:nvPr/>
        </p:nvSpPr>
        <p:spPr>
          <a:xfrm>
            <a:off x="8391525" y="3595687"/>
            <a:ext cx="2838450" cy="1661993"/>
          </a:xfrm>
          <a:prstGeom prst="rect">
            <a:avLst/>
          </a:prstGeom>
          <a:noFill/>
          <a:ln>
            <a:noFill/>
          </a:ln>
        </p:spPr>
        <p:txBody>
          <a:bodyPr spcFirstLastPara="1" wrap="square" lIns="0" tIns="0" rIns="0" bIns="0" anchor="t" anchorCtr="0">
            <a:spAutoFit/>
          </a:bodyPr>
          <a:lstStyle/>
          <a:p>
            <a:pPr marL="0" marR="0" lvl="0" indent="0" algn="just" rtl="0">
              <a:lnSpc>
                <a:spcPct val="160000"/>
              </a:lnSpc>
              <a:spcBef>
                <a:spcPts val="0"/>
              </a:spcBef>
              <a:spcAft>
                <a:spcPts val="0"/>
              </a:spcAft>
              <a:buNone/>
            </a:pPr>
            <a:r>
              <a:rPr lang="en-US" sz="1350" b="0" i="0" u="none" strike="noStrike" cap="none" dirty="0">
                <a:solidFill>
                  <a:srgbClr val="333333"/>
                </a:solidFill>
                <a:latin typeface="Open Sans"/>
                <a:ea typeface="Open Sans"/>
                <a:cs typeface="Open Sans"/>
                <a:sym typeface="Open Sans"/>
              </a:rPr>
              <a:t>Stateless design allows operators to reset environments instantly after destructive attacks (like ransomware) without manual intervention.</a:t>
            </a:r>
            <a:endParaRPr dirty="0"/>
          </a:p>
        </p:txBody>
      </p:sp>
      <p:pic>
        <p:nvPicPr>
          <p:cNvPr id="221" name="Google Shape;221;p20" descr="image.png"/>
          <p:cNvPicPr preferRelativeResize="0"/>
          <p:nvPr/>
        </p:nvPicPr>
        <p:blipFill rotWithShape="1">
          <a:blip r:embed="rId6">
            <a:alphaModFix/>
          </a:blip>
          <a:srcRect/>
          <a:stretch/>
        </p:blipFill>
        <p:spPr>
          <a:xfrm>
            <a:off x="962025" y="2528887"/>
            <a:ext cx="381000" cy="381000"/>
          </a:xfrm>
          <a:prstGeom prst="rect">
            <a:avLst/>
          </a:prstGeom>
          <a:noFill/>
          <a:ln>
            <a:noFill/>
          </a:ln>
        </p:spPr>
      </p:pic>
      <p:pic>
        <p:nvPicPr>
          <p:cNvPr id="222" name="Google Shape;222;p20" descr="image.png"/>
          <p:cNvPicPr preferRelativeResize="0"/>
          <p:nvPr/>
        </p:nvPicPr>
        <p:blipFill rotWithShape="1">
          <a:blip r:embed="rId7">
            <a:alphaModFix/>
          </a:blip>
          <a:srcRect/>
          <a:stretch/>
        </p:blipFill>
        <p:spPr>
          <a:xfrm>
            <a:off x="4676775" y="2528887"/>
            <a:ext cx="476250" cy="381000"/>
          </a:xfrm>
          <a:prstGeom prst="rect">
            <a:avLst/>
          </a:prstGeom>
          <a:noFill/>
          <a:ln>
            <a:noFill/>
          </a:ln>
        </p:spPr>
      </p:pic>
      <p:pic>
        <p:nvPicPr>
          <p:cNvPr id="223" name="Google Shape;223;p20" descr="image.png"/>
          <p:cNvPicPr preferRelativeResize="0"/>
          <p:nvPr/>
        </p:nvPicPr>
        <p:blipFill rotWithShape="1">
          <a:blip r:embed="rId8">
            <a:alphaModFix/>
          </a:blip>
          <a:srcRect/>
          <a:stretch/>
        </p:blipFill>
        <p:spPr>
          <a:xfrm>
            <a:off x="8391525" y="2528887"/>
            <a:ext cx="381000" cy="381000"/>
          </a:xfrm>
          <a:prstGeom prst="rect">
            <a:avLst/>
          </a:prstGeom>
          <a:noFill/>
          <a:ln>
            <a:noFill/>
          </a:ln>
        </p:spPr>
      </p:pic>
      <p:pic>
        <p:nvPicPr>
          <p:cNvPr id="2" name="Picture 1">
            <a:extLst>
              <a:ext uri="{FF2B5EF4-FFF2-40B4-BE49-F238E27FC236}">
                <a16:creationId xmlns:a16="http://schemas.microsoft.com/office/drawing/2014/main" id="{655AABF9-438F-0968-140A-D5E89681BCE4}"/>
              </a:ext>
            </a:extLst>
          </p:cNvPr>
          <p:cNvPicPr>
            <a:picLocks noChangeAspect="1"/>
          </p:cNvPicPr>
          <p:nvPr/>
        </p:nvPicPr>
        <p:blipFill>
          <a:blip r:embed="rId9"/>
          <a:stretch>
            <a:fillRect/>
          </a:stretch>
        </p:blipFill>
        <p:spPr>
          <a:xfrm>
            <a:off x="8419448" y="377654"/>
            <a:ext cx="1266749" cy="665043"/>
          </a:xfrm>
          <a:prstGeom prst="rect">
            <a:avLst/>
          </a:prstGeom>
        </p:spPr>
      </p:pic>
      <p:pic>
        <p:nvPicPr>
          <p:cNvPr id="3" name="Picture 2">
            <a:extLst>
              <a:ext uri="{FF2B5EF4-FFF2-40B4-BE49-F238E27FC236}">
                <a16:creationId xmlns:a16="http://schemas.microsoft.com/office/drawing/2014/main" id="{50FFB18F-3A27-01BD-C492-AE2EB2E75212}"/>
              </a:ext>
            </a:extLst>
          </p:cNvPr>
          <p:cNvPicPr>
            <a:picLocks noChangeAspect="1"/>
          </p:cNvPicPr>
          <p:nvPr/>
        </p:nvPicPr>
        <p:blipFill>
          <a:blip r:embed="rId10"/>
          <a:srcRect l="9798" t="26221" r="9722" b="26665"/>
          <a:stretch>
            <a:fillRect/>
          </a:stretch>
        </p:blipFill>
        <p:spPr>
          <a:xfrm>
            <a:off x="9896745" y="354083"/>
            <a:ext cx="1623552" cy="7133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770</Words>
  <Application>Microsoft Macintosh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Open Sans</vt:lpstr>
      <vt:lpstr>Montserrat SemiBold</vt:lpstr>
      <vt:lpstr>Montserrat</vt:lpstr>
      <vt:lpstr>Open Sans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Adrian.Winckles</cp:lastModifiedBy>
  <cp:revision>7</cp:revision>
  <dcterms:modified xsi:type="dcterms:W3CDTF">2026-06-02T18:12:00Z</dcterms:modified>
</cp:coreProperties>
</file>