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0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embeddedFontLst>
    <p:embeddedFont>
      <p:font typeface="Google Sans" panose="020B0604020202020204" charset="0"/>
      <p:regular r:id="rId30"/>
      <p:bold r:id="rId31"/>
      <p:italic r:id="rId32"/>
      <p:boldItalic r:id="rId33"/>
    </p:embeddedFont>
    <p:embeddedFont>
      <p:font typeface="Noto Sans" panose="020B0502040504020204" pitchFamily="34" charset="0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hMZaZtjwwgpI1oqeEy6LPyRUq7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98E9BC5-7437-4213-905E-C6DC254D4304}">
  <a:tblStyle styleId="{898E9BC5-7437-4213-905E-C6DC254D430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4" name="Google Shape;44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1" name="Google Shape;49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0" name="Google Shape;590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2" name="Google Shape;66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6" name="Google Shape;686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3" name="Google Shape;71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9" name="Google Shape;749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67" name="Google Shape;76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125C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125C"/>
                </a:solidFill>
              </a:rPr>
              <a:t>Late 90’s, African universities and research institutions, feel the stronger/urgent/essential need for </a:t>
            </a:r>
            <a:r>
              <a:rPr lang="en-US" sz="1600" b="1">
                <a:solidFill>
                  <a:srgbClr val="00125C"/>
                </a:solidFill>
              </a:rPr>
              <a:t>global connectivity,  journal databases </a:t>
            </a:r>
            <a:r>
              <a:rPr lang="en-US" sz="1600">
                <a:solidFill>
                  <a:srgbClr val="00125C"/>
                </a:solidFill>
              </a:rPr>
              <a:t>and other </a:t>
            </a:r>
            <a:r>
              <a:rPr lang="en-US" sz="1600" b="1">
                <a:solidFill>
                  <a:srgbClr val="00125C"/>
                </a:solidFill>
              </a:rPr>
              <a:t>online resources </a:t>
            </a:r>
            <a:r>
              <a:rPr lang="en-US" sz="1600">
                <a:solidFill>
                  <a:srgbClr val="00125C"/>
                </a:solidFill>
              </a:rPr>
              <a:t>to participate to global research. </a:t>
            </a:r>
            <a:endParaRPr sz="2200">
              <a:solidFill>
                <a:srgbClr val="00125C"/>
              </a:solidFill>
            </a:endParaRPr>
          </a:p>
          <a:p>
            <a:pPr marL="0" lvl="0" indent="0" algn="l" rtl="0"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125C"/>
                </a:solidFill>
              </a:rPr>
              <a:t>A Bandwidth Consortium (BWC) funded by the US-based Foundations' </a:t>
            </a:r>
            <a:r>
              <a:rPr lang="en-US" sz="1600" b="1">
                <a:solidFill>
                  <a:srgbClr val="00125C"/>
                </a:solidFill>
              </a:rPr>
              <a:t>Partnership for Higher Education in Africa (PHEA</a:t>
            </a:r>
            <a:r>
              <a:rPr lang="en-US" sz="1600">
                <a:solidFill>
                  <a:srgbClr val="00125C"/>
                </a:solidFill>
              </a:rPr>
              <a:t>) was among the first initiatives to aggregate the purchase of connectivity for higher education. </a:t>
            </a:r>
            <a:endParaRPr sz="2200">
              <a:solidFill>
                <a:srgbClr val="00125C"/>
              </a:solidFill>
            </a:endParaRPr>
          </a:p>
          <a:p>
            <a:pPr marL="0" lvl="0" indent="0" algn="l" rtl="0"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00125C"/>
                </a:solidFill>
              </a:rPr>
              <a:t>NRENs in Africa started to be created by their institutional communities (Bottom-Up) in the early 90’s in North Africa and from late 90’s onwards in Eastern and Southern Africa</a:t>
            </a:r>
            <a:endParaRPr sz="2200">
              <a:solidFill>
                <a:srgbClr val="00125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3"/>
          <p:cNvSpPr/>
          <p:nvPr/>
        </p:nvSpPr>
        <p:spPr>
          <a:xfrm>
            <a:off x="0" y="-170121"/>
            <a:ext cx="12289744" cy="71663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892662">
            <a:off x="-2042793" y="-4546002"/>
            <a:ext cx="16277587" cy="1795184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2"/>
              </a:buClr>
              <a:buSzPts val="4800"/>
              <a:buFont typeface="Arial"/>
              <a:buNone/>
              <a:defRPr sz="4800" b="1">
                <a:solidFill>
                  <a:srgbClr val="FFCC0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5"/>
              <a:buNone/>
              <a:defRPr sz="1995"/>
            </a:lvl2pPr>
            <a:lvl3pPr lvl="2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/>
            </a:lvl3pPr>
            <a:lvl4pPr lvl="3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4pPr>
            <a:lvl5pPr lvl="4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5pPr>
            <a:lvl6pPr lvl="5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6pPr>
            <a:lvl7pPr lvl="6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7pPr>
            <a:lvl8pPr lvl="7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8pPr>
            <a:lvl9pPr lvl="8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" name="Google Shape;23;p33"/>
          <p:cNvPicPr preferRelativeResize="0"/>
          <p:nvPr/>
        </p:nvPicPr>
        <p:blipFill rotWithShape="1">
          <a:blip r:embed="rId3">
            <a:alphaModFix/>
          </a:blip>
          <a:srcRect l="8987" t="11124" r="11648" b="9885"/>
          <a:stretch/>
        </p:blipFill>
        <p:spPr>
          <a:xfrm>
            <a:off x="172515" y="6026487"/>
            <a:ext cx="1028835" cy="77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998" y="-5781"/>
            <a:ext cx="2019015" cy="120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45"/>
          <p:cNvSpPr>
            <a:spLocks noGrp="1"/>
          </p:cNvSpPr>
          <p:nvPr>
            <p:ph type="pic" idx="2"/>
          </p:nvPr>
        </p:nvSpPr>
        <p:spPr>
          <a:xfrm>
            <a:off x="7026453" y="0"/>
            <a:ext cx="5165547" cy="6858000"/>
          </a:xfrm>
          <a:prstGeom prst="rect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94" name="Google Shape;94;p4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5181600" cy="2161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3EA"/>
              </a:buClr>
              <a:buSzPts val="4800"/>
              <a:buFont typeface="Arial"/>
              <a:buNone/>
              <a:defRPr sz="4800" b="1">
                <a:solidFill>
                  <a:srgbClr val="1A53E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5"/>
          <p:cNvSpPr txBox="1">
            <a:spLocks noGrp="1"/>
          </p:cNvSpPr>
          <p:nvPr>
            <p:ph type="body" idx="1"/>
          </p:nvPr>
        </p:nvSpPr>
        <p:spPr>
          <a:xfrm>
            <a:off x="838200" y="2634916"/>
            <a:ext cx="5181600" cy="354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3000"/>
              <a:buNone/>
              <a:defRPr sz="3000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6"/>
          <p:cNvSpPr txBox="1">
            <a:spLocks noGrp="1"/>
          </p:cNvSpPr>
          <p:nvPr>
            <p:ph type="title"/>
          </p:nvPr>
        </p:nvSpPr>
        <p:spPr>
          <a:xfrm>
            <a:off x="838200" y="4021354"/>
            <a:ext cx="5181600" cy="1649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2"/>
              </a:buClr>
              <a:buSzPts val="4800"/>
              <a:buFont typeface="Arial"/>
              <a:buNone/>
              <a:defRPr sz="4800" b="1">
                <a:solidFill>
                  <a:srgbClr val="FFCC0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6"/>
          <p:cNvSpPr txBox="1">
            <a:spLocks noGrp="1"/>
          </p:cNvSpPr>
          <p:nvPr>
            <p:ph type="body" idx="1"/>
          </p:nvPr>
        </p:nvSpPr>
        <p:spPr>
          <a:xfrm>
            <a:off x="838200" y="365126"/>
            <a:ext cx="5181600" cy="3542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7"/>
          <p:cNvSpPr/>
          <p:nvPr/>
        </p:nvSpPr>
        <p:spPr>
          <a:xfrm>
            <a:off x="0" y="-170121"/>
            <a:ext cx="12289744" cy="7166345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47"/>
          <p:cNvSpPr txBox="1">
            <a:spLocks noGrp="1"/>
          </p:cNvSpPr>
          <p:nvPr>
            <p:ph type="title"/>
          </p:nvPr>
        </p:nvSpPr>
        <p:spPr>
          <a:xfrm>
            <a:off x="838200" y="4021353"/>
            <a:ext cx="5181600" cy="1619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3EA"/>
              </a:buClr>
              <a:buSzPts val="4800"/>
              <a:buFont typeface="Arial"/>
              <a:buNone/>
              <a:defRPr sz="4800" b="1">
                <a:solidFill>
                  <a:srgbClr val="1A53E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7"/>
          <p:cNvSpPr txBox="1">
            <a:spLocks noGrp="1"/>
          </p:cNvSpPr>
          <p:nvPr>
            <p:ph type="body" idx="1"/>
          </p:nvPr>
        </p:nvSpPr>
        <p:spPr>
          <a:xfrm>
            <a:off x="838200" y="365126"/>
            <a:ext cx="5181600" cy="3542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3300"/>
              <a:buNone/>
              <a:defRPr sz="3300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8"/>
          <p:cNvSpPr/>
          <p:nvPr/>
        </p:nvSpPr>
        <p:spPr>
          <a:xfrm>
            <a:off x="0" y="0"/>
            <a:ext cx="6188253" cy="6858000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4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48"/>
          <p:cNvSpPr>
            <a:spLocks noGrp="1"/>
          </p:cNvSpPr>
          <p:nvPr>
            <p:ph type="pic" idx="2"/>
          </p:nvPr>
        </p:nvSpPr>
        <p:spPr>
          <a:xfrm>
            <a:off x="6188253" y="0"/>
            <a:ext cx="6003747" cy="6858000"/>
          </a:xfrm>
          <a:prstGeom prst="rect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107" name="Google Shape;107;p4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4841867" cy="128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2"/>
              </a:buClr>
              <a:buSzPts val="2700"/>
              <a:buFont typeface="Arial"/>
              <a:buNone/>
              <a:defRPr sz="2700" b="1">
                <a:solidFill>
                  <a:srgbClr val="FFCC0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8"/>
          <p:cNvSpPr txBox="1">
            <a:spLocks noGrp="1"/>
          </p:cNvSpPr>
          <p:nvPr>
            <p:ph type="body" idx="1"/>
          </p:nvPr>
        </p:nvSpPr>
        <p:spPr>
          <a:xfrm>
            <a:off x="838200" y="1894114"/>
            <a:ext cx="4841867" cy="42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9"/>
          <p:cNvSpPr/>
          <p:nvPr/>
        </p:nvSpPr>
        <p:spPr>
          <a:xfrm>
            <a:off x="0" y="0"/>
            <a:ext cx="6188253" cy="6858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4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49"/>
          <p:cNvSpPr>
            <a:spLocks noGrp="1"/>
          </p:cNvSpPr>
          <p:nvPr>
            <p:ph type="pic" idx="2"/>
          </p:nvPr>
        </p:nvSpPr>
        <p:spPr>
          <a:xfrm>
            <a:off x="6188253" y="0"/>
            <a:ext cx="6003747" cy="6858000"/>
          </a:xfrm>
          <a:prstGeom prst="rect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113" name="Google Shape;113;p4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4825497" cy="128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2"/>
              </a:buClr>
              <a:buSzPts val="2700"/>
              <a:buFont typeface="Arial"/>
              <a:buNone/>
              <a:defRPr sz="2700" b="1">
                <a:solidFill>
                  <a:srgbClr val="FFCC0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9"/>
          <p:cNvSpPr txBox="1">
            <a:spLocks noGrp="1"/>
          </p:cNvSpPr>
          <p:nvPr>
            <p:ph type="body" idx="1"/>
          </p:nvPr>
        </p:nvSpPr>
        <p:spPr>
          <a:xfrm>
            <a:off x="838200" y="1894114"/>
            <a:ext cx="4825498" cy="42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0"/>
          <p:cNvSpPr/>
          <p:nvPr/>
        </p:nvSpPr>
        <p:spPr>
          <a:xfrm>
            <a:off x="0" y="0"/>
            <a:ext cx="6188253" cy="6858000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5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50"/>
          <p:cNvSpPr>
            <a:spLocks noGrp="1"/>
          </p:cNvSpPr>
          <p:nvPr>
            <p:ph type="pic" idx="2"/>
          </p:nvPr>
        </p:nvSpPr>
        <p:spPr>
          <a:xfrm>
            <a:off x="6188253" y="0"/>
            <a:ext cx="6003747" cy="6858000"/>
          </a:xfrm>
          <a:prstGeom prst="rect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119" name="Google Shape;119;p5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3941568" cy="128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2"/>
              </a:buClr>
              <a:buSzPts val="2700"/>
              <a:buFont typeface="Arial"/>
              <a:buNone/>
              <a:defRPr sz="2700" b="1">
                <a:solidFill>
                  <a:srgbClr val="FFCC0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0"/>
          <p:cNvSpPr txBox="1">
            <a:spLocks noGrp="1"/>
          </p:cNvSpPr>
          <p:nvPr>
            <p:ph type="body" idx="1"/>
          </p:nvPr>
        </p:nvSpPr>
        <p:spPr>
          <a:xfrm>
            <a:off x="838200" y="1894114"/>
            <a:ext cx="3941569" cy="42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1"/>
          <p:cNvSpPr/>
          <p:nvPr/>
        </p:nvSpPr>
        <p:spPr>
          <a:xfrm>
            <a:off x="0" y="0"/>
            <a:ext cx="6188253" cy="6858000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51"/>
          <p:cNvSpPr>
            <a:spLocks noGrp="1"/>
          </p:cNvSpPr>
          <p:nvPr>
            <p:ph type="pic" idx="2"/>
          </p:nvPr>
        </p:nvSpPr>
        <p:spPr>
          <a:xfrm>
            <a:off x="6188253" y="0"/>
            <a:ext cx="6003747" cy="6858000"/>
          </a:xfrm>
          <a:prstGeom prst="rect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125" name="Google Shape;125;p5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3941568" cy="128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3EA"/>
              </a:buClr>
              <a:buSzPts val="2700"/>
              <a:buFont typeface="Arial"/>
              <a:buNone/>
              <a:defRPr sz="2700" b="1">
                <a:solidFill>
                  <a:srgbClr val="1A53E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1"/>
          <p:cNvSpPr txBox="1">
            <a:spLocks noGrp="1"/>
          </p:cNvSpPr>
          <p:nvPr>
            <p:ph type="body" idx="1"/>
          </p:nvPr>
        </p:nvSpPr>
        <p:spPr>
          <a:xfrm>
            <a:off x="838200" y="1894114"/>
            <a:ext cx="3941569" cy="42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2200"/>
              <a:buNone/>
              <a:defRPr sz="2200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2"/>
          <p:cNvSpPr/>
          <p:nvPr/>
        </p:nvSpPr>
        <p:spPr>
          <a:xfrm>
            <a:off x="0" y="0"/>
            <a:ext cx="6188253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52"/>
          <p:cNvSpPr>
            <a:spLocks noGrp="1"/>
          </p:cNvSpPr>
          <p:nvPr>
            <p:ph type="pic" idx="2"/>
          </p:nvPr>
        </p:nvSpPr>
        <p:spPr>
          <a:xfrm>
            <a:off x="6188253" y="0"/>
            <a:ext cx="6003747" cy="6858000"/>
          </a:xfrm>
          <a:prstGeom prst="rect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131" name="Google Shape;131;p5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3941568" cy="128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25C"/>
              </a:buClr>
              <a:buSzPts val="2700"/>
              <a:buFont typeface="Arial"/>
              <a:buNone/>
              <a:defRPr sz="2700" b="1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2"/>
          <p:cNvSpPr txBox="1">
            <a:spLocks noGrp="1"/>
          </p:cNvSpPr>
          <p:nvPr>
            <p:ph type="body" idx="1"/>
          </p:nvPr>
        </p:nvSpPr>
        <p:spPr>
          <a:xfrm>
            <a:off x="838200" y="1894114"/>
            <a:ext cx="3941569" cy="42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3"/>
          <p:cNvSpPr/>
          <p:nvPr/>
        </p:nvSpPr>
        <p:spPr>
          <a:xfrm>
            <a:off x="0" y="0"/>
            <a:ext cx="7627986" cy="6858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53"/>
          <p:cNvSpPr>
            <a:spLocks noGrp="1"/>
          </p:cNvSpPr>
          <p:nvPr>
            <p:ph type="pic" idx="2"/>
          </p:nvPr>
        </p:nvSpPr>
        <p:spPr>
          <a:xfrm>
            <a:off x="7627986" y="0"/>
            <a:ext cx="4564014" cy="6858000"/>
          </a:xfrm>
          <a:prstGeom prst="rect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137" name="Google Shape;137;p53"/>
          <p:cNvSpPr txBox="1">
            <a:spLocks noGrp="1"/>
          </p:cNvSpPr>
          <p:nvPr>
            <p:ph type="title"/>
          </p:nvPr>
        </p:nvSpPr>
        <p:spPr>
          <a:xfrm>
            <a:off x="838200" y="675369"/>
            <a:ext cx="3941568" cy="128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2"/>
              </a:buClr>
              <a:buSzPts val="3300"/>
              <a:buFont typeface="Arial"/>
              <a:buNone/>
              <a:defRPr sz="3300" b="1">
                <a:solidFill>
                  <a:srgbClr val="FFCC0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53"/>
          <p:cNvSpPr txBox="1">
            <a:spLocks noGrp="1"/>
          </p:cNvSpPr>
          <p:nvPr>
            <p:ph type="body" idx="1"/>
          </p:nvPr>
        </p:nvSpPr>
        <p:spPr>
          <a:xfrm>
            <a:off x="838200" y="2302328"/>
            <a:ext cx="2580856" cy="3874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rgbClr val="FFCC02"/>
              </a:buClr>
              <a:buSzPts val="2300"/>
              <a:buFont typeface="Arial"/>
              <a:buNone/>
              <a:defRPr sz="2300" b="1" i="1">
                <a:solidFill>
                  <a:srgbClr val="FFCC0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53"/>
          <p:cNvSpPr txBox="1">
            <a:spLocks noGrp="1"/>
          </p:cNvSpPr>
          <p:nvPr>
            <p:ph type="body" idx="3"/>
          </p:nvPr>
        </p:nvSpPr>
        <p:spPr>
          <a:xfrm>
            <a:off x="3666671" y="2302328"/>
            <a:ext cx="3372027" cy="3874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 b="0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4"/>
          <p:cNvSpPr/>
          <p:nvPr/>
        </p:nvSpPr>
        <p:spPr>
          <a:xfrm>
            <a:off x="0" y="-170121"/>
            <a:ext cx="12289744" cy="7166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4"/>
          <p:cNvSpPr>
            <a:spLocks noGrp="1"/>
          </p:cNvSpPr>
          <p:nvPr>
            <p:ph type="pic" idx="2"/>
          </p:nvPr>
        </p:nvSpPr>
        <p:spPr>
          <a:xfrm>
            <a:off x="9894384" y="0"/>
            <a:ext cx="2289575" cy="2283911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54"/>
          <p:cNvSpPr>
            <a:spLocks noGrp="1"/>
          </p:cNvSpPr>
          <p:nvPr>
            <p:ph type="pic" idx="3"/>
          </p:nvPr>
        </p:nvSpPr>
        <p:spPr>
          <a:xfrm>
            <a:off x="7620890" y="2283911"/>
            <a:ext cx="2289575" cy="2302712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5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5952378" cy="62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4"/>
          <p:cNvSpPr txBox="1">
            <a:spLocks noGrp="1"/>
          </p:cNvSpPr>
          <p:nvPr>
            <p:ph type="body" idx="1"/>
          </p:nvPr>
        </p:nvSpPr>
        <p:spPr>
          <a:xfrm>
            <a:off x="838200" y="1179095"/>
            <a:ext cx="5952378" cy="4997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2400"/>
              <a:buNone/>
              <a:defRPr sz="2400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54"/>
          <p:cNvSpPr/>
          <p:nvPr/>
        </p:nvSpPr>
        <p:spPr>
          <a:xfrm>
            <a:off x="9914487" y="2283911"/>
            <a:ext cx="2289575" cy="2302712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4"/>
          <p:cNvSpPr/>
          <p:nvPr/>
        </p:nvSpPr>
        <p:spPr>
          <a:xfrm>
            <a:off x="7612849" y="4586623"/>
            <a:ext cx="2301636" cy="2283911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54"/>
          <p:cNvSpPr/>
          <p:nvPr/>
        </p:nvSpPr>
        <p:spPr>
          <a:xfrm>
            <a:off x="7612850" y="6769"/>
            <a:ext cx="2293595" cy="2277142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4"/>
          <p:cNvSpPr/>
          <p:nvPr/>
        </p:nvSpPr>
        <p:spPr>
          <a:xfrm>
            <a:off x="9902425" y="4586623"/>
            <a:ext cx="2301637" cy="2283911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4"/>
          <p:cNvSpPr txBox="1">
            <a:spLocks noGrp="1"/>
          </p:cNvSpPr>
          <p:nvPr>
            <p:ph type="body" idx="4"/>
          </p:nvPr>
        </p:nvSpPr>
        <p:spPr>
          <a:xfrm>
            <a:off x="7790823" y="254430"/>
            <a:ext cx="1933629" cy="1781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2400"/>
              <a:buNone/>
              <a:defRPr sz="2400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54"/>
          <p:cNvSpPr txBox="1">
            <a:spLocks noGrp="1"/>
          </p:cNvSpPr>
          <p:nvPr>
            <p:ph type="body" idx="5"/>
          </p:nvPr>
        </p:nvSpPr>
        <p:spPr>
          <a:xfrm>
            <a:off x="10092460" y="2560685"/>
            <a:ext cx="1933629" cy="1781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2400"/>
              <a:buNone/>
              <a:defRPr sz="2400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54"/>
          <p:cNvSpPr txBox="1">
            <a:spLocks noGrp="1"/>
          </p:cNvSpPr>
          <p:nvPr>
            <p:ph type="body" idx="6"/>
          </p:nvPr>
        </p:nvSpPr>
        <p:spPr>
          <a:xfrm>
            <a:off x="7790823" y="4837668"/>
            <a:ext cx="1933629" cy="1781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54"/>
          <p:cNvSpPr txBox="1">
            <a:spLocks noGrp="1"/>
          </p:cNvSpPr>
          <p:nvPr>
            <p:ph type="body" idx="7"/>
          </p:nvPr>
        </p:nvSpPr>
        <p:spPr>
          <a:xfrm>
            <a:off x="10092460" y="4863397"/>
            <a:ext cx="1933629" cy="1781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4"/>
          <p:cNvSpPr/>
          <p:nvPr/>
        </p:nvSpPr>
        <p:spPr>
          <a:xfrm>
            <a:off x="0" y="-170121"/>
            <a:ext cx="12289744" cy="71663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424901">
            <a:off x="621842" y="908808"/>
            <a:ext cx="13800515" cy="9732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3014" y="-5436952"/>
            <a:ext cx="13800515" cy="973221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25C"/>
              </a:buClr>
              <a:buSzPts val="4800"/>
              <a:buFont typeface="Arial"/>
              <a:buNone/>
              <a:defRPr sz="4800" b="1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5"/>
              <a:buNone/>
              <a:defRPr sz="1995"/>
            </a:lvl2pPr>
            <a:lvl3pPr lvl="2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/>
            </a:lvl3pPr>
            <a:lvl4pPr lvl="3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4pPr>
            <a:lvl5pPr lvl="4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5pPr>
            <a:lvl6pPr lvl="5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6pPr>
            <a:lvl7pPr lvl="6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7pPr>
            <a:lvl8pPr lvl="7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8pPr>
            <a:lvl9pPr lvl="8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4" name="Google Shape;34;p34"/>
          <p:cNvPicPr preferRelativeResize="0"/>
          <p:nvPr/>
        </p:nvPicPr>
        <p:blipFill rotWithShape="1">
          <a:blip r:embed="rId3">
            <a:alphaModFix/>
          </a:blip>
          <a:srcRect l="8987" t="11124" r="11648" b="9885"/>
          <a:stretch/>
        </p:blipFill>
        <p:spPr>
          <a:xfrm>
            <a:off x="172515" y="6026487"/>
            <a:ext cx="1028835" cy="77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998" y="-5781"/>
            <a:ext cx="2019015" cy="1209787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4"/>
          <p:cNvSpPr/>
          <p:nvPr/>
        </p:nvSpPr>
        <p:spPr>
          <a:xfrm>
            <a:off x="1330790" y="6101501"/>
            <a:ext cx="844299" cy="59224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4"/>
          <p:cNvSpPr txBox="1"/>
          <p:nvPr/>
        </p:nvSpPr>
        <p:spPr>
          <a:xfrm>
            <a:off x="1480180" y="6236041"/>
            <a:ext cx="615672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FF0000"/>
                </a:solidFill>
                <a:latin typeface="Noto Sans"/>
                <a:ea typeface="Noto Sans"/>
                <a:cs typeface="Noto Sans"/>
                <a:sym typeface="Noto Sans"/>
              </a:rPr>
              <a:t>Partner logo-flag</a:t>
            </a:r>
            <a:endParaRPr sz="900">
              <a:solidFill>
                <a:srgbClr val="FF0000"/>
              </a:solidFill>
              <a:latin typeface="Noto Sans"/>
              <a:ea typeface="Noto Sans"/>
              <a:cs typeface="Noto Sans"/>
              <a:sym typeface="Noto San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5"/>
          <p:cNvSpPr/>
          <p:nvPr/>
        </p:nvSpPr>
        <p:spPr>
          <a:xfrm>
            <a:off x="0" y="-170121"/>
            <a:ext cx="12289744" cy="7166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5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3941568" cy="128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rial"/>
              <a:buNone/>
              <a:defRPr sz="3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55"/>
          <p:cNvSpPr txBox="1">
            <a:spLocks noGrp="1"/>
          </p:cNvSpPr>
          <p:nvPr>
            <p:ph type="body" idx="1"/>
          </p:nvPr>
        </p:nvSpPr>
        <p:spPr>
          <a:xfrm>
            <a:off x="838200" y="1894114"/>
            <a:ext cx="3941569" cy="42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2400"/>
              <a:buNone/>
              <a:defRPr sz="2400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55"/>
          <p:cNvSpPr>
            <a:spLocks noGrp="1"/>
          </p:cNvSpPr>
          <p:nvPr>
            <p:ph type="pic" idx="2"/>
          </p:nvPr>
        </p:nvSpPr>
        <p:spPr>
          <a:xfrm>
            <a:off x="8756589" y="3431089"/>
            <a:ext cx="3435411" cy="3426912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55"/>
          <p:cNvSpPr>
            <a:spLocks noGrp="1"/>
          </p:cNvSpPr>
          <p:nvPr>
            <p:ph type="pic" idx="3"/>
          </p:nvPr>
        </p:nvSpPr>
        <p:spPr>
          <a:xfrm>
            <a:off x="5321179" y="6267"/>
            <a:ext cx="3435411" cy="3426912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55"/>
          <p:cNvSpPr/>
          <p:nvPr/>
        </p:nvSpPr>
        <p:spPr>
          <a:xfrm>
            <a:off x="8756589" y="4177"/>
            <a:ext cx="3435411" cy="3431089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55"/>
          <p:cNvSpPr/>
          <p:nvPr/>
        </p:nvSpPr>
        <p:spPr>
          <a:xfrm>
            <a:off x="5321364" y="3430045"/>
            <a:ext cx="3435411" cy="3431089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5"/>
          <p:cNvSpPr txBox="1">
            <a:spLocks noGrp="1"/>
          </p:cNvSpPr>
          <p:nvPr>
            <p:ph type="body" idx="4"/>
          </p:nvPr>
        </p:nvSpPr>
        <p:spPr>
          <a:xfrm>
            <a:off x="9134133" y="358299"/>
            <a:ext cx="2700703" cy="269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FFCC02"/>
              </a:buClr>
              <a:buSzPts val="2400"/>
              <a:buNone/>
              <a:defRPr sz="2400">
                <a:solidFill>
                  <a:srgbClr val="FFCC0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55"/>
          <p:cNvSpPr txBox="1">
            <a:spLocks noGrp="1"/>
          </p:cNvSpPr>
          <p:nvPr>
            <p:ph type="body" idx="5"/>
          </p:nvPr>
        </p:nvSpPr>
        <p:spPr>
          <a:xfrm>
            <a:off x="5688532" y="3867129"/>
            <a:ext cx="2700703" cy="2695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6"/>
          <p:cNvSpPr/>
          <p:nvPr/>
        </p:nvSpPr>
        <p:spPr>
          <a:xfrm>
            <a:off x="6003747" y="0"/>
            <a:ext cx="6188253" cy="6858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5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56"/>
          <p:cNvSpPr>
            <a:spLocks noGrp="1"/>
          </p:cNvSpPr>
          <p:nvPr>
            <p:ph type="pic" idx="2"/>
          </p:nvPr>
        </p:nvSpPr>
        <p:spPr>
          <a:xfrm>
            <a:off x="0" y="0"/>
            <a:ext cx="6003747" cy="6858000"/>
          </a:xfrm>
          <a:prstGeom prst="rect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168" name="Google Shape;168;p56"/>
          <p:cNvSpPr txBox="1">
            <a:spLocks noGrp="1"/>
          </p:cNvSpPr>
          <p:nvPr>
            <p:ph type="title"/>
          </p:nvPr>
        </p:nvSpPr>
        <p:spPr>
          <a:xfrm>
            <a:off x="6907747" y="365125"/>
            <a:ext cx="4446053" cy="5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2"/>
              </a:buClr>
              <a:buSzPts val="3600"/>
              <a:buFont typeface="Arial"/>
              <a:buNone/>
              <a:defRPr sz="3600" b="1" i="1">
                <a:solidFill>
                  <a:srgbClr val="FFCC0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57"/>
          <p:cNvSpPr/>
          <p:nvPr/>
        </p:nvSpPr>
        <p:spPr>
          <a:xfrm>
            <a:off x="6003747" y="0"/>
            <a:ext cx="6188253" cy="6858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5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57"/>
          <p:cNvSpPr>
            <a:spLocks noGrp="1"/>
          </p:cNvSpPr>
          <p:nvPr>
            <p:ph type="pic" idx="2"/>
          </p:nvPr>
        </p:nvSpPr>
        <p:spPr>
          <a:xfrm>
            <a:off x="0" y="0"/>
            <a:ext cx="6003747" cy="6858000"/>
          </a:xfrm>
          <a:prstGeom prst="rect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173" name="Google Shape;173;p57"/>
          <p:cNvSpPr txBox="1">
            <a:spLocks noGrp="1"/>
          </p:cNvSpPr>
          <p:nvPr>
            <p:ph type="title"/>
          </p:nvPr>
        </p:nvSpPr>
        <p:spPr>
          <a:xfrm>
            <a:off x="6907747" y="365125"/>
            <a:ext cx="4446053" cy="58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25C"/>
              </a:buClr>
              <a:buSzPts val="3600"/>
              <a:buFont typeface="Arial"/>
              <a:buNone/>
              <a:defRPr sz="3600" b="1" i="1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8"/>
          <p:cNvSpPr>
            <a:spLocks noGrp="1"/>
          </p:cNvSpPr>
          <p:nvPr>
            <p:ph type="pic" idx="2"/>
          </p:nvPr>
        </p:nvSpPr>
        <p:spPr>
          <a:xfrm>
            <a:off x="9902425" y="0"/>
            <a:ext cx="2289575" cy="2283911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58"/>
          <p:cNvSpPr>
            <a:spLocks noGrp="1"/>
          </p:cNvSpPr>
          <p:nvPr>
            <p:ph type="pic" idx="3"/>
          </p:nvPr>
        </p:nvSpPr>
        <p:spPr>
          <a:xfrm>
            <a:off x="9902425" y="2283911"/>
            <a:ext cx="2289575" cy="2283911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58"/>
          <p:cNvSpPr>
            <a:spLocks noGrp="1"/>
          </p:cNvSpPr>
          <p:nvPr>
            <p:ph type="pic" idx="4"/>
          </p:nvPr>
        </p:nvSpPr>
        <p:spPr>
          <a:xfrm>
            <a:off x="9902425" y="4567822"/>
            <a:ext cx="2289575" cy="2283911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58"/>
          <p:cNvSpPr>
            <a:spLocks noGrp="1"/>
          </p:cNvSpPr>
          <p:nvPr>
            <p:ph type="pic" idx="5"/>
          </p:nvPr>
        </p:nvSpPr>
        <p:spPr>
          <a:xfrm>
            <a:off x="7612850" y="6267"/>
            <a:ext cx="2289575" cy="2283911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58"/>
          <p:cNvSpPr>
            <a:spLocks noGrp="1"/>
          </p:cNvSpPr>
          <p:nvPr>
            <p:ph type="pic" idx="6"/>
          </p:nvPr>
        </p:nvSpPr>
        <p:spPr>
          <a:xfrm>
            <a:off x="7612850" y="2290178"/>
            <a:ext cx="2289575" cy="2283911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58"/>
          <p:cNvSpPr>
            <a:spLocks noGrp="1"/>
          </p:cNvSpPr>
          <p:nvPr>
            <p:ph type="pic" idx="7"/>
          </p:nvPr>
        </p:nvSpPr>
        <p:spPr>
          <a:xfrm>
            <a:off x="7612850" y="4574089"/>
            <a:ext cx="2289575" cy="228391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9"/>
          <p:cNvSpPr>
            <a:spLocks noGrp="1"/>
          </p:cNvSpPr>
          <p:nvPr>
            <p:ph type="pic" idx="2"/>
          </p:nvPr>
        </p:nvSpPr>
        <p:spPr>
          <a:xfrm>
            <a:off x="8756589" y="6267"/>
            <a:ext cx="3435411" cy="3426912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59"/>
          <p:cNvSpPr>
            <a:spLocks noGrp="1"/>
          </p:cNvSpPr>
          <p:nvPr>
            <p:ph type="pic" idx="3"/>
          </p:nvPr>
        </p:nvSpPr>
        <p:spPr>
          <a:xfrm>
            <a:off x="8756589" y="3431089"/>
            <a:ext cx="3435411" cy="3426912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59"/>
          <p:cNvSpPr>
            <a:spLocks noGrp="1"/>
          </p:cNvSpPr>
          <p:nvPr>
            <p:ph type="pic" idx="4"/>
          </p:nvPr>
        </p:nvSpPr>
        <p:spPr>
          <a:xfrm>
            <a:off x="5321179" y="6267"/>
            <a:ext cx="3435411" cy="3426912"/>
          </a:xfrm>
          <a:prstGeom prst="rect">
            <a:avLst/>
          </a:prstGeom>
          <a:noFill/>
          <a:ln>
            <a:noFill/>
          </a:ln>
        </p:spPr>
      </p:sp>
      <p:sp>
        <p:nvSpPr>
          <p:cNvPr id="185" name="Google Shape;185;p59"/>
          <p:cNvSpPr>
            <a:spLocks noGrp="1"/>
          </p:cNvSpPr>
          <p:nvPr>
            <p:ph type="pic" idx="5"/>
          </p:nvPr>
        </p:nvSpPr>
        <p:spPr>
          <a:xfrm>
            <a:off x="5321179" y="3431089"/>
            <a:ext cx="3435411" cy="342691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6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60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60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60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6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6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6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6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ntent slide B" type="tx">
  <p:cSld name="TITLE_AND_BODY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9" name="Google Shape;199;p62"/>
          <p:cNvCxnSpPr/>
          <p:nvPr/>
        </p:nvCxnSpPr>
        <p:spPr>
          <a:xfrm>
            <a:off x="10779760" y="6393825"/>
            <a:ext cx="1" cy="291789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00" name="Google Shape;200;p62" descr="Pictur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71303" y="6436189"/>
            <a:ext cx="779255" cy="203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62" descr="Picture 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90229" y="6354543"/>
            <a:ext cx="673262" cy="303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62" descr="Picture 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83033" y="6356352"/>
            <a:ext cx="586305" cy="254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62" descr="Picture 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30228" y="6356351"/>
            <a:ext cx="440461" cy="328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62" descr="Picture 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200" y="6387903"/>
            <a:ext cx="409809" cy="259546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62"/>
          <p:cNvSpPr txBox="1">
            <a:spLocks noGrp="1"/>
          </p:cNvSpPr>
          <p:nvPr>
            <p:ph type="title"/>
          </p:nvPr>
        </p:nvSpPr>
        <p:spPr>
          <a:xfrm>
            <a:off x="838200" y="555680"/>
            <a:ext cx="10515600" cy="113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93"/>
              <a:buFont typeface="Calibri"/>
              <a:buNone/>
              <a:defRPr sz="2793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62"/>
          <p:cNvSpPr txBox="1">
            <a:spLocks noGrp="1"/>
          </p:cNvSpPr>
          <p:nvPr>
            <p:ph type="sldNum" idx="12"/>
          </p:nvPr>
        </p:nvSpPr>
        <p:spPr>
          <a:xfrm>
            <a:off x="10871202" y="6391595"/>
            <a:ext cx="290622" cy="294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97">
                <a:solidFill>
                  <a:srgbClr val="898989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197">
                <a:solidFill>
                  <a:srgbClr val="898989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197">
                <a:solidFill>
                  <a:srgbClr val="898989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197">
                <a:solidFill>
                  <a:srgbClr val="898989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197">
                <a:solidFill>
                  <a:srgbClr val="898989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197">
                <a:solidFill>
                  <a:srgbClr val="898989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197">
                <a:solidFill>
                  <a:srgbClr val="898989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197">
                <a:solidFill>
                  <a:srgbClr val="898989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197">
                <a:solidFill>
                  <a:srgbClr val="89898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p62"/>
          <p:cNvSpPr txBox="1">
            <a:spLocks noGrp="1"/>
          </p:cNvSpPr>
          <p:nvPr>
            <p:ph type="body" idx="1"/>
          </p:nvPr>
        </p:nvSpPr>
        <p:spPr>
          <a:xfrm>
            <a:off x="838200" y="2017395"/>
            <a:ext cx="10515600" cy="417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5956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343163"/>
              </a:buClr>
              <a:buSzPts val="2793"/>
              <a:buChar char="•"/>
              <a:defRPr>
                <a:solidFill>
                  <a:srgbClr val="343163"/>
                </a:solidFill>
              </a:defRPr>
            </a:lvl1pPr>
            <a:lvl2pPr marL="914400" lvl="1" indent="-38061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343163"/>
              </a:buClr>
              <a:buSzPts val="2394"/>
              <a:buChar char="•"/>
              <a:defRPr>
                <a:solidFill>
                  <a:srgbClr val="343163"/>
                </a:solidFill>
              </a:defRPr>
            </a:lvl2pPr>
            <a:lvl3pPr marL="1371600" lvl="2" indent="-355282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343163"/>
              </a:buClr>
              <a:buSzPts val="1995"/>
              <a:buChar char="•"/>
              <a:defRPr>
                <a:solidFill>
                  <a:srgbClr val="343163"/>
                </a:solidFill>
              </a:defRPr>
            </a:lvl3pPr>
            <a:lvl4pPr marL="1828800" lvl="3" indent="-342582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343163"/>
              </a:buClr>
              <a:buSzPts val="1795"/>
              <a:buChar char="•"/>
              <a:defRPr>
                <a:solidFill>
                  <a:srgbClr val="343163"/>
                </a:solidFill>
              </a:defRPr>
            </a:lvl4pPr>
            <a:lvl5pPr marL="2286000" lvl="4" indent="-34258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343163"/>
              </a:buClr>
              <a:buSzPts val="1795"/>
              <a:buChar char="•"/>
              <a:defRPr>
                <a:solidFill>
                  <a:srgbClr val="343163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8" name="Google Shape;208;p62"/>
          <p:cNvSpPr/>
          <p:nvPr/>
        </p:nvSpPr>
        <p:spPr>
          <a:xfrm>
            <a:off x="6096000" y="-12327147"/>
            <a:ext cx="14177066" cy="141770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600" tIns="45700" rIns="456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2"/>
          <p:cNvSpPr/>
          <p:nvPr/>
        </p:nvSpPr>
        <p:spPr>
          <a:xfrm>
            <a:off x="9889320" y="234657"/>
            <a:ext cx="1853583" cy="185358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600" tIns="45700" rIns="456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62" descr="Picture 1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170443" y="555677"/>
            <a:ext cx="1275141" cy="88302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62"/>
          <p:cNvSpPr/>
          <p:nvPr/>
        </p:nvSpPr>
        <p:spPr>
          <a:xfrm>
            <a:off x="-610479" y="-12709608"/>
            <a:ext cx="14923071" cy="12533046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5600" tIns="45700" rIns="456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2"/>
          <p:cNvSpPr/>
          <p:nvPr/>
        </p:nvSpPr>
        <p:spPr>
          <a:xfrm>
            <a:off x="12313921" y="-12803204"/>
            <a:ext cx="11538528" cy="2019085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45600" tIns="45700" rIns="456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6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63"/>
          <p:cNvSpPr txBox="1">
            <a:spLocks noGrp="1"/>
          </p:cNvSpPr>
          <p:nvPr>
            <p:ph type="body"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5956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0A2878"/>
              </a:buClr>
              <a:buSzPts val="2793"/>
              <a:buChar char="•"/>
              <a:defRPr>
                <a:solidFill>
                  <a:srgbClr val="0A2878"/>
                </a:solidFill>
              </a:defRPr>
            </a:lvl1pPr>
            <a:lvl2pPr marL="914400" lvl="1" indent="-38061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A2878"/>
              </a:buClr>
              <a:buSzPts val="2394"/>
              <a:buChar char="•"/>
              <a:defRPr>
                <a:solidFill>
                  <a:srgbClr val="0A2878"/>
                </a:solidFill>
              </a:defRPr>
            </a:lvl2pPr>
            <a:lvl3pPr marL="1371600" lvl="2" indent="-355282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A2878"/>
              </a:buClr>
              <a:buSzPts val="1995"/>
              <a:buChar char="•"/>
              <a:defRPr>
                <a:solidFill>
                  <a:srgbClr val="0A2878"/>
                </a:solidFill>
              </a:defRPr>
            </a:lvl3pPr>
            <a:lvl4pPr marL="1828800" lvl="3" indent="-342582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A2878"/>
              </a:buClr>
              <a:buSzPts val="1795"/>
              <a:buChar char="•"/>
              <a:defRPr>
                <a:solidFill>
                  <a:srgbClr val="0A2878"/>
                </a:solidFill>
              </a:defRPr>
            </a:lvl4pPr>
            <a:lvl5pPr marL="2286000" lvl="4" indent="-34258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A2878"/>
              </a:buClr>
              <a:buSzPts val="1795"/>
              <a:buChar char="•"/>
              <a:defRPr>
                <a:solidFill>
                  <a:srgbClr val="0A28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63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4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63"/>
          <p:cNvPicPr preferRelativeResize="0"/>
          <p:nvPr/>
        </p:nvPicPr>
        <p:blipFill rotWithShape="1">
          <a:blip r:embed="rId3">
            <a:alphaModFix/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6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64"/>
          <p:cNvSpPr txBox="1">
            <a:spLocks noGrp="1"/>
          </p:cNvSpPr>
          <p:nvPr>
            <p:ph type="body" idx="1"/>
          </p:nvPr>
        </p:nvSpPr>
        <p:spPr>
          <a:xfrm>
            <a:off x="1562986" y="1417948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5956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0A2878"/>
              </a:buClr>
              <a:buSzPts val="2793"/>
              <a:buChar char="•"/>
              <a:defRPr>
                <a:solidFill>
                  <a:srgbClr val="0A2878"/>
                </a:solidFill>
              </a:defRPr>
            </a:lvl1pPr>
            <a:lvl2pPr marL="914400" lvl="1" indent="-38061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A2878"/>
              </a:buClr>
              <a:buSzPts val="2394"/>
              <a:buChar char="•"/>
              <a:defRPr>
                <a:solidFill>
                  <a:srgbClr val="0A2878"/>
                </a:solidFill>
              </a:defRPr>
            </a:lvl2pPr>
            <a:lvl3pPr marL="1371600" lvl="2" indent="-355282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A2878"/>
              </a:buClr>
              <a:buSzPts val="1995"/>
              <a:buChar char="•"/>
              <a:defRPr>
                <a:solidFill>
                  <a:srgbClr val="0A2878"/>
                </a:solidFill>
              </a:defRPr>
            </a:lvl3pPr>
            <a:lvl4pPr marL="1828800" lvl="3" indent="-342582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A2878"/>
              </a:buClr>
              <a:buSzPts val="1795"/>
              <a:buChar char="•"/>
              <a:defRPr>
                <a:solidFill>
                  <a:srgbClr val="0A2878"/>
                </a:solidFill>
              </a:defRPr>
            </a:lvl4pPr>
            <a:lvl5pPr marL="2286000" lvl="4" indent="-34258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A2878"/>
              </a:buClr>
              <a:buSzPts val="1795"/>
              <a:buChar char="•"/>
              <a:defRPr>
                <a:solidFill>
                  <a:srgbClr val="0A28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64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4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64"/>
          <p:cNvPicPr preferRelativeResize="0"/>
          <p:nvPr/>
        </p:nvPicPr>
        <p:blipFill rotWithShape="1">
          <a:blip r:embed="rId3">
            <a:alphaModFix/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/>
          <p:nvPr/>
        </p:nvSpPr>
        <p:spPr>
          <a:xfrm>
            <a:off x="0" y="-170121"/>
            <a:ext cx="12289744" cy="7166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Google Shape;4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40592" y="-1671298"/>
            <a:ext cx="10751749" cy="37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5"/>
          <p:cNvSpPr txBox="1">
            <a:spLocks noGrp="1"/>
          </p:cNvSpPr>
          <p:nvPr>
            <p:ph type="title"/>
          </p:nvPr>
        </p:nvSpPr>
        <p:spPr>
          <a:xfrm>
            <a:off x="2373515" y="577397"/>
            <a:ext cx="8979797" cy="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3EA"/>
              </a:buClr>
              <a:buSzPts val="3300"/>
              <a:buFont typeface="Arial"/>
              <a:buNone/>
              <a:defRPr sz="3300" b="1">
                <a:solidFill>
                  <a:srgbClr val="1A53E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1"/>
          </p:nvPr>
        </p:nvSpPr>
        <p:spPr>
          <a:xfrm>
            <a:off x="838200" y="1781175"/>
            <a:ext cx="3319543" cy="439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2400"/>
              <a:buFont typeface="Arial"/>
              <a:buChar char="•"/>
              <a:defRPr sz="2400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2"/>
          </p:nvPr>
        </p:nvSpPr>
        <p:spPr>
          <a:xfrm>
            <a:off x="4435993" y="1767033"/>
            <a:ext cx="3319543" cy="439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2400"/>
              <a:buFont typeface="Arial"/>
              <a:buChar char="•"/>
              <a:defRPr sz="2400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body" idx="3"/>
          </p:nvPr>
        </p:nvSpPr>
        <p:spPr>
          <a:xfrm>
            <a:off x="8033769" y="1778314"/>
            <a:ext cx="3319543" cy="439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2400"/>
              <a:buFont typeface="Arial"/>
              <a:buChar char="•"/>
              <a:defRPr sz="2400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6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65"/>
          <p:cNvSpPr txBox="1">
            <a:spLocks noGrp="1"/>
          </p:cNvSpPr>
          <p:nvPr>
            <p:ph type="body"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5956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0A2878"/>
              </a:buClr>
              <a:buSzPts val="2793"/>
              <a:buChar char="•"/>
              <a:defRPr>
                <a:solidFill>
                  <a:srgbClr val="0A2878"/>
                </a:solidFill>
              </a:defRPr>
            </a:lvl1pPr>
            <a:lvl2pPr marL="914400" lvl="1" indent="-38061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A2878"/>
              </a:buClr>
              <a:buSzPts val="2394"/>
              <a:buChar char="•"/>
              <a:defRPr>
                <a:solidFill>
                  <a:srgbClr val="0A2878"/>
                </a:solidFill>
              </a:defRPr>
            </a:lvl2pPr>
            <a:lvl3pPr marL="1371600" lvl="2" indent="-355282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A2878"/>
              </a:buClr>
              <a:buSzPts val="1995"/>
              <a:buChar char="•"/>
              <a:defRPr>
                <a:solidFill>
                  <a:srgbClr val="0A2878"/>
                </a:solidFill>
              </a:defRPr>
            </a:lvl3pPr>
            <a:lvl4pPr marL="1828800" lvl="3" indent="-342582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A2878"/>
              </a:buClr>
              <a:buSzPts val="1795"/>
              <a:buChar char="•"/>
              <a:defRPr>
                <a:solidFill>
                  <a:srgbClr val="0A2878"/>
                </a:solidFill>
              </a:defRPr>
            </a:lvl4pPr>
            <a:lvl5pPr marL="2286000" lvl="4" indent="-34258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A2878"/>
              </a:buClr>
              <a:buSzPts val="1795"/>
              <a:buChar char="•"/>
              <a:defRPr>
                <a:solidFill>
                  <a:srgbClr val="0A28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65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4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p65"/>
          <p:cNvPicPr preferRelativeResize="0"/>
          <p:nvPr/>
        </p:nvPicPr>
        <p:blipFill rotWithShape="1">
          <a:blip r:embed="rId3">
            <a:alphaModFix/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27386" y="0"/>
            <a:ext cx="28646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6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66"/>
          <p:cNvSpPr txBox="1">
            <a:spLocks noGrp="1"/>
          </p:cNvSpPr>
          <p:nvPr>
            <p:ph type="body" idx="1"/>
          </p:nvPr>
        </p:nvSpPr>
        <p:spPr>
          <a:xfrm>
            <a:off x="1562986" y="1825625"/>
            <a:ext cx="863363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5956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0A2878"/>
              </a:buClr>
              <a:buSzPts val="2793"/>
              <a:buChar char="•"/>
              <a:defRPr>
                <a:solidFill>
                  <a:srgbClr val="0A2878"/>
                </a:solidFill>
              </a:defRPr>
            </a:lvl1pPr>
            <a:lvl2pPr marL="914400" lvl="1" indent="-380619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A2878"/>
              </a:buClr>
              <a:buSzPts val="2394"/>
              <a:buChar char="•"/>
              <a:defRPr>
                <a:solidFill>
                  <a:srgbClr val="0A2878"/>
                </a:solidFill>
              </a:defRPr>
            </a:lvl2pPr>
            <a:lvl3pPr marL="1371600" lvl="2" indent="-355282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A2878"/>
              </a:buClr>
              <a:buSzPts val="1995"/>
              <a:buChar char="•"/>
              <a:defRPr>
                <a:solidFill>
                  <a:srgbClr val="0A2878"/>
                </a:solidFill>
              </a:defRPr>
            </a:lvl3pPr>
            <a:lvl4pPr marL="1828800" lvl="3" indent="-342582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A2878"/>
              </a:buClr>
              <a:buSzPts val="1795"/>
              <a:buChar char="•"/>
              <a:defRPr>
                <a:solidFill>
                  <a:srgbClr val="0A2878"/>
                </a:solidFill>
              </a:defRPr>
            </a:lvl4pPr>
            <a:lvl5pPr marL="2286000" lvl="4" indent="-342583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0A2878"/>
              </a:buClr>
              <a:buSzPts val="1795"/>
              <a:buChar char="•"/>
              <a:defRPr>
                <a:solidFill>
                  <a:srgbClr val="0A287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66"/>
          <p:cNvSpPr txBox="1"/>
          <p:nvPr/>
        </p:nvSpPr>
        <p:spPr>
          <a:xfrm>
            <a:off x="8785191" y="6317559"/>
            <a:ext cx="1532963" cy="340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3435F"/>
              </a:buClr>
              <a:buSzPts val="1400"/>
              <a:buFont typeface="Arial"/>
              <a:buNone/>
            </a:pPr>
            <a:r>
              <a:rPr lang="en-US" sz="1400">
                <a:solidFill>
                  <a:srgbClr val="03435F"/>
                </a:solidFill>
                <a:latin typeface="Calibri"/>
                <a:ea typeface="Calibri"/>
                <a:cs typeface="Calibri"/>
                <a:sym typeface="Calibri"/>
              </a:rPr>
              <a:t>www.geant.org</a:t>
            </a:r>
            <a:endParaRPr sz="1400">
              <a:solidFill>
                <a:srgbClr val="0343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66"/>
          <p:cNvPicPr preferRelativeResize="0"/>
          <p:nvPr/>
        </p:nvPicPr>
        <p:blipFill rotWithShape="1">
          <a:blip r:embed="rId3">
            <a:alphaModFix/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/>
          <p:nvPr/>
        </p:nvSpPr>
        <p:spPr>
          <a:xfrm>
            <a:off x="0" y="-170121"/>
            <a:ext cx="12289744" cy="7166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6"/>
              <a:buFont typeface="Arial"/>
              <a:buNone/>
            </a:pPr>
            <a:endParaRPr sz="526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40592" y="-1671298"/>
            <a:ext cx="10751749" cy="37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42"/>
          <p:cNvSpPr txBox="1">
            <a:spLocks noGrp="1"/>
          </p:cNvSpPr>
          <p:nvPr>
            <p:ph type="body" idx="1"/>
          </p:nvPr>
        </p:nvSpPr>
        <p:spPr>
          <a:xfrm>
            <a:off x="6280915" y="1858736"/>
            <a:ext cx="5072397" cy="439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3154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125C"/>
              </a:buClr>
              <a:buSzPts val="1804"/>
              <a:buFont typeface="Arial"/>
              <a:buChar char="•"/>
              <a:defRPr sz="1804" b="0" i="0" u="none" strike="noStrike" cap="none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55"/>
              <a:buFont typeface="Arial"/>
              <a:buNone/>
              <a:defRPr sz="22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55"/>
              <a:buFont typeface="Arial"/>
              <a:buNone/>
              <a:defRPr sz="22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55"/>
              <a:buFont typeface="Arial"/>
              <a:buNone/>
              <a:defRPr sz="22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55"/>
              <a:buFont typeface="Arial"/>
              <a:buNone/>
              <a:defRPr sz="22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42"/>
          <p:cNvSpPr txBox="1">
            <a:spLocks noGrp="1"/>
          </p:cNvSpPr>
          <p:nvPr>
            <p:ph type="title"/>
          </p:nvPr>
        </p:nvSpPr>
        <p:spPr>
          <a:xfrm>
            <a:off x="2373515" y="577397"/>
            <a:ext cx="8979797" cy="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3EA"/>
              </a:buClr>
              <a:buSzPts val="2481"/>
              <a:buFont typeface="Arial"/>
              <a:buNone/>
              <a:defRPr sz="2481" b="1" i="0" u="none" strike="noStrike" cap="none">
                <a:solidFill>
                  <a:srgbClr val="1A53E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4" name="Google Shape;244;p42"/>
          <p:cNvSpPr txBox="1">
            <a:spLocks noGrp="1"/>
          </p:cNvSpPr>
          <p:nvPr>
            <p:ph type="body" idx="2"/>
          </p:nvPr>
        </p:nvSpPr>
        <p:spPr>
          <a:xfrm>
            <a:off x="914590" y="1857375"/>
            <a:ext cx="5072397" cy="439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3154" algn="l" rtl="0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00125C"/>
              </a:buClr>
              <a:buSzPts val="1804"/>
              <a:buFont typeface="Arial"/>
              <a:buChar char="•"/>
              <a:defRPr sz="1804" b="0" i="0" u="none" strike="noStrike" cap="none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55"/>
              <a:buFont typeface="Arial"/>
              <a:buNone/>
              <a:defRPr sz="22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55"/>
              <a:buFont typeface="Arial"/>
              <a:buNone/>
              <a:defRPr sz="22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55"/>
              <a:buFont typeface="Arial"/>
              <a:buNone/>
              <a:defRPr sz="22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255"/>
              <a:buFont typeface="Arial"/>
              <a:buNone/>
              <a:defRPr sz="225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6"/>
          <p:cNvSpPr/>
          <p:nvPr/>
        </p:nvSpPr>
        <p:spPr>
          <a:xfrm>
            <a:off x="0" y="0"/>
            <a:ext cx="6188253" cy="6858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36"/>
          <p:cNvSpPr>
            <a:spLocks noGrp="1"/>
          </p:cNvSpPr>
          <p:nvPr>
            <p:ph type="pic" idx="2"/>
          </p:nvPr>
        </p:nvSpPr>
        <p:spPr>
          <a:xfrm>
            <a:off x="6188253" y="0"/>
            <a:ext cx="6003747" cy="6858000"/>
          </a:xfrm>
          <a:prstGeom prst="rect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49" name="Google Shape;49;p3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3941568" cy="1284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3EA"/>
              </a:buClr>
              <a:buSzPts val="2700"/>
              <a:buFont typeface="Arial"/>
              <a:buNone/>
              <a:defRPr sz="2700" b="1">
                <a:solidFill>
                  <a:srgbClr val="1A53E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6"/>
          <p:cNvSpPr txBox="1">
            <a:spLocks noGrp="1"/>
          </p:cNvSpPr>
          <p:nvPr>
            <p:ph type="body" idx="1"/>
          </p:nvPr>
        </p:nvSpPr>
        <p:spPr>
          <a:xfrm>
            <a:off x="838200" y="1894114"/>
            <a:ext cx="3941569" cy="4282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2200"/>
              <a:buNone/>
              <a:defRPr sz="2200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7"/>
          <p:cNvSpPr/>
          <p:nvPr/>
        </p:nvSpPr>
        <p:spPr>
          <a:xfrm>
            <a:off x="0" y="-170121"/>
            <a:ext cx="12289744" cy="7166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Google Shape;53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40592" y="-1671298"/>
            <a:ext cx="10751749" cy="37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7"/>
          <p:cNvSpPr txBox="1">
            <a:spLocks noGrp="1"/>
          </p:cNvSpPr>
          <p:nvPr>
            <p:ph type="body" idx="1"/>
          </p:nvPr>
        </p:nvSpPr>
        <p:spPr>
          <a:xfrm>
            <a:off x="6280915" y="1858735"/>
            <a:ext cx="5072397" cy="439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2400"/>
              <a:buFont typeface="Arial"/>
              <a:buChar char="•"/>
              <a:defRPr sz="2400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7"/>
          <p:cNvSpPr txBox="1">
            <a:spLocks noGrp="1"/>
          </p:cNvSpPr>
          <p:nvPr>
            <p:ph type="title"/>
          </p:nvPr>
        </p:nvSpPr>
        <p:spPr>
          <a:xfrm>
            <a:off x="2373515" y="577397"/>
            <a:ext cx="8979797" cy="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3EA"/>
              </a:buClr>
              <a:buSzPts val="3300"/>
              <a:buFont typeface="Arial"/>
              <a:buNone/>
              <a:defRPr sz="3300" b="1">
                <a:solidFill>
                  <a:srgbClr val="1A53E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body" idx="2"/>
          </p:nvPr>
        </p:nvSpPr>
        <p:spPr>
          <a:xfrm>
            <a:off x="914590" y="1857375"/>
            <a:ext cx="5072397" cy="439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2400"/>
              <a:buFont typeface="Arial"/>
              <a:buChar char="•"/>
              <a:defRPr sz="2400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8"/>
          <p:cNvSpPr/>
          <p:nvPr/>
        </p:nvSpPr>
        <p:spPr>
          <a:xfrm>
            <a:off x="0" y="-170121"/>
            <a:ext cx="12289744" cy="71663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" name="Google Shape;59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440592" y="-1671298"/>
            <a:ext cx="10751749" cy="376713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38"/>
          <p:cNvSpPr txBox="1">
            <a:spLocks noGrp="1"/>
          </p:cNvSpPr>
          <p:nvPr>
            <p:ph type="title"/>
          </p:nvPr>
        </p:nvSpPr>
        <p:spPr>
          <a:xfrm>
            <a:off x="2373515" y="577397"/>
            <a:ext cx="8979797" cy="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3EA"/>
              </a:buClr>
              <a:buSzPts val="3300"/>
              <a:buFont typeface="Arial"/>
              <a:buNone/>
              <a:defRPr sz="3300" b="1">
                <a:solidFill>
                  <a:srgbClr val="1A53E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1"/>
          </p:nvPr>
        </p:nvSpPr>
        <p:spPr>
          <a:xfrm>
            <a:off x="838200" y="3135086"/>
            <a:ext cx="4858236" cy="304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2400"/>
              <a:buFont typeface="Arial"/>
              <a:buChar char="•"/>
              <a:defRPr sz="2400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body" idx="2"/>
          </p:nvPr>
        </p:nvSpPr>
        <p:spPr>
          <a:xfrm>
            <a:off x="838200" y="1975726"/>
            <a:ext cx="4858236" cy="93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2700"/>
              <a:buFont typeface="Arial"/>
              <a:buNone/>
              <a:defRPr sz="2700" b="1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body" idx="3"/>
          </p:nvPr>
        </p:nvSpPr>
        <p:spPr>
          <a:xfrm>
            <a:off x="6138401" y="3120944"/>
            <a:ext cx="5214911" cy="304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2400"/>
              <a:buFont typeface="Arial"/>
              <a:buChar char="•"/>
              <a:defRPr sz="2400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body" idx="4"/>
          </p:nvPr>
        </p:nvSpPr>
        <p:spPr>
          <a:xfrm>
            <a:off x="6138401" y="1961584"/>
            <a:ext cx="5214911" cy="93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2700"/>
              <a:buFont typeface="Arial"/>
              <a:buNone/>
              <a:defRPr sz="2700" b="1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/>
          <p:nvPr/>
        </p:nvSpPr>
        <p:spPr>
          <a:xfrm>
            <a:off x="0" y="-170121"/>
            <a:ext cx="12289744" cy="71663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" name="Google Shape;6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915516">
            <a:off x="2316312" y="-5772798"/>
            <a:ext cx="14787128" cy="10427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703400">
            <a:off x="-7001892" y="-1143078"/>
            <a:ext cx="14750546" cy="1045384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2"/>
              </a:buClr>
              <a:buSzPts val="4800"/>
              <a:buFont typeface="Arial"/>
              <a:buNone/>
              <a:defRPr sz="4800" b="1">
                <a:solidFill>
                  <a:srgbClr val="FFCC0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5"/>
              <a:buNone/>
              <a:defRPr sz="1995"/>
            </a:lvl2pPr>
            <a:lvl3pPr lvl="2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/>
            </a:lvl3pPr>
            <a:lvl4pPr lvl="3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4pPr>
            <a:lvl5pPr lvl="4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5pPr>
            <a:lvl6pPr lvl="5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6pPr>
            <a:lvl7pPr lvl="6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7pPr>
            <a:lvl8pPr lvl="7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8pPr>
            <a:lvl9pPr lvl="8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4" name="Google Shape;74;p39"/>
          <p:cNvPicPr preferRelativeResize="0"/>
          <p:nvPr/>
        </p:nvPicPr>
        <p:blipFill rotWithShape="1">
          <a:blip r:embed="rId3">
            <a:alphaModFix/>
          </a:blip>
          <a:srcRect l="8987" t="11124" r="11648" b="9885"/>
          <a:stretch/>
        </p:blipFill>
        <p:spPr>
          <a:xfrm>
            <a:off x="172515" y="6026487"/>
            <a:ext cx="1028835" cy="77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516" y="6832"/>
            <a:ext cx="1994692" cy="1199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3"/>
          <p:cNvSpPr/>
          <p:nvPr/>
        </p:nvSpPr>
        <p:spPr>
          <a:xfrm>
            <a:off x="0" y="-170121"/>
            <a:ext cx="12289744" cy="7166345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409924" y="-170121"/>
            <a:ext cx="7982649" cy="629602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2"/>
              </a:buClr>
              <a:buSzPts val="4800"/>
              <a:buFont typeface="Arial"/>
              <a:buNone/>
              <a:defRPr sz="4800" b="1">
                <a:solidFill>
                  <a:srgbClr val="FFCC0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5"/>
              <a:buNone/>
              <a:defRPr sz="1995"/>
            </a:lvl2pPr>
            <a:lvl3pPr lvl="2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5"/>
              <a:buNone/>
              <a:defRPr sz="1795"/>
            </a:lvl3pPr>
            <a:lvl4pPr lvl="3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4pPr>
            <a:lvl5pPr lvl="4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5pPr>
            <a:lvl6pPr lvl="5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6pPr>
            <a:lvl7pPr lvl="6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7pPr>
            <a:lvl8pPr lvl="7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8pPr>
            <a:lvl9pPr lvl="8" algn="ctr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None/>
              <a:defRPr sz="1596"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p43"/>
          <p:cNvPicPr preferRelativeResize="0"/>
          <p:nvPr/>
        </p:nvPicPr>
        <p:blipFill rotWithShape="1">
          <a:blip r:embed="rId3">
            <a:alphaModFix/>
          </a:blip>
          <a:srcRect l="8987" t="11124" r="11648" b="9885"/>
          <a:stretch/>
        </p:blipFill>
        <p:spPr>
          <a:xfrm>
            <a:off x="172515" y="6026487"/>
            <a:ext cx="1028835" cy="771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998" y="-5781"/>
            <a:ext cx="2019015" cy="120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44"/>
          <p:cNvSpPr>
            <a:spLocks noGrp="1"/>
          </p:cNvSpPr>
          <p:nvPr>
            <p:ph type="pic" idx="2"/>
          </p:nvPr>
        </p:nvSpPr>
        <p:spPr>
          <a:xfrm>
            <a:off x="7026453" y="0"/>
            <a:ext cx="5165547" cy="6858000"/>
          </a:xfrm>
          <a:prstGeom prst="rect">
            <a:avLst/>
          </a:prstGeom>
          <a:solidFill>
            <a:srgbClr val="E7E7E7"/>
          </a:solidFill>
          <a:ln>
            <a:noFill/>
          </a:ln>
        </p:spPr>
      </p:sp>
      <p:sp>
        <p:nvSpPr>
          <p:cNvPr id="89" name="Google Shape;89;p4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5181600" cy="2161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8B8A6"/>
              </a:buClr>
              <a:buSzPts val="4800"/>
              <a:buFont typeface="Arial"/>
              <a:buNone/>
              <a:defRPr sz="4800" b="1">
                <a:solidFill>
                  <a:srgbClr val="18B8A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4"/>
          <p:cNvSpPr txBox="1">
            <a:spLocks noGrp="1"/>
          </p:cNvSpPr>
          <p:nvPr>
            <p:ph type="body" idx="1"/>
          </p:nvPr>
        </p:nvSpPr>
        <p:spPr>
          <a:xfrm>
            <a:off x="838200" y="2634916"/>
            <a:ext cx="5181600" cy="3542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3000"/>
              <a:buNone/>
              <a:defRPr sz="3000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marL="1371600" lvl="2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3pPr>
            <a:lvl4pPr marL="1828800" lvl="3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4pPr>
            <a:lvl5pPr marL="2286000" lvl="4" indent="-2286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89"/>
              <a:buFont typeface="Calibri"/>
              <a:buNone/>
              <a:defRPr sz="43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5956" algn="l" rtl="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2793"/>
              <a:buFont typeface="Arial"/>
              <a:buChar char="•"/>
              <a:defRPr sz="279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0619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2394"/>
              <a:buFont typeface="Arial"/>
              <a:buChar char="•"/>
              <a:defRPr sz="239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282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5"/>
              <a:buFont typeface="Arial"/>
              <a:buChar char="•"/>
              <a:defRPr sz="19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582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5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58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5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58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5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58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5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58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5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583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5"/>
              <a:buFont typeface="Arial"/>
              <a:buChar char="•"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97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97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9.png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0.png"/><Relationship Id="rId5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2.png"/><Relationship Id="rId5" Type="http://schemas.openxmlformats.org/officeDocument/2006/relationships/image" Target="../media/image53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3.png"/><Relationship Id="rId5" Type="http://schemas.openxmlformats.org/officeDocument/2006/relationships/image" Target="../media/image56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9.png"/><Relationship Id="rId5" Type="http://schemas.openxmlformats.org/officeDocument/2006/relationships/image" Target="../media/image60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2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12" Type="http://schemas.openxmlformats.org/officeDocument/2006/relationships/image" Target="../media/image4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11" Type="http://schemas.openxmlformats.org/officeDocument/2006/relationships/image" Target="../media/image44.jpg"/><Relationship Id="rId5" Type="http://schemas.openxmlformats.org/officeDocument/2006/relationships/image" Target="../media/image38.jpg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image" Target="../media/image37.jp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C02"/>
              </a:buClr>
              <a:buSzPct val="100000"/>
              <a:buFont typeface="Arial"/>
              <a:buNone/>
            </a:pPr>
            <a:r>
              <a:rPr lang="en-US" b="0"/>
              <a:t>From Identity to Impact: Building Trust Under Constraint — BonafID and the AfricaConnect Model</a:t>
            </a:r>
            <a:endParaRPr/>
          </a:p>
        </p:txBody>
      </p:sp>
      <p:sp>
        <p:nvSpPr>
          <p:cNvPr id="250" name="Google Shape;250;p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Leïla Dekkar, GÉANT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Abigail Essel, WACREN </a:t>
            </a:r>
            <a:endParaRPr/>
          </a:p>
        </p:txBody>
      </p:sp>
      <p:pic>
        <p:nvPicPr>
          <p:cNvPr id="251" name="Google Shape;251;p1" descr="A logo with a red and blue curv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7720" y="6114167"/>
            <a:ext cx="1154385" cy="577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" descr="UbuntuNet Alliance is looking for a ..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73033" y="6120871"/>
            <a:ext cx="1937849" cy="56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" descr="Home - WACR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11810" y="6118880"/>
            <a:ext cx="818667" cy="567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" descr="NORDUnet Strategy 2015-2020 - NORDUne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32895" y="6120871"/>
            <a:ext cx="2347721" cy="550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" descr="Expertise France - Solthi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83033" y="6122464"/>
            <a:ext cx="958973" cy="53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" descr="ird-logo - UICN France"/>
          <p:cNvPicPr preferRelativeResize="0"/>
          <p:nvPr/>
        </p:nvPicPr>
        <p:blipFill rotWithShape="1">
          <a:blip r:embed="rId8">
            <a:alphaModFix/>
          </a:blip>
          <a:srcRect t="21445" b="20740"/>
          <a:stretch/>
        </p:blipFill>
        <p:spPr>
          <a:xfrm>
            <a:off x="9044423" y="6122464"/>
            <a:ext cx="916729" cy="530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"/>
          <p:cNvPicPr preferRelativeResize="0"/>
          <p:nvPr/>
        </p:nvPicPr>
        <p:blipFill rotWithShape="1">
          <a:blip r:embed="rId9">
            <a:alphaModFix/>
          </a:blip>
          <a:srcRect t="15577" r="909" b="13990"/>
          <a:stretch/>
        </p:blipFill>
        <p:spPr>
          <a:xfrm>
            <a:off x="10027674" y="6122174"/>
            <a:ext cx="1014001" cy="529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2"/>
          <p:cNvSpPr txBox="1"/>
          <p:nvPr/>
        </p:nvSpPr>
        <p:spPr>
          <a:xfrm>
            <a:off x="5206192" y="3257783"/>
            <a:ext cx="2191506" cy="36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5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€</a:t>
            </a:r>
            <a:r>
              <a:rPr lang="en-US"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40M from DG INTPA</a:t>
            </a:r>
            <a:endParaRPr/>
          </a:p>
        </p:txBody>
      </p:sp>
      <p:sp>
        <p:nvSpPr>
          <p:cNvPr id="394" name="Google Shape;394;p12"/>
          <p:cNvSpPr/>
          <p:nvPr/>
        </p:nvSpPr>
        <p:spPr>
          <a:xfrm>
            <a:off x="2719937" y="1919656"/>
            <a:ext cx="6084288" cy="887027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3C1B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5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€</a:t>
            </a:r>
            <a:r>
              <a:rPr lang="en-US"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15M for West Africa</a:t>
            </a:r>
            <a:endParaRPr/>
          </a:p>
        </p:txBody>
      </p:sp>
      <p:sp>
        <p:nvSpPr>
          <p:cNvPr id="395" name="Google Shape;395;p12"/>
          <p:cNvSpPr/>
          <p:nvPr/>
        </p:nvSpPr>
        <p:spPr>
          <a:xfrm>
            <a:off x="9327637" y="1871107"/>
            <a:ext cx="2002106" cy="869931"/>
          </a:xfrm>
          <a:prstGeom prst="rect">
            <a:avLst/>
          </a:prstGeom>
          <a:solidFill>
            <a:schemeClr val="accent3"/>
          </a:solidFill>
          <a:ln w="12700" cap="flat" cmpd="sng">
            <a:solidFill>
              <a:srgbClr val="3C1B4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5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€2</a:t>
            </a:r>
            <a:r>
              <a:rPr lang="en-US"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5M for Eastern and Southern Africa</a:t>
            </a:r>
            <a:endParaRPr/>
          </a:p>
        </p:txBody>
      </p:sp>
      <p:sp>
        <p:nvSpPr>
          <p:cNvPr id="396" name="Google Shape;396;p12"/>
          <p:cNvSpPr/>
          <p:nvPr/>
        </p:nvSpPr>
        <p:spPr>
          <a:xfrm>
            <a:off x="9357194" y="2913962"/>
            <a:ext cx="1972549" cy="122513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*NEW*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UbuntuNet Alliance Grant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5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€</a:t>
            </a:r>
            <a:r>
              <a:rPr lang="en-US"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24.3M tbc</a:t>
            </a:r>
            <a:endParaRPr/>
          </a:p>
        </p:txBody>
      </p:sp>
      <p:sp>
        <p:nvSpPr>
          <p:cNvPr id="397" name="Google Shape;397;p12"/>
          <p:cNvSpPr/>
          <p:nvPr/>
        </p:nvSpPr>
        <p:spPr>
          <a:xfrm>
            <a:off x="4749003" y="2990036"/>
            <a:ext cx="1972548" cy="107377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0A4E4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WACREN Grant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5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€5</a:t>
            </a:r>
            <a:r>
              <a:rPr lang="en-US"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79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12"/>
          <p:cNvSpPr/>
          <p:nvPr/>
        </p:nvSpPr>
        <p:spPr>
          <a:xfrm>
            <a:off x="2719938" y="2990036"/>
            <a:ext cx="1918940" cy="107376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0A236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GÉANT Grant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5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€7</a:t>
            </a:r>
            <a:r>
              <a:rPr lang="en-US"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.155M</a:t>
            </a:r>
            <a:endParaRPr sz="179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12"/>
          <p:cNvSpPr/>
          <p:nvPr/>
        </p:nvSpPr>
        <p:spPr>
          <a:xfrm>
            <a:off x="6831677" y="2989252"/>
            <a:ext cx="1972548" cy="107455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2700" cap="flat" cmpd="sng">
            <a:solidFill>
              <a:srgbClr val="00072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*NEW*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Expertise France / IRD/ AUF Grant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5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€4</a:t>
            </a:r>
            <a:r>
              <a:rPr lang="en-US"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79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12"/>
          <p:cNvSpPr/>
          <p:nvPr/>
        </p:nvSpPr>
        <p:spPr>
          <a:xfrm>
            <a:off x="860284" y="2270171"/>
            <a:ext cx="1455147" cy="2237194"/>
          </a:xfrm>
          <a:prstGeom prst="roundRect">
            <a:avLst>
              <a:gd name="adj" fmla="val 16667"/>
            </a:avLst>
          </a:prstGeom>
          <a:solidFill>
            <a:srgbClr val="282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9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12"/>
          <p:cNvSpPr txBox="1"/>
          <p:nvPr/>
        </p:nvSpPr>
        <p:spPr>
          <a:xfrm>
            <a:off x="987450" y="2806682"/>
            <a:ext cx="1692600" cy="10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EU Grant Contract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7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 GRANTS 4 CONTRACTS </a:t>
            </a:r>
            <a:endParaRPr/>
          </a:p>
        </p:txBody>
      </p:sp>
      <p:sp>
        <p:nvSpPr>
          <p:cNvPr id="402" name="Google Shape;402;p12"/>
          <p:cNvSpPr/>
          <p:nvPr/>
        </p:nvSpPr>
        <p:spPr>
          <a:xfrm>
            <a:off x="2680050" y="5355350"/>
            <a:ext cx="1937849" cy="474098"/>
          </a:xfrm>
          <a:prstGeom prst="roundRect">
            <a:avLst>
              <a:gd name="adj" fmla="val 16667"/>
            </a:avLst>
          </a:prstGeom>
          <a:solidFill>
            <a:srgbClr val="672F8F"/>
          </a:solidFill>
          <a:ln w="12700" cap="flat" cmpd="sng">
            <a:solidFill>
              <a:srgbClr val="0A4E4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Nordunet</a:t>
            </a:r>
            <a:endParaRPr sz="179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 sz="179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12"/>
          <p:cNvSpPr/>
          <p:nvPr/>
        </p:nvSpPr>
        <p:spPr>
          <a:xfrm>
            <a:off x="2719937" y="4139096"/>
            <a:ext cx="1897962" cy="577193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0A4E4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WACREN Co-beneficiary</a:t>
            </a:r>
            <a:endParaRPr sz="179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2"/>
          <p:cNvSpPr/>
          <p:nvPr/>
        </p:nvSpPr>
        <p:spPr>
          <a:xfrm>
            <a:off x="2719937" y="4789047"/>
            <a:ext cx="1897962" cy="474098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UA co-beneficiary</a:t>
            </a:r>
            <a:endParaRPr/>
          </a:p>
        </p:txBody>
      </p:sp>
      <p:sp>
        <p:nvSpPr>
          <p:cNvPr id="405" name="Google Shape;405;p12"/>
          <p:cNvSpPr/>
          <p:nvPr/>
        </p:nvSpPr>
        <p:spPr>
          <a:xfrm>
            <a:off x="6831677" y="4155222"/>
            <a:ext cx="1972548" cy="592117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0A4E4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Benin, Togo, Côte d’Ivoire</a:t>
            </a:r>
            <a:endParaRPr sz="1795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12"/>
          <p:cNvSpPr txBox="1">
            <a:spLocks noGrp="1"/>
          </p:cNvSpPr>
          <p:nvPr>
            <p:ph type="title"/>
          </p:nvPr>
        </p:nvSpPr>
        <p:spPr>
          <a:xfrm>
            <a:off x="2373515" y="577397"/>
            <a:ext cx="8979797" cy="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3EA"/>
              </a:buClr>
              <a:buSzPts val="2400"/>
              <a:buFont typeface="Arial"/>
              <a:buNone/>
            </a:pPr>
            <a:r>
              <a:rPr lang="en-US" sz="2400"/>
              <a:t>Project profile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3"/>
          <p:cNvSpPr txBox="1">
            <a:spLocks noGrp="1"/>
          </p:cNvSpPr>
          <p:nvPr>
            <p:ph type="title"/>
          </p:nvPr>
        </p:nvSpPr>
        <p:spPr>
          <a:xfrm>
            <a:off x="2373515" y="577397"/>
            <a:ext cx="8979797" cy="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3EA"/>
              </a:buClr>
              <a:buSzPts val="2400"/>
              <a:buFont typeface="Arial"/>
              <a:buNone/>
            </a:pPr>
            <a:r>
              <a:rPr lang="en-US" sz="2400" b="1"/>
              <a:t>Summary of GÉANT role and Grant in AC4</a:t>
            </a:r>
            <a:endParaRPr/>
          </a:p>
        </p:txBody>
      </p:sp>
      <p:sp>
        <p:nvSpPr>
          <p:cNvPr id="413" name="Google Shape;413;p13"/>
          <p:cNvSpPr txBox="1"/>
          <p:nvPr/>
        </p:nvSpPr>
        <p:spPr>
          <a:xfrm>
            <a:off x="851209" y="1694991"/>
            <a:ext cx="9664392" cy="416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25C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rPr>
              <a:t>Overall coordination </a:t>
            </a:r>
            <a:r>
              <a:rPr lang="en-US" sz="1600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rPr>
              <a:t>of AC4 </a:t>
            </a:r>
            <a:endParaRPr sz="1600">
              <a:solidFill>
                <a:srgbClr val="0012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995"/>
              </a:spcBef>
              <a:spcAft>
                <a:spcPts val="0"/>
              </a:spcAft>
              <a:buClr>
                <a:srgbClr val="00125C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rPr>
              <a:t>Regional Procurement </a:t>
            </a:r>
            <a:endParaRPr/>
          </a:p>
          <a:p>
            <a:pPr marL="1254760" marR="0" lvl="1" indent="-342900" algn="l" rtl="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WACREN Contracts (3 Links + pop equipment + connecting 5 HPC to WACREN network +  WMO-Certified weather stations + cloud + consultancy contract + Cybersecurity Threat Intelligence Platform)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54760" marR="0" lvl="1" indent="-342900" algn="l" rtl="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Advice / Compliance for UA 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995"/>
              </a:spcBef>
              <a:spcAft>
                <a:spcPts val="0"/>
              </a:spcAft>
              <a:buClr>
                <a:srgbClr val="00125C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rPr>
              <a:t>Ad hoc support / Thematic expertise</a:t>
            </a:r>
            <a:endParaRPr sz="1600" b="1">
              <a:solidFill>
                <a:srgbClr val="00125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69060" marR="0" lvl="1" indent="-457200" algn="l" rtl="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0.24FTE for UA and WACREN</a:t>
            </a:r>
            <a:endParaRPr/>
          </a:p>
          <a:p>
            <a:pPr marL="1369060" marR="0" lvl="1" indent="-457200" algn="l" rtl="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0.4 FTE NORDUNet support for WACREN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995"/>
              </a:spcBef>
              <a:spcAft>
                <a:spcPts val="0"/>
              </a:spcAft>
              <a:buClr>
                <a:srgbClr val="00125C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rPr>
              <a:t>Knowledge Management and Outreach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995"/>
              </a:spcBef>
              <a:spcAft>
                <a:spcPts val="0"/>
              </a:spcAft>
              <a:buClr>
                <a:srgbClr val="00125C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00125C"/>
                </a:solidFill>
                <a:latin typeface="Arial"/>
                <a:ea typeface="Arial"/>
                <a:cs typeface="Arial"/>
                <a:sym typeface="Arial"/>
              </a:rPr>
              <a:t>New: 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Africa-Europe NREN Twinning Programme – to be launched end of the year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995"/>
              </a:spcBef>
              <a:spcAft>
                <a:spcPts val="0"/>
              </a:spcAft>
              <a:buClr>
                <a:srgbClr val="00125C"/>
              </a:buClr>
              <a:buSzPts val="2000"/>
              <a:buFont typeface="Arial"/>
              <a:buNone/>
            </a:pPr>
            <a:endParaRPr sz="2000">
              <a:solidFill>
                <a:srgbClr val="00125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Calibri"/>
              <a:buNone/>
            </a:pPr>
            <a:r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Building Trust Where It Cannot Be Assumed</a:t>
            </a:r>
            <a:endParaRPr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1"/>
          </p:nvPr>
        </p:nvSpPr>
        <p:spPr>
          <a:xfrm>
            <a:off x="1603513" y="3611977"/>
            <a:ext cx="9144000" cy="71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6E8FF"/>
              </a:buClr>
              <a:buSzPts val="2400"/>
              <a:buNone/>
            </a:pPr>
            <a:r>
              <a:rPr lang="en-US" i="1" dirty="0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Identity, Access, and Digital Resilience in </a:t>
            </a:r>
            <a:r>
              <a:rPr lang="en-US" i="1" dirty="0" err="1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AfricaConnect</a:t>
            </a:r>
            <a:endParaRPr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sp>
        <p:nvSpPr>
          <p:cNvPr id="2" name="Google Shape;419;p17">
            <a:extLst>
              <a:ext uri="{FF2B5EF4-FFF2-40B4-BE49-F238E27FC236}">
                <a16:creationId xmlns:a16="http://schemas.microsoft.com/office/drawing/2014/main" id="{1B85E976-FE8D-16E2-DA43-580A22F71862}"/>
              </a:ext>
            </a:extLst>
          </p:cNvPr>
          <p:cNvSpPr txBox="1">
            <a:spLocks/>
          </p:cNvSpPr>
          <p:nvPr/>
        </p:nvSpPr>
        <p:spPr>
          <a:xfrm>
            <a:off x="3794053" y="4878069"/>
            <a:ext cx="6736620" cy="711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5956" algn="ctr" rtl="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0619" algn="ctr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995"/>
              <a:buFont typeface="Arial"/>
              <a:buNone/>
              <a:defRPr sz="19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282" algn="ctr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795"/>
              <a:buFont typeface="Arial"/>
              <a:buNone/>
              <a:defRPr sz="179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582" algn="ctr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Font typeface="Arial"/>
              <a:buNone/>
              <a:defRPr sz="1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583" algn="ctr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Font typeface="Arial"/>
              <a:buNone/>
              <a:defRPr sz="1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583" algn="ctr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Font typeface="Arial"/>
              <a:buNone/>
              <a:defRPr sz="1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583" algn="ctr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Font typeface="Arial"/>
              <a:buNone/>
              <a:defRPr sz="1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583" algn="ctr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Font typeface="Arial"/>
              <a:buNone/>
              <a:defRPr sz="1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583" algn="ctr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596"/>
              <a:buFont typeface="Arial"/>
              <a:buNone/>
              <a:defRPr sz="159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l">
              <a:spcBef>
                <a:spcPts val="0"/>
              </a:spcBef>
              <a:buClr>
                <a:srgbClr val="D6E8FF"/>
              </a:buClr>
            </a:pPr>
            <a:r>
              <a:rPr lang="en-US" sz="2000" b="1" i="1" dirty="0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Presented by: Abigail Essel</a:t>
            </a:r>
          </a:p>
          <a:p>
            <a:pPr marL="0" indent="0" algn="l">
              <a:spcBef>
                <a:spcPts val="0"/>
              </a:spcBef>
              <a:buClr>
                <a:srgbClr val="D6E8FF"/>
              </a:buClr>
            </a:pPr>
            <a:r>
              <a:rPr lang="en-US" sz="2000" b="1" i="1" dirty="0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	          Project Manager, WACREN</a:t>
            </a:r>
            <a:endParaRPr lang="en-US" sz="2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/>
            <a:endParaRPr lang="en-US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5"/>
        </a:solid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18" descr="preencoded.png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-1341120" y="-115824"/>
            <a:ext cx="12923520" cy="950976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18"/>
          <p:cNvSpPr/>
          <p:nvPr/>
        </p:nvSpPr>
        <p:spPr>
          <a:xfrm>
            <a:off x="0" y="0"/>
            <a:ext cx="12192000" cy="1341120"/>
          </a:xfrm>
          <a:prstGeom prst="rect">
            <a:avLst/>
          </a:prstGeom>
          <a:solidFill>
            <a:srgbClr val="0A2558"/>
          </a:solidFill>
          <a:ln w="12700" cap="flat" cmpd="sng">
            <a:solidFill>
              <a:srgbClr val="0A25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18"/>
          <p:cNvSpPr/>
          <p:nvPr/>
        </p:nvSpPr>
        <p:spPr>
          <a:xfrm>
            <a:off x="609600" y="60960"/>
            <a:ext cx="10972800" cy="11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Trust: The Missing Infrastructure</a:t>
            </a:r>
            <a:endParaRPr sz="3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8"/>
          <p:cNvSpPr/>
          <p:nvPr/>
        </p:nvSpPr>
        <p:spPr>
          <a:xfrm>
            <a:off x="487680" y="1524000"/>
            <a:ext cx="5364480" cy="451104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0DCF0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8"/>
          <p:cNvSpPr/>
          <p:nvPr/>
        </p:nvSpPr>
        <p:spPr>
          <a:xfrm>
            <a:off x="731520" y="1645920"/>
            <a:ext cx="48768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A2558"/>
                </a:solidFill>
                <a:latin typeface="Calibri"/>
                <a:ea typeface="Calibri"/>
                <a:cs typeface="Calibri"/>
                <a:sym typeface="Calibri"/>
              </a:rPr>
              <a:t>Imagine a researcher in Ghana trying to: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8"/>
          <p:cNvSpPr/>
          <p:nvPr/>
        </p:nvSpPr>
        <p:spPr>
          <a:xfrm>
            <a:off x="731520" y="2316480"/>
            <a:ext cx="4876800" cy="2389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189" marR="0" lvl="0" indent="-457189" algn="l" rtl="0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67"/>
              <a:buFont typeface="Calibri"/>
              <a:buChar char="•"/>
            </a:pPr>
            <a:r>
              <a:rPr lang="en-US" sz="1467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Access a shared research platform in other Africa countries or across Europe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800"/>
              </a:spcBef>
              <a:spcAft>
                <a:spcPts val="0"/>
              </a:spcAft>
              <a:buClr>
                <a:srgbClr val="1A1A2E"/>
              </a:buClr>
              <a:buSzPts val="1467"/>
              <a:buFont typeface="Calibri"/>
              <a:buChar char="•"/>
            </a:pPr>
            <a:r>
              <a:rPr lang="en-US" sz="1467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Join a regional project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800"/>
              </a:spcBef>
              <a:spcAft>
                <a:spcPts val="0"/>
              </a:spcAft>
              <a:buClr>
                <a:srgbClr val="1A1A2E"/>
              </a:buClr>
              <a:buSzPts val="1467"/>
              <a:buFont typeface="Calibri"/>
              <a:buChar char="•"/>
            </a:pPr>
            <a:r>
              <a:rPr lang="en-US" sz="1467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Use institutional Wi-Fi abroad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800"/>
              </a:spcBef>
              <a:spcAft>
                <a:spcPts val="0"/>
              </a:spcAft>
              <a:buClr>
                <a:srgbClr val="1A1A2E"/>
              </a:buClr>
              <a:buSzPts val="1467"/>
              <a:buFont typeface="Calibri"/>
              <a:buChar char="•"/>
            </a:pPr>
            <a:r>
              <a:rPr lang="en-US" sz="1467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Access cloud resources from another university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1" name="Google Shape;431;p1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1760" y="1584960"/>
            <a:ext cx="67056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18"/>
          <p:cNvSpPr/>
          <p:nvPr/>
        </p:nvSpPr>
        <p:spPr>
          <a:xfrm>
            <a:off x="7254240" y="1645920"/>
            <a:ext cx="451104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b="1">
                <a:solidFill>
                  <a:srgbClr val="1450A3"/>
                </a:solidFill>
                <a:latin typeface="Calibri"/>
                <a:ea typeface="Calibri"/>
                <a:cs typeface="Calibri"/>
                <a:sym typeface="Calibri"/>
              </a:rPr>
              <a:t>The infrastructure exists.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3" name="Google Shape;433;p18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760" y="2487168"/>
            <a:ext cx="463296" cy="463296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18"/>
          <p:cNvSpPr/>
          <p:nvPr/>
        </p:nvSpPr>
        <p:spPr>
          <a:xfrm>
            <a:off x="7046976" y="2438400"/>
            <a:ext cx="4876800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A6A80"/>
                </a:solidFill>
                <a:latin typeface="Calibri"/>
                <a:ea typeface="Calibri"/>
                <a:cs typeface="Calibri"/>
                <a:sym typeface="Calibri"/>
              </a:rPr>
              <a:t>The internet connection exists.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5" name="Google Shape;435;p18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760" y="3157728"/>
            <a:ext cx="463296" cy="463296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18"/>
          <p:cNvSpPr/>
          <p:nvPr/>
        </p:nvSpPr>
        <p:spPr>
          <a:xfrm>
            <a:off x="7046976" y="3108960"/>
            <a:ext cx="4876800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A6A80"/>
                </a:solidFill>
                <a:latin typeface="Calibri"/>
                <a:ea typeface="Calibri"/>
                <a:cs typeface="Calibri"/>
                <a:sym typeface="Calibri"/>
              </a:rPr>
              <a:t>The platform exists.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18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760" y="3828288"/>
            <a:ext cx="463296" cy="463296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18"/>
          <p:cNvSpPr/>
          <p:nvPr/>
        </p:nvSpPr>
        <p:spPr>
          <a:xfrm>
            <a:off x="7046976" y="3779520"/>
            <a:ext cx="4876800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A6A80"/>
                </a:solidFill>
                <a:latin typeface="Calibri"/>
                <a:ea typeface="Calibri"/>
                <a:cs typeface="Calibri"/>
                <a:sym typeface="Calibri"/>
              </a:rPr>
              <a:t>The partnership exists.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8"/>
          <p:cNvSpPr/>
          <p:nvPr/>
        </p:nvSpPr>
        <p:spPr>
          <a:xfrm>
            <a:off x="6461760" y="4450080"/>
            <a:ext cx="5120640" cy="1036320"/>
          </a:xfrm>
          <a:prstGeom prst="rect">
            <a:avLst/>
          </a:prstGeom>
          <a:solidFill>
            <a:srgbClr val="1450A3"/>
          </a:solidFill>
          <a:ln w="12700" cap="flat" cmpd="sng">
            <a:solidFill>
              <a:srgbClr val="1450A3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5400" dir="81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18"/>
          <p:cNvSpPr/>
          <p:nvPr/>
        </p:nvSpPr>
        <p:spPr>
          <a:xfrm>
            <a:off x="6461760" y="4450080"/>
            <a:ext cx="5120640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But access fails — because systems do not know who to trust.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8"/>
          <p:cNvSpPr/>
          <p:nvPr/>
        </p:nvSpPr>
        <p:spPr>
          <a:xfrm>
            <a:off x="212035" y="6437376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A6A8A"/>
                </a:solidFill>
                <a:latin typeface="Calibri"/>
                <a:ea typeface="Calibri"/>
                <a:cs typeface="Calibri"/>
                <a:sym typeface="Calibri"/>
              </a:rPr>
              <a:t>WACREN  ·  AfricaConnect4  ·  GÉANT  |  TNC2026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5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19" descr="preencoded.png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-365760" y="-121920"/>
            <a:ext cx="12923520" cy="115824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19"/>
          <p:cNvSpPr/>
          <p:nvPr/>
        </p:nvSpPr>
        <p:spPr>
          <a:xfrm>
            <a:off x="0" y="0"/>
            <a:ext cx="12192000" cy="1341120"/>
          </a:xfrm>
          <a:prstGeom prst="rect">
            <a:avLst/>
          </a:prstGeom>
          <a:solidFill>
            <a:srgbClr val="0A2558"/>
          </a:solidFill>
          <a:ln w="12700" cap="flat" cmpd="sng">
            <a:solidFill>
              <a:srgbClr val="0A25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9"/>
          <p:cNvSpPr/>
          <p:nvPr/>
        </p:nvSpPr>
        <p:spPr>
          <a:xfrm>
            <a:off x="609600" y="60960"/>
            <a:ext cx="11216640" cy="11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Connectivity Without Trust Creates Friction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19"/>
          <p:cNvSpPr/>
          <p:nvPr/>
        </p:nvSpPr>
        <p:spPr>
          <a:xfrm>
            <a:off x="487680" y="1463040"/>
            <a:ext cx="5242560" cy="609600"/>
          </a:xfrm>
          <a:prstGeom prst="rect">
            <a:avLst/>
          </a:prstGeom>
          <a:solidFill>
            <a:srgbClr val="1450A3"/>
          </a:solidFill>
          <a:ln w="12700" cap="flat" cmpd="sng">
            <a:solidFill>
              <a:srgbClr val="1450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9"/>
          <p:cNvSpPr/>
          <p:nvPr/>
        </p:nvSpPr>
        <p:spPr>
          <a:xfrm>
            <a:off x="487680" y="1463040"/>
            <a:ext cx="524256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Root Causes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19"/>
          <p:cNvSpPr/>
          <p:nvPr/>
        </p:nvSpPr>
        <p:spPr>
          <a:xfrm>
            <a:off x="487680" y="2072640"/>
            <a:ext cx="5242560" cy="30480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0DC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19"/>
          <p:cNvSpPr/>
          <p:nvPr/>
        </p:nvSpPr>
        <p:spPr>
          <a:xfrm>
            <a:off x="670560" y="2133600"/>
            <a:ext cx="487680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189" marR="0" lvl="0" indent="-457189" algn="l" rtl="0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User records are fragmented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1067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Identity systems are inconsistent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1067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Authentication processes differ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1067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Some institutions lack digital identity entirely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19"/>
          <p:cNvSpPr/>
          <p:nvPr/>
        </p:nvSpPr>
        <p:spPr>
          <a:xfrm>
            <a:off x="6461760" y="1463040"/>
            <a:ext cx="5242560" cy="609600"/>
          </a:xfrm>
          <a:prstGeom prst="rect">
            <a:avLst/>
          </a:prstGeom>
          <a:solidFill>
            <a:srgbClr val="C0392B"/>
          </a:solidFill>
          <a:ln w="12700" cap="flat" cmpd="sng">
            <a:solidFill>
              <a:srgbClr val="C039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19"/>
          <p:cNvSpPr/>
          <p:nvPr/>
        </p:nvSpPr>
        <p:spPr>
          <a:xfrm>
            <a:off x="6461760" y="1463040"/>
            <a:ext cx="524256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Result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9"/>
          <p:cNvSpPr/>
          <p:nvPr/>
        </p:nvSpPr>
        <p:spPr>
          <a:xfrm>
            <a:off x="6461760" y="2072640"/>
            <a:ext cx="5242560" cy="30480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F5C6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9"/>
          <p:cNvSpPr/>
          <p:nvPr/>
        </p:nvSpPr>
        <p:spPr>
          <a:xfrm>
            <a:off x="6644640" y="2133600"/>
            <a:ext cx="487680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189" marR="0" lvl="0" indent="-457189" algn="l" rtl="0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Multiple accounts and passwords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1067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Limited service adoption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1067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Slow onboarding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1067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Poor user experience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1067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Reduced collaboration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9"/>
          <p:cNvSpPr/>
          <p:nvPr/>
        </p:nvSpPr>
        <p:spPr>
          <a:xfrm>
            <a:off x="5766816" y="3108960"/>
            <a:ext cx="658368" cy="365760"/>
          </a:xfrm>
          <a:prstGeom prst="rect">
            <a:avLst/>
          </a:prstGeom>
          <a:solidFill>
            <a:srgbClr val="4A90D9"/>
          </a:solidFill>
          <a:ln w="12700" cap="flat" cmpd="sng">
            <a:solidFill>
              <a:srgbClr val="4A9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9"/>
          <p:cNvSpPr/>
          <p:nvPr/>
        </p:nvSpPr>
        <p:spPr>
          <a:xfrm>
            <a:off x="5766816" y="3048000"/>
            <a:ext cx="658368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9"/>
          <p:cNvSpPr/>
          <p:nvPr/>
        </p:nvSpPr>
        <p:spPr>
          <a:xfrm>
            <a:off x="487680" y="5303520"/>
            <a:ext cx="11216640" cy="914400"/>
          </a:xfrm>
          <a:prstGeom prst="rect">
            <a:avLst/>
          </a:prstGeom>
          <a:solidFill>
            <a:srgbClr val="D6E8FF"/>
          </a:solidFill>
          <a:ln w="12700" cap="flat" cmpd="sng">
            <a:solidFill>
              <a:srgbClr val="1450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9"/>
          <p:cNvSpPr/>
          <p:nvPr/>
        </p:nvSpPr>
        <p:spPr>
          <a:xfrm>
            <a:off x="487680" y="5303520"/>
            <a:ext cx="1121664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b="1">
                <a:solidFill>
                  <a:srgbClr val="0A2558"/>
                </a:solidFill>
                <a:latin typeface="Calibri"/>
                <a:ea typeface="Calibri"/>
                <a:cs typeface="Calibri"/>
                <a:sym typeface="Calibri"/>
              </a:rPr>
              <a:t>Connectivity alone does not create a digital ecosystem. Trust infrastructure is essential.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19"/>
          <p:cNvSpPr/>
          <p:nvPr/>
        </p:nvSpPr>
        <p:spPr>
          <a:xfrm>
            <a:off x="212035" y="6437376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A6A8A"/>
                </a:solidFill>
                <a:latin typeface="Calibri"/>
                <a:ea typeface="Calibri"/>
                <a:cs typeface="Calibri"/>
                <a:sym typeface="Calibri"/>
              </a:rPr>
              <a:t>WACREN  ·  AfricaConnect4  ·  GÉANT  |  TNC2026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5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20" descr="preencoded.png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-365760" y="-121920"/>
            <a:ext cx="12923520" cy="115824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20"/>
          <p:cNvSpPr/>
          <p:nvPr/>
        </p:nvSpPr>
        <p:spPr>
          <a:xfrm>
            <a:off x="0" y="0"/>
            <a:ext cx="12192000" cy="1341120"/>
          </a:xfrm>
          <a:prstGeom prst="rect">
            <a:avLst/>
          </a:prstGeom>
          <a:solidFill>
            <a:srgbClr val="0A2558"/>
          </a:solidFill>
          <a:ln w="12700" cap="flat" cmpd="sng">
            <a:solidFill>
              <a:srgbClr val="0A25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0"/>
          <p:cNvSpPr/>
          <p:nvPr/>
        </p:nvSpPr>
        <p:spPr>
          <a:xfrm>
            <a:off x="609600" y="60960"/>
            <a:ext cx="10972800" cy="11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Cost of Weak Digital Identity</a:t>
            </a:r>
            <a:endParaRPr sz="3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20"/>
          <p:cNvSpPr/>
          <p:nvPr/>
        </p:nvSpPr>
        <p:spPr>
          <a:xfrm>
            <a:off x="487680" y="1524000"/>
            <a:ext cx="2011680" cy="2316480"/>
          </a:xfrm>
          <a:prstGeom prst="rect">
            <a:avLst/>
          </a:prstGeom>
          <a:solidFill>
            <a:srgbClr val="E74C3C"/>
          </a:solidFill>
          <a:ln w="12700" cap="flat" cmpd="sng">
            <a:solidFill>
              <a:srgbClr val="E74C3C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1215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2" name="Google Shape;472;p20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8720" y="164592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20"/>
          <p:cNvSpPr/>
          <p:nvPr/>
        </p:nvSpPr>
        <p:spPr>
          <a:xfrm>
            <a:off x="487680" y="2377440"/>
            <a:ext cx="2011680" cy="134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25" tIns="67725" rIns="67725" bIns="67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Researchers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lose time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20"/>
          <p:cNvSpPr/>
          <p:nvPr/>
        </p:nvSpPr>
        <p:spPr>
          <a:xfrm>
            <a:off x="2743200" y="1524000"/>
            <a:ext cx="2011680" cy="2316480"/>
          </a:xfrm>
          <a:prstGeom prst="rect">
            <a:avLst/>
          </a:prstGeom>
          <a:solidFill>
            <a:srgbClr val="E67E22"/>
          </a:solidFill>
          <a:ln w="12700" cap="flat" cmpd="sng">
            <a:solidFill>
              <a:srgbClr val="E67E22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1215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5" name="Google Shape;475;p20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44240" y="164592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20"/>
          <p:cNvSpPr/>
          <p:nvPr/>
        </p:nvSpPr>
        <p:spPr>
          <a:xfrm>
            <a:off x="2743200" y="2377440"/>
            <a:ext cx="2011680" cy="134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25" tIns="67725" rIns="67725" bIns="67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Services remain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underused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20"/>
          <p:cNvSpPr/>
          <p:nvPr/>
        </p:nvSpPr>
        <p:spPr>
          <a:xfrm>
            <a:off x="4998720" y="1524000"/>
            <a:ext cx="2011680" cy="2316480"/>
          </a:xfrm>
          <a:prstGeom prst="rect">
            <a:avLst/>
          </a:prstGeom>
          <a:solidFill>
            <a:srgbClr val="1450A3"/>
          </a:solidFill>
          <a:ln w="12700" cap="flat" cmpd="sng">
            <a:solidFill>
              <a:srgbClr val="1450A3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1215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8" name="Google Shape;478;p20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99760" y="164592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20"/>
          <p:cNvSpPr/>
          <p:nvPr/>
        </p:nvSpPr>
        <p:spPr>
          <a:xfrm>
            <a:off x="4998720" y="2377440"/>
            <a:ext cx="2011680" cy="134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25" tIns="67725" rIns="67725" bIns="67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Collaboration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becomes difficult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20"/>
          <p:cNvSpPr/>
          <p:nvPr/>
        </p:nvSpPr>
        <p:spPr>
          <a:xfrm>
            <a:off x="7254240" y="1524000"/>
            <a:ext cx="2011680" cy="2316480"/>
          </a:xfrm>
          <a:prstGeom prst="rect">
            <a:avLst/>
          </a:prstGeom>
          <a:solidFill>
            <a:srgbClr val="8E44AD"/>
          </a:solidFill>
          <a:ln w="12700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1215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1" name="Google Shape;481;p20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55280" y="164592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20"/>
          <p:cNvSpPr/>
          <p:nvPr/>
        </p:nvSpPr>
        <p:spPr>
          <a:xfrm>
            <a:off x="7254240" y="2377440"/>
            <a:ext cx="2011680" cy="134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25" tIns="67725" rIns="67725" bIns="67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Institutions stay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digitally isolated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20"/>
          <p:cNvSpPr/>
          <p:nvPr/>
        </p:nvSpPr>
        <p:spPr>
          <a:xfrm>
            <a:off x="9509760" y="1524000"/>
            <a:ext cx="2011680" cy="2316480"/>
          </a:xfrm>
          <a:prstGeom prst="rect">
            <a:avLst/>
          </a:prstGeom>
          <a:solidFill>
            <a:srgbClr val="0D9488"/>
          </a:solidFill>
          <a:ln w="12700" cap="flat" cmpd="sng">
            <a:solidFill>
              <a:srgbClr val="0D9488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1215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4" name="Google Shape;484;p20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10800" y="164592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20"/>
          <p:cNvSpPr/>
          <p:nvPr/>
        </p:nvSpPr>
        <p:spPr>
          <a:xfrm>
            <a:off x="9509760" y="2377440"/>
            <a:ext cx="2011680" cy="134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25" tIns="67725" rIns="67725" bIns="67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Ecosystems struggle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to scale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20"/>
          <p:cNvSpPr/>
          <p:nvPr/>
        </p:nvSpPr>
        <p:spPr>
          <a:xfrm>
            <a:off x="487680" y="4023360"/>
            <a:ext cx="11216640" cy="1341120"/>
          </a:xfrm>
          <a:prstGeom prst="rect">
            <a:avLst/>
          </a:prstGeom>
          <a:solidFill>
            <a:srgbClr val="0A2558"/>
          </a:solidFill>
          <a:ln w="12700" cap="flat" cmpd="sng">
            <a:solidFill>
              <a:srgbClr val="0A25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0"/>
          <p:cNvSpPr/>
          <p:nvPr/>
        </p:nvSpPr>
        <p:spPr>
          <a:xfrm>
            <a:off x="487680" y="4023360"/>
            <a:ext cx="11216640" cy="134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B4D8"/>
                </a:solidFill>
                <a:latin typeface="Calibri"/>
                <a:ea typeface="Calibri"/>
                <a:cs typeface="Calibri"/>
                <a:sym typeface="Calibri"/>
              </a:rPr>
              <a:t>No identity  →  </a:t>
            </a:r>
            <a:r>
              <a:rPr lang="en-US" sz="2000" b="1">
                <a:solidFill>
                  <a:srgbClr val="4A90D9"/>
                </a:solidFill>
                <a:latin typeface="Calibri"/>
                <a:ea typeface="Calibri"/>
                <a:cs typeface="Calibri"/>
                <a:sym typeface="Calibri"/>
              </a:rPr>
              <a:t>No trusted access  →  </a:t>
            </a:r>
            <a:r>
              <a:rPr lang="en-US" sz="2000" b="1">
                <a:solidFill>
                  <a:srgbClr val="A0B4CC"/>
                </a:solidFill>
                <a:latin typeface="Calibri"/>
                <a:ea typeface="Calibri"/>
                <a:cs typeface="Calibri"/>
                <a:sym typeface="Calibri"/>
              </a:rPr>
              <a:t>Limited collaboration  →  </a:t>
            </a:r>
            <a:r>
              <a:rPr lang="en-US" sz="2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Isolated ecosystems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20"/>
          <p:cNvSpPr/>
          <p:nvPr/>
        </p:nvSpPr>
        <p:spPr>
          <a:xfrm>
            <a:off x="487680" y="5547360"/>
            <a:ext cx="1121664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 i="1">
                <a:solidFill>
                  <a:srgbClr val="5A6A80"/>
                </a:solidFill>
                <a:latin typeface="Calibri"/>
                <a:ea typeface="Calibri"/>
                <a:cs typeface="Calibri"/>
                <a:sym typeface="Calibri"/>
              </a:rPr>
              <a:t>The result: infrastructure exists, but participation remains limited.</a:t>
            </a:r>
            <a:endParaRPr sz="1467" b="1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5"/>
        </a:solid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21" descr="preencoded.png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-365760" y="-121920"/>
            <a:ext cx="12923520" cy="115824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21"/>
          <p:cNvSpPr/>
          <p:nvPr/>
        </p:nvSpPr>
        <p:spPr>
          <a:xfrm>
            <a:off x="0" y="0"/>
            <a:ext cx="12192000" cy="1341120"/>
          </a:xfrm>
          <a:prstGeom prst="rect">
            <a:avLst/>
          </a:prstGeom>
          <a:solidFill>
            <a:srgbClr val="0A2558"/>
          </a:solidFill>
          <a:ln w="12700" cap="flat" cmpd="sng">
            <a:solidFill>
              <a:srgbClr val="0A25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1"/>
          <p:cNvSpPr/>
          <p:nvPr/>
        </p:nvSpPr>
        <p:spPr>
          <a:xfrm>
            <a:off x="609600" y="60960"/>
            <a:ext cx="10972800" cy="11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Environment We Build In</a:t>
            </a:r>
            <a:endParaRPr sz="3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21"/>
          <p:cNvSpPr/>
          <p:nvPr/>
        </p:nvSpPr>
        <p:spPr>
          <a:xfrm>
            <a:off x="487680" y="1463040"/>
            <a:ext cx="5486400" cy="475488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0DCF0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1"/>
          <p:cNvSpPr/>
          <p:nvPr/>
        </p:nvSpPr>
        <p:spPr>
          <a:xfrm>
            <a:off x="487680" y="1463040"/>
            <a:ext cx="5486400" cy="548640"/>
          </a:xfrm>
          <a:prstGeom prst="rect">
            <a:avLst/>
          </a:prstGeom>
          <a:solidFill>
            <a:srgbClr val="1450A3"/>
          </a:solidFill>
          <a:ln w="12700" cap="flat" cmpd="sng">
            <a:solidFill>
              <a:srgbClr val="1450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1"/>
          <p:cNvSpPr/>
          <p:nvPr/>
        </p:nvSpPr>
        <p:spPr>
          <a:xfrm>
            <a:off x="487680" y="1463040"/>
            <a:ext cx="54864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Challenges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21"/>
          <p:cNvSpPr/>
          <p:nvPr/>
        </p:nvSpPr>
        <p:spPr>
          <a:xfrm>
            <a:off x="670560" y="2097024"/>
            <a:ext cx="512064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189" marR="0" lvl="0" indent="-457189" algn="l" rtl="0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Char char="•"/>
            </a:pPr>
            <a:r>
              <a:rPr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High connectivity costs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667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Char char="•"/>
            </a:pPr>
            <a:r>
              <a:rPr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Fragile infrastructure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667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Char char="•"/>
            </a:pPr>
            <a:r>
              <a:rPr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Uneven institutional readiness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667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Char char="•"/>
            </a:pPr>
            <a:r>
              <a:rPr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Limited technical capacity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667"/>
              </a:spcBef>
              <a:spcAft>
                <a:spcPts val="0"/>
              </a:spcAft>
              <a:buClr>
                <a:srgbClr val="1A1A2E"/>
              </a:buClr>
              <a:buSzPts val="1400"/>
              <a:buFont typeface="Calibri"/>
              <a:buChar char="•"/>
            </a:pPr>
            <a:r>
              <a:rPr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Rapidly growing digital demand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Google Shape;501;p21"/>
          <p:cNvSpPr/>
          <p:nvPr/>
        </p:nvSpPr>
        <p:spPr>
          <a:xfrm>
            <a:off x="6339840" y="1463040"/>
            <a:ext cx="5364480" cy="292608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0DCF0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1"/>
          <p:cNvSpPr/>
          <p:nvPr/>
        </p:nvSpPr>
        <p:spPr>
          <a:xfrm>
            <a:off x="6339840" y="1463040"/>
            <a:ext cx="5364480" cy="548640"/>
          </a:xfrm>
          <a:prstGeom prst="rect">
            <a:avLst/>
          </a:prstGeom>
          <a:solidFill>
            <a:srgbClr val="0D9488"/>
          </a:solidFill>
          <a:ln w="12700" cap="flat" cmpd="sng">
            <a:solidFill>
              <a:srgbClr val="0D94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1"/>
          <p:cNvSpPr/>
          <p:nvPr/>
        </p:nvSpPr>
        <p:spPr>
          <a:xfrm>
            <a:off x="6339840" y="1463040"/>
            <a:ext cx="5364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Yet expectations increase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21"/>
          <p:cNvSpPr/>
          <p:nvPr/>
        </p:nvSpPr>
        <p:spPr>
          <a:xfrm>
            <a:off x="6522720" y="2097024"/>
            <a:ext cx="4998720" cy="219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189" marR="0" lvl="0" indent="-457189" algn="l" rtl="0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467"/>
              <a:buFont typeface="Calibri"/>
              <a:buChar char="•"/>
            </a:pPr>
            <a:r>
              <a:rPr lang="en-US" sz="1467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More collaboration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1067"/>
              </a:spcBef>
              <a:spcAft>
                <a:spcPts val="0"/>
              </a:spcAft>
              <a:buClr>
                <a:srgbClr val="1A1A2E"/>
              </a:buClr>
              <a:buSzPts val="1467"/>
              <a:buFont typeface="Calibri"/>
              <a:buChar char="•"/>
            </a:pPr>
            <a:r>
              <a:rPr lang="en-US" sz="1467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More mobility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1067"/>
              </a:spcBef>
              <a:spcAft>
                <a:spcPts val="0"/>
              </a:spcAft>
              <a:buClr>
                <a:srgbClr val="1A1A2E"/>
              </a:buClr>
              <a:buSzPts val="1467"/>
              <a:buFont typeface="Calibri"/>
              <a:buChar char="•"/>
            </a:pPr>
            <a:r>
              <a:rPr lang="en-US" sz="1467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More shared services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1067"/>
              </a:spcBef>
              <a:spcAft>
                <a:spcPts val="0"/>
              </a:spcAft>
              <a:buClr>
                <a:srgbClr val="1A1A2E"/>
              </a:buClr>
              <a:buSzPts val="1467"/>
              <a:buFont typeface="Calibri"/>
              <a:buChar char="•"/>
            </a:pPr>
            <a:r>
              <a:rPr lang="en-US" sz="1467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More global integration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21"/>
          <p:cNvSpPr/>
          <p:nvPr/>
        </p:nvSpPr>
        <p:spPr>
          <a:xfrm>
            <a:off x="6339840" y="4535424"/>
            <a:ext cx="5364480" cy="1682496"/>
          </a:xfrm>
          <a:prstGeom prst="rect">
            <a:avLst/>
          </a:prstGeom>
          <a:solidFill>
            <a:srgbClr val="0A2558"/>
          </a:solidFill>
          <a:ln w="12700" cap="flat" cmpd="sng">
            <a:solidFill>
              <a:srgbClr val="0A2558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6" name="Google Shape;506;p2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3680" y="4657344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07" name="Google Shape;507;p21"/>
          <p:cNvSpPr/>
          <p:nvPr/>
        </p:nvSpPr>
        <p:spPr>
          <a:xfrm>
            <a:off x="7193280" y="4632960"/>
            <a:ext cx="438912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Digital Sisu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21"/>
          <p:cNvSpPr/>
          <p:nvPr/>
        </p:nvSpPr>
        <p:spPr>
          <a:xfrm>
            <a:off x="6583680" y="5242560"/>
            <a:ext cx="499872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i="1">
                <a:solidFill>
                  <a:srgbClr val="A0B4CC"/>
                </a:solidFill>
                <a:latin typeface="Calibri"/>
                <a:ea typeface="Calibri"/>
                <a:cs typeface="Calibri"/>
                <a:sym typeface="Calibri"/>
              </a:rPr>
              <a:t>This is where resilience becomes necessary — building when conditions are not in your favour.</a:t>
            </a:r>
            <a:endParaRPr sz="13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558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22" descr="preencoded.png"/>
          <p:cNvPicPr preferRelativeResize="0"/>
          <p:nvPr/>
        </p:nvPicPr>
        <p:blipFill rotWithShape="1">
          <a:blip r:embed="rId3">
            <a:alphaModFix amt="60000"/>
          </a:blip>
          <a:srcRect/>
          <a:stretch/>
        </p:blipFill>
        <p:spPr>
          <a:xfrm>
            <a:off x="-1682496" y="-103632"/>
            <a:ext cx="13874496" cy="115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22"/>
          <p:cNvSpPr/>
          <p:nvPr/>
        </p:nvSpPr>
        <p:spPr>
          <a:xfrm>
            <a:off x="426720" y="792480"/>
            <a:ext cx="8534400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The Goal Is Simple</a:t>
            </a:r>
            <a:endParaRPr sz="42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22"/>
          <p:cNvSpPr/>
          <p:nvPr/>
        </p:nvSpPr>
        <p:spPr>
          <a:xfrm>
            <a:off x="609600" y="1664208"/>
            <a:ext cx="2438400" cy="85344"/>
          </a:xfrm>
          <a:prstGeom prst="rect">
            <a:avLst/>
          </a:prstGeom>
          <a:solidFill>
            <a:srgbClr val="00B4D8"/>
          </a:solidFill>
          <a:ln w="12700" cap="flat" cmpd="sng">
            <a:solidFill>
              <a:srgbClr val="00B4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22"/>
          <p:cNvSpPr/>
          <p:nvPr/>
        </p:nvSpPr>
        <p:spPr>
          <a:xfrm>
            <a:off x="609600" y="1584960"/>
            <a:ext cx="1036320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Enable trusted and seamless participation in digital research ecosystems.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22"/>
          <p:cNvSpPr/>
          <p:nvPr/>
        </p:nvSpPr>
        <p:spPr>
          <a:xfrm>
            <a:off x="426720" y="2621280"/>
            <a:ext cx="2072640" cy="2804160"/>
          </a:xfrm>
          <a:prstGeom prst="rect">
            <a:avLst/>
          </a:prstGeom>
          <a:solidFill>
            <a:srgbClr val="102040">
              <a:alpha val="80000"/>
            </a:srgbClr>
          </a:solidFill>
          <a:ln w="12700" cap="flat" cmpd="sng">
            <a:solidFill>
              <a:srgbClr val="1A6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9" name="Google Shape;519;p2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8240" y="27432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22"/>
          <p:cNvSpPr/>
          <p:nvPr/>
        </p:nvSpPr>
        <p:spPr>
          <a:xfrm>
            <a:off x="426720" y="3474720"/>
            <a:ext cx="207264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25" tIns="67725" rIns="67725" bIns="67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Access services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securely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22"/>
          <p:cNvSpPr/>
          <p:nvPr/>
        </p:nvSpPr>
        <p:spPr>
          <a:xfrm>
            <a:off x="2706624" y="2621280"/>
            <a:ext cx="2072640" cy="2804160"/>
          </a:xfrm>
          <a:prstGeom prst="rect">
            <a:avLst/>
          </a:prstGeom>
          <a:solidFill>
            <a:srgbClr val="102040">
              <a:alpha val="80000"/>
            </a:srgbClr>
          </a:solidFill>
          <a:ln w="12700" cap="flat" cmpd="sng">
            <a:solidFill>
              <a:srgbClr val="1A6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2" name="Google Shape;522;p22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38144" y="27432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22"/>
          <p:cNvSpPr/>
          <p:nvPr/>
        </p:nvSpPr>
        <p:spPr>
          <a:xfrm>
            <a:off x="2706624" y="3474720"/>
            <a:ext cx="207264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25" tIns="67725" rIns="67725" bIns="67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Move across institutions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easily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22"/>
          <p:cNvSpPr/>
          <p:nvPr/>
        </p:nvSpPr>
        <p:spPr>
          <a:xfrm>
            <a:off x="4986528" y="2621280"/>
            <a:ext cx="2072640" cy="2804160"/>
          </a:xfrm>
          <a:prstGeom prst="rect">
            <a:avLst/>
          </a:prstGeom>
          <a:solidFill>
            <a:srgbClr val="102040">
              <a:alpha val="80000"/>
            </a:srgbClr>
          </a:solidFill>
          <a:ln w="12700" cap="flat" cmpd="sng">
            <a:solidFill>
              <a:srgbClr val="1A6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5" name="Google Shape;525;p22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8048" y="27432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p22"/>
          <p:cNvSpPr/>
          <p:nvPr/>
        </p:nvSpPr>
        <p:spPr>
          <a:xfrm>
            <a:off x="4986528" y="3474720"/>
            <a:ext cx="207264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25" tIns="67725" rIns="67725" bIns="67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Collaborate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across borders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22"/>
          <p:cNvSpPr/>
          <p:nvPr/>
        </p:nvSpPr>
        <p:spPr>
          <a:xfrm>
            <a:off x="7266432" y="2621280"/>
            <a:ext cx="2072640" cy="2804160"/>
          </a:xfrm>
          <a:prstGeom prst="rect">
            <a:avLst/>
          </a:prstGeom>
          <a:solidFill>
            <a:srgbClr val="102040">
              <a:alpha val="80000"/>
            </a:srgbClr>
          </a:solidFill>
          <a:ln w="12700" cap="flat" cmpd="sng">
            <a:solidFill>
              <a:srgbClr val="1A6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8" name="Google Shape;528;p22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97952" y="27432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22"/>
          <p:cNvSpPr/>
          <p:nvPr/>
        </p:nvSpPr>
        <p:spPr>
          <a:xfrm>
            <a:off x="7266432" y="3474720"/>
            <a:ext cx="207264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25" tIns="67725" rIns="67725" bIns="67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Use shared infrastructure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confidently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p22"/>
          <p:cNvSpPr/>
          <p:nvPr/>
        </p:nvSpPr>
        <p:spPr>
          <a:xfrm>
            <a:off x="9546336" y="2621280"/>
            <a:ext cx="2072640" cy="2804160"/>
          </a:xfrm>
          <a:prstGeom prst="rect">
            <a:avLst/>
          </a:prstGeom>
          <a:solidFill>
            <a:srgbClr val="102040">
              <a:alpha val="80000"/>
            </a:srgbClr>
          </a:solidFill>
          <a:ln w="12700" cap="flat" cmpd="sng">
            <a:solidFill>
              <a:srgbClr val="1A6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31" name="Google Shape;531;p22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77856" y="274320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32" name="Google Shape;532;p22"/>
          <p:cNvSpPr/>
          <p:nvPr/>
        </p:nvSpPr>
        <p:spPr>
          <a:xfrm>
            <a:off x="9546336" y="3474720"/>
            <a:ext cx="207264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25" tIns="67725" rIns="67725" bIns="677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Participate fully in global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research communities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p22"/>
          <p:cNvSpPr/>
          <p:nvPr/>
        </p:nvSpPr>
        <p:spPr>
          <a:xfrm>
            <a:off x="609600" y="5608320"/>
            <a:ext cx="10972800" cy="877824"/>
          </a:xfrm>
          <a:prstGeom prst="rect">
            <a:avLst/>
          </a:prstGeom>
          <a:solidFill>
            <a:srgbClr val="00B4D8"/>
          </a:solidFill>
          <a:ln w="12700" cap="flat" cmpd="sng">
            <a:solidFill>
              <a:srgbClr val="00B4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609600" y="5608320"/>
            <a:ext cx="10972800" cy="87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0A2558"/>
                </a:solidFill>
                <a:latin typeface="Calibri"/>
                <a:ea typeface="Calibri"/>
                <a:cs typeface="Calibri"/>
                <a:sym typeface="Calibri"/>
              </a:rPr>
              <a:t>Trusted digital access should not depend on geography.</a:t>
            </a:r>
            <a:endParaRPr sz="18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5"/>
        </a:solidFill>
        <a:effectLst/>
      </p:bgPr>
    </p:bg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23" descr="preencoded.png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-365760" y="-121920"/>
            <a:ext cx="12923520" cy="115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23"/>
          <p:cNvSpPr/>
          <p:nvPr/>
        </p:nvSpPr>
        <p:spPr>
          <a:xfrm>
            <a:off x="0" y="0"/>
            <a:ext cx="12192000" cy="1341120"/>
          </a:xfrm>
          <a:prstGeom prst="rect">
            <a:avLst/>
          </a:prstGeom>
          <a:solidFill>
            <a:srgbClr val="0A2558"/>
          </a:solidFill>
          <a:ln w="12700" cap="flat" cmpd="sng">
            <a:solidFill>
              <a:srgbClr val="0A25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3"/>
          <p:cNvSpPr/>
          <p:nvPr/>
        </p:nvSpPr>
        <p:spPr>
          <a:xfrm>
            <a:off x="609600" y="60960"/>
            <a:ext cx="10972800" cy="11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Introducing BonafID</a:t>
            </a:r>
            <a:endParaRPr sz="3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23"/>
          <p:cNvSpPr/>
          <p:nvPr/>
        </p:nvSpPr>
        <p:spPr>
          <a:xfrm>
            <a:off x="487680" y="1463040"/>
            <a:ext cx="5852160" cy="4876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0DCF0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3"/>
          <p:cNvSpPr/>
          <p:nvPr/>
        </p:nvSpPr>
        <p:spPr>
          <a:xfrm>
            <a:off x="731520" y="1584960"/>
            <a:ext cx="5364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0A2558"/>
                </a:solidFill>
                <a:latin typeface="Calibri"/>
                <a:ea typeface="Calibri"/>
                <a:cs typeface="Calibri"/>
                <a:sym typeface="Calibri"/>
              </a:rPr>
              <a:t>What is BonafID?</a:t>
            </a:r>
            <a:endParaRPr sz="18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23"/>
          <p:cNvSpPr/>
          <p:nvPr/>
        </p:nvSpPr>
        <p:spPr>
          <a:xfrm>
            <a:off x="731520" y="2194560"/>
            <a:ext cx="536448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450A3"/>
                </a:solidFill>
                <a:latin typeface="Calibri"/>
                <a:ea typeface="Calibri"/>
                <a:cs typeface="Calibri"/>
                <a:sym typeface="Calibri"/>
              </a:rPr>
              <a:t>WACREN's identity-as-a-service platform</a:t>
            </a:r>
            <a:r>
              <a:rPr lang="en-US" sz="16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 — now moving from pilot into operational deployment.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23"/>
          <p:cNvSpPr/>
          <p:nvPr/>
        </p:nvSpPr>
        <p:spPr>
          <a:xfrm>
            <a:off x="731520" y="3505200"/>
            <a:ext cx="5364480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189" marR="0" lvl="0" indent="-457189" algn="l" rtl="0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Strengthen identity assurance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933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Support institutional onboarding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933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Enable federated identity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933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Improve interoperability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933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Simplify access to services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23"/>
          <p:cNvSpPr/>
          <p:nvPr/>
        </p:nvSpPr>
        <p:spPr>
          <a:xfrm>
            <a:off x="6705600" y="1463040"/>
            <a:ext cx="4998720" cy="4876800"/>
          </a:xfrm>
          <a:prstGeom prst="rect">
            <a:avLst/>
          </a:prstGeom>
          <a:solidFill>
            <a:srgbClr val="0A2558"/>
          </a:solidFill>
          <a:ln w="12700" cap="flat" cmpd="sng">
            <a:solidFill>
              <a:srgbClr val="0A2558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1215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8" name="Google Shape;548;p2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12480" y="1584960"/>
            <a:ext cx="1584960" cy="158496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23"/>
          <p:cNvSpPr/>
          <p:nvPr/>
        </p:nvSpPr>
        <p:spPr>
          <a:xfrm>
            <a:off x="6705600" y="3230880"/>
            <a:ext cx="499872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Trust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Infrastructure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23"/>
          <p:cNvSpPr/>
          <p:nvPr/>
        </p:nvSpPr>
        <p:spPr>
          <a:xfrm>
            <a:off x="7559040" y="4389120"/>
            <a:ext cx="3169920" cy="85344"/>
          </a:xfrm>
          <a:prstGeom prst="rect">
            <a:avLst/>
          </a:prstGeom>
          <a:solidFill>
            <a:srgbClr val="00B4D8"/>
          </a:solidFill>
          <a:ln w="12700" cap="flat" cmpd="sng">
            <a:solidFill>
              <a:srgbClr val="00B4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3"/>
          <p:cNvSpPr/>
          <p:nvPr/>
        </p:nvSpPr>
        <p:spPr>
          <a:xfrm>
            <a:off x="6827520" y="4572000"/>
            <a:ext cx="475488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33" i="1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BonafID transforms fragmented identity environments into trusted ecosystems.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2" name="Google Shape;552;p23"/>
          <p:cNvSpPr/>
          <p:nvPr/>
        </p:nvSpPr>
        <p:spPr>
          <a:xfrm>
            <a:off x="212035" y="6437376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A6A8A"/>
                </a:solidFill>
                <a:latin typeface="Calibri"/>
                <a:ea typeface="Calibri"/>
                <a:cs typeface="Calibri"/>
                <a:sym typeface="Calibri"/>
              </a:rPr>
              <a:t>WACREN  ·  AfricaConnect4  ·  GÉANT  |  TNC2026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5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24" descr="preencoded.png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-365760" y="-121920"/>
            <a:ext cx="12923520" cy="115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24"/>
          <p:cNvSpPr/>
          <p:nvPr/>
        </p:nvSpPr>
        <p:spPr>
          <a:xfrm>
            <a:off x="0" y="0"/>
            <a:ext cx="12192000" cy="1341120"/>
          </a:xfrm>
          <a:prstGeom prst="rect">
            <a:avLst/>
          </a:prstGeom>
          <a:solidFill>
            <a:srgbClr val="0A2558"/>
          </a:solidFill>
          <a:ln w="12700" cap="flat" cmpd="sng">
            <a:solidFill>
              <a:srgbClr val="0A25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4"/>
          <p:cNvSpPr/>
          <p:nvPr/>
        </p:nvSpPr>
        <p:spPr>
          <a:xfrm>
            <a:off x="609600" y="60960"/>
            <a:ext cx="10972800" cy="11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Building a Federated Trust Model</a:t>
            </a:r>
            <a:endParaRPr sz="3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24"/>
          <p:cNvSpPr/>
          <p:nvPr/>
        </p:nvSpPr>
        <p:spPr>
          <a:xfrm>
            <a:off x="365760" y="1706880"/>
            <a:ext cx="3413760" cy="1097280"/>
          </a:xfrm>
          <a:prstGeom prst="rect">
            <a:avLst/>
          </a:prstGeom>
          <a:solidFill>
            <a:srgbClr val="1450A3"/>
          </a:solidFill>
          <a:ln w="12700" cap="flat" cmpd="sng">
            <a:solidFill>
              <a:srgbClr val="1450A3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27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2" name="Google Shape;562;p2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" y="195072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24"/>
          <p:cNvSpPr/>
          <p:nvPr/>
        </p:nvSpPr>
        <p:spPr>
          <a:xfrm>
            <a:off x="1219200" y="1706880"/>
            <a:ext cx="24384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Institutions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24"/>
          <p:cNvSpPr/>
          <p:nvPr/>
        </p:nvSpPr>
        <p:spPr>
          <a:xfrm>
            <a:off x="365760" y="3474720"/>
            <a:ext cx="3413760" cy="1097280"/>
          </a:xfrm>
          <a:prstGeom prst="rect">
            <a:avLst/>
          </a:prstGeom>
          <a:solidFill>
            <a:srgbClr val="0D9488"/>
          </a:solidFill>
          <a:ln w="12700" cap="flat" cmpd="sng">
            <a:solidFill>
              <a:srgbClr val="0D9488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27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5" name="Google Shape;565;p24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8640" y="371856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24"/>
          <p:cNvSpPr/>
          <p:nvPr/>
        </p:nvSpPr>
        <p:spPr>
          <a:xfrm>
            <a:off x="1219200" y="3474720"/>
            <a:ext cx="24384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Researchers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24"/>
          <p:cNvSpPr/>
          <p:nvPr/>
        </p:nvSpPr>
        <p:spPr>
          <a:xfrm>
            <a:off x="3779520" y="2255520"/>
            <a:ext cx="731520" cy="146304"/>
          </a:xfrm>
          <a:prstGeom prst="rect">
            <a:avLst/>
          </a:prstGeom>
          <a:solidFill>
            <a:srgbClr val="4A90D9"/>
          </a:solidFill>
          <a:ln w="12700" cap="flat" cmpd="sng">
            <a:solidFill>
              <a:srgbClr val="4A9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4"/>
          <p:cNvSpPr/>
          <p:nvPr/>
        </p:nvSpPr>
        <p:spPr>
          <a:xfrm>
            <a:off x="3803904" y="2048256"/>
            <a:ext cx="682752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rgbClr val="4A90D9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21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24"/>
          <p:cNvSpPr/>
          <p:nvPr/>
        </p:nvSpPr>
        <p:spPr>
          <a:xfrm>
            <a:off x="3779520" y="2804160"/>
            <a:ext cx="731520" cy="146304"/>
          </a:xfrm>
          <a:prstGeom prst="rect">
            <a:avLst/>
          </a:prstGeom>
          <a:solidFill>
            <a:srgbClr val="4A90D9"/>
          </a:solidFill>
          <a:ln w="12700" cap="flat" cmpd="sng">
            <a:solidFill>
              <a:srgbClr val="4A9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4"/>
          <p:cNvSpPr/>
          <p:nvPr/>
        </p:nvSpPr>
        <p:spPr>
          <a:xfrm>
            <a:off x="3803904" y="2596896"/>
            <a:ext cx="682752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rgbClr val="4A90D9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21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24"/>
          <p:cNvSpPr/>
          <p:nvPr/>
        </p:nvSpPr>
        <p:spPr>
          <a:xfrm>
            <a:off x="4511040" y="2255520"/>
            <a:ext cx="3169920" cy="2438400"/>
          </a:xfrm>
          <a:prstGeom prst="rect">
            <a:avLst/>
          </a:prstGeom>
          <a:solidFill>
            <a:srgbClr val="0A2558"/>
          </a:solidFill>
          <a:ln w="12700" cap="flat" cmpd="sng">
            <a:solidFill>
              <a:srgbClr val="1A6FFF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38100" dir="81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2" name="Google Shape;572;p24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69280" y="2377440"/>
            <a:ext cx="853440" cy="85344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24"/>
          <p:cNvSpPr/>
          <p:nvPr/>
        </p:nvSpPr>
        <p:spPr>
          <a:xfrm>
            <a:off x="4511040" y="3291840"/>
            <a:ext cx="316992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BonafID</a:t>
            </a:r>
            <a:endParaRPr sz="21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Google Shape;574;p24"/>
          <p:cNvSpPr/>
          <p:nvPr/>
        </p:nvSpPr>
        <p:spPr>
          <a:xfrm>
            <a:off x="4511040" y="3840480"/>
            <a:ext cx="3169920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i="1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Federation Hub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5" name="Google Shape;575;p24"/>
          <p:cNvSpPr/>
          <p:nvPr/>
        </p:nvSpPr>
        <p:spPr>
          <a:xfrm>
            <a:off x="7680960" y="2560320"/>
            <a:ext cx="731520" cy="146304"/>
          </a:xfrm>
          <a:prstGeom prst="rect">
            <a:avLst/>
          </a:prstGeom>
          <a:solidFill>
            <a:srgbClr val="4A90D9"/>
          </a:solidFill>
          <a:ln w="12700" cap="flat" cmpd="sng">
            <a:solidFill>
              <a:srgbClr val="4A9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4"/>
          <p:cNvSpPr/>
          <p:nvPr/>
        </p:nvSpPr>
        <p:spPr>
          <a:xfrm>
            <a:off x="7705344" y="2353056"/>
            <a:ext cx="682752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rgbClr val="4A90D9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21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7" name="Google Shape;577;p24"/>
          <p:cNvSpPr/>
          <p:nvPr/>
        </p:nvSpPr>
        <p:spPr>
          <a:xfrm>
            <a:off x="7680960" y="4023360"/>
            <a:ext cx="731520" cy="146304"/>
          </a:xfrm>
          <a:prstGeom prst="rect">
            <a:avLst/>
          </a:prstGeom>
          <a:solidFill>
            <a:srgbClr val="4A90D9"/>
          </a:solidFill>
          <a:ln w="12700" cap="flat" cmpd="sng">
            <a:solidFill>
              <a:srgbClr val="4A9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4"/>
          <p:cNvSpPr/>
          <p:nvPr/>
        </p:nvSpPr>
        <p:spPr>
          <a:xfrm>
            <a:off x="7705344" y="3816096"/>
            <a:ext cx="682752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>
                <a:solidFill>
                  <a:srgbClr val="4A90D9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21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p24"/>
          <p:cNvSpPr/>
          <p:nvPr/>
        </p:nvSpPr>
        <p:spPr>
          <a:xfrm>
            <a:off x="8412480" y="1706880"/>
            <a:ext cx="3413760" cy="1097280"/>
          </a:xfrm>
          <a:prstGeom prst="rect">
            <a:avLst/>
          </a:prstGeom>
          <a:solidFill>
            <a:srgbClr val="8E44AD"/>
          </a:solidFill>
          <a:ln w="12700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27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0" name="Google Shape;580;p24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95360" y="195072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24"/>
          <p:cNvSpPr/>
          <p:nvPr/>
        </p:nvSpPr>
        <p:spPr>
          <a:xfrm>
            <a:off x="9265920" y="1706880"/>
            <a:ext cx="24384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Digital Services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24"/>
          <p:cNvSpPr/>
          <p:nvPr/>
        </p:nvSpPr>
        <p:spPr>
          <a:xfrm>
            <a:off x="8412480" y="3474720"/>
            <a:ext cx="3413760" cy="1097280"/>
          </a:xfrm>
          <a:prstGeom prst="rect">
            <a:avLst/>
          </a:prstGeom>
          <a:solidFill>
            <a:srgbClr val="0D9488"/>
          </a:solidFill>
          <a:ln w="12700" cap="flat" cmpd="sng">
            <a:solidFill>
              <a:srgbClr val="0D9488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27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3" name="Google Shape;583;p24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595360" y="371856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4" name="Google Shape;584;p24"/>
          <p:cNvSpPr/>
          <p:nvPr/>
        </p:nvSpPr>
        <p:spPr>
          <a:xfrm>
            <a:off x="9265920" y="3474720"/>
            <a:ext cx="24384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Regional Infrastructure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24"/>
          <p:cNvSpPr/>
          <p:nvPr/>
        </p:nvSpPr>
        <p:spPr>
          <a:xfrm>
            <a:off x="548640" y="5272377"/>
            <a:ext cx="11216640" cy="1036320"/>
          </a:xfrm>
          <a:prstGeom prst="rect">
            <a:avLst/>
          </a:prstGeom>
          <a:solidFill>
            <a:srgbClr val="D6E8FF"/>
          </a:solidFill>
          <a:ln w="12700" cap="flat" cmpd="sng">
            <a:solidFill>
              <a:srgbClr val="1450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24"/>
          <p:cNvSpPr/>
          <p:nvPr/>
        </p:nvSpPr>
        <p:spPr>
          <a:xfrm>
            <a:off x="548640" y="5308953"/>
            <a:ext cx="11216640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7" b="1">
                <a:solidFill>
                  <a:srgbClr val="0A2558"/>
                </a:solidFill>
                <a:latin typeface="Calibri"/>
                <a:ea typeface="Calibri"/>
                <a:cs typeface="Calibri"/>
                <a:sym typeface="Calibri"/>
              </a:rPr>
              <a:t>Services trust institutions  ·  Institutions trust the federation  ·  Users access services seamlessly</a:t>
            </a:r>
            <a:endParaRPr sz="16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4"/>
          <p:cNvSpPr/>
          <p:nvPr/>
        </p:nvSpPr>
        <p:spPr>
          <a:xfrm>
            <a:off x="212035" y="6437376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A6A8A"/>
                </a:solidFill>
                <a:latin typeface="Calibri"/>
                <a:ea typeface="Calibri"/>
                <a:cs typeface="Calibri"/>
                <a:sym typeface="Calibri"/>
              </a:rPr>
              <a:t>WACREN  ·  AfricaConnect4  ·  GÉANT  |  TNC2026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125C"/>
              </a:buClr>
              <a:buSzPts val="4800"/>
              <a:buFont typeface="Arial"/>
              <a:buNone/>
            </a:pPr>
            <a:r>
              <a:rPr lang="en-US"/>
              <a:t>Setting the scene –NRENs &amp; RRENs in Africa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5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" name="Google Shape;593;p25" descr="preencoded.png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-365760" y="-121920"/>
            <a:ext cx="12923520" cy="115824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25"/>
          <p:cNvSpPr/>
          <p:nvPr/>
        </p:nvSpPr>
        <p:spPr>
          <a:xfrm>
            <a:off x="0" y="0"/>
            <a:ext cx="12192000" cy="1341120"/>
          </a:xfrm>
          <a:prstGeom prst="rect">
            <a:avLst/>
          </a:prstGeom>
          <a:solidFill>
            <a:srgbClr val="0A2558"/>
          </a:solidFill>
          <a:ln w="12700" cap="flat" cmpd="sng">
            <a:solidFill>
              <a:srgbClr val="0A25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5"/>
          <p:cNvSpPr/>
          <p:nvPr/>
        </p:nvSpPr>
        <p:spPr>
          <a:xfrm>
            <a:off x="609600" y="60960"/>
            <a:ext cx="10972800" cy="11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Trusted Identity Unlocks</a:t>
            </a:r>
            <a:endParaRPr sz="3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25"/>
          <p:cNvSpPr/>
          <p:nvPr/>
        </p:nvSpPr>
        <p:spPr>
          <a:xfrm>
            <a:off x="487680" y="1524000"/>
            <a:ext cx="2743200" cy="1341120"/>
          </a:xfrm>
          <a:prstGeom prst="rect">
            <a:avLst/>
          </a:prstGeom>
          <a:solidFill>
            <a:srgbClr val="2980B9"/>
          </a:solidFill>
          <a:ln w="12700" cap="flat" cmpd="sng">
            <a:solidFill>
              <a:srgbClr val="2980B9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54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7" name="Google Shape;597;p25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984" y="1889760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25"/>
          <p:cNvSpPr/>
          <p:nvPr/>
        </p:nvSpPr>
        <p:spPr>
          <a:xfrm>
            <a:off x="1243584" y="1524000"/>
            <a:ext cx="1889760" cy="134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eduroam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25"/>
          <p:cNvSpPr/>
          <p:nvPr/>
        </p:nvSpPr>
        <p:spPr>
          <a:xfrm>
            <a:off x="487680" y="3048000"/>
            <a:ext cx="2743200" cy="1341120"/>
          </a:xfrm>
          <a:prstGeom prst="rect">
            <a:avLst/>
          </a:prstGeom>
          <a:solidFill>
            <a:srgbClr val="8E44AD"/>
          </a:solidFill>
          <a:ln w="12700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54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0" name="Google Shape;600;p25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984" y="3413760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25"/>
          <p:cNvSpPr/>
          <p:nvPr/>
        </p:nvSpPr>
        <p:spPr>
          <a:xfrm>
            <a:off x="1243584" y="3048000"/>
            <a:ext cx="1889760" cy="134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Shared Research Platforms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25"/>
          <p:cNvSpPr/>
          <p:nvPr/>
        </p:nvSpPr>
        <p:spPr>
          <a:xfrm>
            <a:off x="487680" y="4572000"/>
            <a:ext cx="2743200" cy="1341120"/>
          </a:xfrm>
          <a:prstGeom prst="rect">
            <a:avLst/>
          </a:prstGeom>
          <a:solidFill>
            <a:srgbClr val="D4890A"/>
          </a:solidFill>
          <a:ln w="12700" cap="flat" cmpd="sng">
            <a:solidFill>
              <a:srgbClr val="D4890A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54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3" name="Google Shape;603;p25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984" y="4937760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25"/>
          <p:cNvSpPr/>
          <p:nvPr/>
        </p:nvSpPr>
        <p:spPr>
          <a:xfrm>
            <a:off x="1243584" y="4572000"/>
            <a:ext cx="1889760" cy="134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Open Science Infrastructure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25"/>
          <p:cNvSpPr/>
          <p:nvPr/>
        </p:nvSpPr>
        <p:spPr>
          <a:xfrm>
            <a:off x="3474720" y="1524000"/>
            <a:ext cx="2743200" cy="1341120"/>
          </a:xfrm>
          <a:prstGeom prst="rect">
            <a:avLst/>
          </a:prstGeom>
          <a:solidFill>
            <a:srgbClr val="27AE60"/>
          </a:solidFill>
          <a:ln w="12700" cap="flat" cmpd="sng">
            <a:solidFill>
              <a:srgbClr val="27AE6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54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6" name="Google Shape;606;p25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21024" y="1889760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25"/>
          <p:cNvSpPr/>
          <p:nvPr/>
        </p:nvSpPr>
        <p:spPr>
          <a:xfrm>
            <a:off x="4230624" y="1524000"/>
            <a:ext cx="1889760" cy="134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Federated Collaboration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25"/>
          <p:cNvSpPr/>
          <p:nvPr/>
        </p:nvSpPr>
        <p:spPr>
          <a:xfrm>
            <a:off x="3474720" y="3048000"/>
            <a:ext cx="2743200" cy="1341120"/>
          </a:xfrm>
          <a:prstGeom prst="rect">
            <a:avLst/>
          </a:prstGeom>
          <a:solidFill>
            <a:srgbClr val="1A5276"/>
          </a:solidFill>
          <a:ln w="12700" cap="flat" cmpd="sng">
            <a:solidFill>
              <a:srgbClr val="1A5276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54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9" name="Google Shape;609;p25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21024" y="3413760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25"/>
          <p:cNvSpPr/>
          <p:nvPr/>
        </p:nvSpPr>
        <p:spPr>
          <a:xfrm>
            <a:off x="4230624" y="3048000"/>
            <a:ext cx="1889760" cy="1341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Regional Digital Platforms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25"/>
          <p:cNvSpPr/>
          <p:nvPr/>
        </p:nvSpPr>
        <p:spPr>
          <a:xfrm>
            <a:off x="6461760" y="1524000"/>
            <a:ext cx="5242560" cy="475488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0DC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25"/>
          <p:cNvSpPr/>
          <p:nvPr/>
        </p:nvSpPr>
        <p:spPr>
          <a:xfrm>
            <a:off x="6705600" y="1645920"/>
            <a:ext cx="47548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0A2558"/>
                </a:solidFill>
                <a:latin typeface="Calibri"/>
                <a:ea typeface="Calibri"/>
                <a:cs typeface="Calibri"/>
                <a:sym typeface="Calibri"/>
              </a:rPr>
              <a:t>This Means:</a:t>
            </a:r>
            <a:endParaRPr sz="18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3" name="Google Shape;613;p25"/>
          <p:cNvSpPr/>
          <p:nvPr/>
        </p:nvSpPr>
        <p:spPr>
          <a:xfrm>
            <a:off x="6705600" y="2255520"/>
            <a:ext cx="4754880" cy="2804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189" marR="0" lvl="0" indent="-457189" algn="l" rtl="0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Easier access to services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1600"/>
              </a:spcBef>
              <a:spcAft>
                <a:spcPts val="0"/>
              </a:spcAft>
              <a:buClr>
                <a:srgbClr val="1A1A2E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Better user experience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1600"/>
              </a:spcBef>
              <a:spcAft>
                <a:spcPts val="0"/>
              </a:spcAft>
              <a:buClr>
                <a:srgbClr val="1A1A2E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Increased adoption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1600"/>
              </a:spcBef>
              <a:spcAft>
                <a:spcPts val="0"/>
              </a:spcAft>
              <a:buClr>
                <a:srgbClr val="1A1A2E"/>
              </a:buClr>
              <a:buSzPts val="1600"/>
              <a:buFont typeface="Calibri"/>
              <a:buChar char="•"/>
            </a:pPr>
            <a:r>
              <a:rPr lang="en-US" sz="16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Stronger regional collaboration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4" name="Google Shape;614;p25"/>
          <p:cNvSpPr/>
          <p:nvPr/>
        </p:nvSpPr>
        <p:spPr>
          <a:xfrm>
            <a:off x="6461760" y="4998720"/>
            <a:ext cx="5242560" cy="975360"/>
          </a:xfrm>
          <a:prstGeom prst="rect">
            <a:avLst/>
          </a:prstGeom>
          <a:solidFill>
            <a:srgbClr val="1450A3"/>
          </a:solidFill>
          <a:ln w="12700" cap="flat" cmpd="sng">
            <a:solidFill>
              <a:srgbClr val="1450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25"/>
          <p:cNvSpPr/>
          <p:nvPr/>
        </p:nvSpPr>
        <p:spPr>
          <a:xfrm>
            <a:off x="6461760" y="4998720"/>
            <a:ext cx="5242560" cy="97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Identity is the bridge between connectivity and usability.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6" name="Google Shape;616;p25"/>
          <p:cNvSpPr/>
          <p:nvPr/>
        </p:nvSpPr>
        <p:spPr>
          <a:xfrm>
            <a:off x="212035" y="6437376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A6A8A"/>
                </a:solidFill>
                <a:latin typeface="Calibri"/>
                <a:ea typeface="Calibri"/>
                <a:cs typeface="Calibri"/>
                <a:sym typeface="Calibri"/>
              </a:rPr>
              <a:t>WACREN  ·  AfricaConnect4  ·  GÉANT  |  TNC2026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5"/>
        </a:solidFill>
        <a:effectLst/>
      </p:bgPr>
    </p:bg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2" name="Google Shape;622;p26" descr="preencoded.png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-365760" y="-121920"/>
            <a:ext cx="12923520" cy="115824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26"/>
          <p:cNvSpPr/>
          <p:nvPr/>
        </p:nvSpPr>
        <p:spPr>
          <a:xfrm>
            <a:off x="0" y="0"/>
            <a:ext cx="12192000" cy="1341120"/>
          </a:xfrm>
          <a:prstGeom prst="rect">
            <a:avLst/>
          </a:prstGeom>
          <a:solidFill>
            <a:srgbClr val="0A2558"/>
          </a:solidFill>
          <a:ln w="12700" cap="flat" cmpd="sng">
            <a:solidFill>
              <a:srgbClr val="0A25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26"/>
          <p:cNvSpPr/>
          <p:nvPr/>
        </p:nvSpPr>
        <p:spPr>
          <a:xfrm>
            <a:off x="609600" y="60960"/>
            <a:ext cx="10972800" cy="11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Start Small. Build Trust. Scale Gradually.</a:t>
            </a:r>
            <a:endParaRPr sz="3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5" name="Google Shape;625;p26"/>
          <p:cNvSpPr/>
          <p:nvPr/>
        </p:nvSpPr>
        <p:spPr>
          <a:xfrm>
            <a:off x="487680" y="1463040"/>
            <a:ext cx="3657600" cy="609600"/>
          </a:xfrm>
          <a:prstGeom prst="rect">
            <a:avLst/>
          </a:prstGeom>
          <a:solidFill>
            <a:srgbClr val="00B4D8"/>
          </a:solidFill>
          <a:ln w="12700" cap="flat" cmpd="sng">
            <a:solidFill>
              <a:srgbClr val="00B4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26"/>
          <p:cNvSpPr/>
          <p:nvPr/>
        </p:nvSpPr>
        <p:spPr>
          <a:xfrm>
            <a:off x="487680" y="1463040"/>
            <a:ext cx="3657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b="1">
                <a:solidFill>
                  <a:srgbClr val="0A2558"/>
                </a:solidFill>
                <a:latin typeface="Calibri"/>
                <a:ea typeface="Calibri"/>
                <a:cs typeface="Calibri"/>
                <a:sym typeface="Calibri"/>
              </a:rPr>
              <a:t>WACREN NREN Academy Model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7" name="Google Shape;627;p26"/>
          <p:cNvSpPr/>
          <p:nvPr/>
        </p:nvSpPr>
        <p:spPr>
          <a:xfrm>
            <a:off x="487680" y="2316480"/>
            <a:ext cx="792480" cy="792480"/>
          </a:xfrm>
          <a:prstGeom prst="ellipse">
            <a:avLst/>
          </a:prstGeom>
          <a:solidFill>
            <a:srgbClr val="1450A3"/>
          </a:solidFill>
          <a:ln w="12700" cap="flat" cmpd="sng">
            <a:solidFill>
              <a:srgbClr val="1450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6"/>
          <p:cNvSpPr/>
          <p:nvPr/>
        </p:nvSpPr>
        <p:spPr>
          <a:xfrm>
            <a:off x="487680" y="2316480"/>
            <a:ext cx="792480" cy="79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26"/>
          <p:cNvSpPr/>
          <p:nvPr/>
        </p:nvSpPr>
        <p:spPr>
          <a:xfrm>
            <a:off x="1280160" y="2657856"/>
            <a:ext cx="1450848" cy="109728"/>
          </a:xfrm>
          <a:prstGeom prst="rect">
            <a:avLst/>
          </a:prstGeom>
          <a:solidFill>
            <a:srgbClr val="4A90D9"/>
          </a:solidFill>
          <a:ln w="12700" cap="flat" cmpd="sng">
            <a:solidFill>
              <a:srgbClr val="4A9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26"/>
          <p:cNvSpPr/>
          <p:nvPr/>
        </p:nvSpPr>
        <p:spPr>
          <a:xfrm>
            <a:off x="487680" y="3230880"/>
            <a:ext cx="2011680" cy="164592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0DCF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27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26"/>
          <p:cNvSpPr/>
          <p:nvPr/>
        </p:nvSpPr>
        <p:spPr>
          <a:xfrm>
            <a:off x="487680" y="3291840"/>
            <a:ext cx="20116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b="1">
                <a:solidFill>
                  <a:srgbClr val="1450A3"/>
                </a:solidFill>
                <a:latin typeface="Calibri"/>
                <a:ea typeface="Calibri"/>
                <a:cs typeface="Calibri"/>
                <a:sym typeface="Calibri"/>
              </a:rPr>
              <a:t>Introduce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2" name="Google Shape;632;p26"/>
          <p:cNvSpPr/>
          <p:nvPr/>
        </p:nvSpPr>
        <p:spPr>
          <a:xfrm>
            <a:off x="487680" y="3877056"/>
            <a:ext cx="201168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One service accessible to all NRENs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3" name="Google Shape;633;p26"/>
          <p:cNvSpPr/>
          <p:nvPr/>
        </p:nvSpPr>
        <p:spPr>
          <a:xfrm>
            <a:off x="2731008" y="2316480"/>
            <a:ext cx="792480" cy="792480"/>
          </a:xfrm>
          <a:prstGeom prst="ellipse">
            <a:avLst/>
          </a:prstGeom>
          <a:solidFill>
            <a:srgbClr val="8E44AD"/>
          </a:solidFill>
          <a:ln w="12700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26"/>
          <p:cNvSpPr/>
          <p:nvPr/>
        </p:nvSpPr>
        <p:spPr>
          <a:xfrm>
            <a:off x="2731008" y="2316480"/>
            <a:ext cx="792480" cy="79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5" name="Google Shape;635;p26"/>
          <p:cNvSpPr/>
          <p:nvPr/>
        </p:nvSpPr>
        <p:spPr>
          <a:xfrm>
            <a:off x="3523488" y="2657856"/>
            <a:ext cx="1450848" cy="109728"/>
          </a:xfrm>
          <a:prstGeom prst="rect">
            <a:avLst/>
          </a:prstGeom>
          <a:solidFill>
            <a:srgbClr val="4A90D9"/>
          </a:solidFill>
          <a:ln w="12700" cap="flat" cmpd="sng">
            <a:solidFill>
              <a:srgbClr val="4A9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6"/>
          <p:cNvSpPr/>
          <p:nvPr/>
        </p:nvSpPr>
        <p:spPr>
          <a:xfrm>
            <a:off x="2731008" y="3230880"/>
            <a:ext cx="2011680" cy="164592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0DCF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27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6"/>
          <p:cNvSpPr/>
          <p:nvPr/>
        </p:nvSpPr>
        <p:spPr>
          <a:xfrm>
            <a:off x="2731008" y="3291840"/>
            <a:ext cx="20116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b="1">
                <a:solidFill>
                  <a:srgbClr val="8E44AD"/>
                </a:solidFill>
                <a:latin typeface="Calibri"/>
                <a:ea typeface="Calibri"/>
                <a:cs typeface="Calibri"/>
                <a:sym typeface="Calibri"/>
              </a:rPr>
              <a:t>Build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26"/>
          <p:cNvSpPr/>
          <p:nvPr/>
        </p:nvSpPr>
        <p:spPr>
          <a:xfrm>
            <a:off x="2731008" y="3877056"/>
            <a:ext cx="201168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Institutional capability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9" name="Google Shape;639;p26"/>
          <p:cNvSpPr/>
          <p:nvPr/>
        </p:nvSpPr>
        <p:spPr>
          <a:xfrm>
            <a:off x="4974336" y="2316480"/>
            <a:ext cx="792480" cy="792480"/>
          </a:xfrm>
          <a:prstGeom prst="ellipse">
            <a:avLst/>
          </a:prstGeom>
          <a:solidFill>
            <a:srgbClr val="E67E22"/>
          </a:solidFill>
          <a:ln w="12700" cap="flat" cmpd="sng">
            <a:solidFill>
              <a:srgbClr val="E67E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26"/>
          <p:cNvSpPr/>
          <p:nvPr/>
        </p:nvSpPr>
        <p:spPr>
          <a:xfrm>
            <a:off x="4974336" y="2316480"/>
            <a:ext cx="792480" cy="79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26"/>
          <p:cNvSpPr/>
          <p:nvPr/>
        </p:nvSpPr>
        <p:spPr>
          <a:xfrm>
            <a:off x="5766816" y="2657856"/>
            <a:ext cx="1450848" cy="109728"/>
          </a:xfrm>
          <a:prstGeom prst="rect">
            <a:avLst/>
          </a:prstGeom>
          <a:solidFill>
            <a:srgbClr val="4A90D9"/>
          </a:solidFill>
          <a:ln w="12700" cap="flat" cmpd="sng">
            <a:solidFill>
              <a:srgbClr val="4A9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26"/>
          <p:cNvSpPr/>
          <p:nvPr/>
        </p:nvSpPr>
        <p:spPr>
          <a:xfrm>
            <a:off x="4974336" y="3230880"/>
            <a:ext cx="2011680" cy="164592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0DCF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27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6"/>
          <p:cNvSpPr/>
          <p:nvPr/>
        </p:nvSpPr>
        <p:spPr>
          <a:xfrm>
            <a:off x="4974336" y="3291840"/>
            <a:ext cx="20116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b="1">
                <a:solidFill>
                  <a:srgbClr val="E67E22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4" name="Google Shape;644;p26"/>
          <p:cNvSpPr/>
          <p:nvPr/>
        </p:nvSpPr>
        <p:spPr>
          <a:xfrm>
            <a:off x="4974336" y="3877056"/>
            <a:ext cx="201168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Operational adoption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26"/>
          <p:cNvSpPr/>
          <p:nvPr/>
        </p:nvSpPr>
        <p:spPr>
          <a:xfrm>
            <a:off x="7217664" y="2316480"/>
            <a:ext cx="792480" cy="792480"/>
          </a:xfrm>
          <a:prstGeom prst="ellipse">
            <a:avLst/>
          </a:prstGeom>
          <a:solidFill>
            <a:srgbClr val="27AE60"/>
          </a:solidFill>
          <a:ln w="12700" cap="flat" cmpd="sng">
            <a:solidFill>
              <a:srgbClr val="27AE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26"/>
          <p:cNvSpPr/>
          <p:nvPr/>
        </p:nvSpPr>
        <p:spPr>
          <a:xfrm>
            <a:off x="7217664" y="2316480"/>
            <a:ext cx="792480" cy="79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7" name="Google Shape;647;p26"/>
          <p:cNvSpPr/>
          <p:nvPr/>
        </p:nvSpPr>
        <p:spPr>
          <a:xfrm>
            <a:off x="8010144" y="2657856"/>
            <a:ext cx="1450848" cy="109728"/>
          </a:xfrm>
          <a:prstGeom prst="rect">
            <a:avLst/>
          </a:prstGeom>
          <a:solidFill>
            <a:srgbClr val="4A90D9"/>
          </a:solidFill>
          <a:ln w="12700" cap="flat" cmpd="sng">
            <a:solidFill>
              <a:srgbClr val="4A9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26"/>
          <p:cNvSpPr/>
          <p:nvPr/>
        </p:nvSpPr>
        <p:spPr>
          <a:xfrm>
            <a:off x="7217664" y="3230880"/>
            <a:ext cx="2011680" cy="164592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0DCF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27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26"/>
          <p:cNvSpPr/>
          <p:nvPr/>
        </p:nvSpPr>
        <p:spPr>
          <a:xfrm>
            <a:off x="7217664" y="3291840"/>
            <a:ext cx="20116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b="1">
                <a:solidFill>
                  <a:srgbClr val="27AE60"/>
                </a:solidFill>
                <a:latin typeface="Calibri"/>
                <a:ea typeface="Calibri"/>
                <a:cs typeface="Calibri"/>
                <a:sym typeface="Calibri"/>
              </a:rPr>
              <a:t>Strengthen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26"/>
          <p:cNvSpPr/>
          <p:nvPr/>
        </p:nvSpPr>
        <p:spPr>
          <a:xfrm>
            <a:off x="7217664" y="3877056"/>
            <a:ext cx="201168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Trust relationships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26"/>
          <p:cNvSpPr/>
          <p:nvPr/>
        </p:nvSpPr>
        <p:spPr>
          <a:xfrm>
            <a:off x="9460992" y="2316480"/>
            <a:ext cx="792480" cy="792480"/>
          </a:xfrm>
          <a:prstGeom prst="ellipse">
            <a:avLst/>
          </a:prstGeom>
          <a:solidFill>
            <a:srgbClr val="C0392B"/>
          </a:solidFill>
          <a:ln w="12700" cap="flat" cmpd="sng">
            <a:solidFill>
              <a:srgbClr val="C039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26"/>
          <p:cNvSpPr/>
          <p:nvPr/>
        </p:nvSpPr>
        <p:spPr>
          <a:xfrm>
            <a:off x="9460992" y="2316480"/>
            <a:ext cx="792480" cy="79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26"/>
          <p:cNvSpPr/>
          <p:nvPr/>
        </p:nvSpPr>
        <p:spPr>
          <a:xfrm>
            <a:off x="9460992" y="3230880"/>
            <a:ext cx="2011680" cy="164592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0DCF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27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26"/>
          <p:cNvSpPr/>
          <p:nvPr/>
        </p:nvSpPr>
        <p:spPr>
          <a:xfrm>
            <a:off x="9460992" y="3291840"/>
            <a:ext cx="20116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b="1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Scale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26"/>
          <p:cNvSpPr/>
          <p:nvPr/>
        </p:nvSpPr>
        <p:spPr>
          <a:xfrm>
            <a:off x="9460992" y="3877056"/>
            <a:ext cx="201168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725" tIns="67725" rIns="67725" bIns="677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Progressively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26"/>
          <p:cNvSpPr/>
          <p:nvPr/>
        </p:nvSpPr>
        <p:spPr>
          <a:xfrm>
            <a:off x="487680" y="4998720"/>
            <a:ext cx="11216640" cy="1402080"/>
          </a:xfrm>
          <a:prstGeom prst="rect">
            <a:avLst/>
          </a:prstGeom>
          <a:solidFill>
            <a:srgbClr val="D6E8FF"/>
          </a:solidFill>
          <a:ln w="12700" cap="flat" cmpd="sng">
            <a:solidFill>
              <a:srgbClr val="1450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26"/>
          <p:cNvSpPr/>
          <p:nvPr/>
        </p:nvSpPr>
        <p:spPr>
          <a:xfrm>
            <a:off x="731520" y="5059680"/>
            <a:ext cx="30480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A2558"/>
                </a:solidFill>
                <a:latin typeface="Calibri"/>
                <a:ea typeface="Calibri"/>
                <a:cs typeface="Calibri"/>
                <a:sym typeface="Calibri"/>
              </a:rPr>
              <a:t>This approach avoids: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8" name="Google Shape;658;p26"/>
          <p:cNvSpPr/>
          <p:nvPr/>
        </p:nvSpPr>
        <p:spPr>
          <a:xfrm>
            <a:off x="731520" y="5608320"/>
            <a:ext cx="10728960" cy="67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>
                <a:solidFill>
                  <a:srgbClr val="5A6A80"/>
                </a:solidFill>
                <a:latin typeface="Calibri"/>
                <a:ea typeface="Calibri"/>
                <a:cs typeface="Calibri"/>
                <a:sym typeface="Calibri"/>
              </a:rPr>
              <a:t>Unsustainable deployments  ·  Technology overload  ·  Low adoption rates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9" name="Google Shape;659;p26"/>
          <p:cNvSpPr/>
          <p:nvPr/>
        </p:nvSpPr>
        <p:spPr>
          <a:xfrm>
            <a:off x="212035" y="6437376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A6A8A"/>
                </a:solidFill>
                <a:latin typeface="Calibri"/>
                <a:ea typeface="Calibri"/>
                <a:cs typeface="Calibri"/>
                <a:sym typeface="Calibri"/>
              </a:rPr>
              <a:t>WACREN  ·  AfricaConnect4  ·  GÉANT  |  TNC2026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5"/>
        </a:solidFill>
        <a:effectLst/>
      </p:bgPr>
    </p:bg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27" descr="preencoded.png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-365760" y="-121920"/>
            <a:ext cx="12923520" cy="115824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27"/>
          <p:cNvSpPr/>
          <p:nvPr/>
        </p:nvSpPr>
        <p:spPr>
          <a:xfrm>
            <a:off x="0" y="0"/>
            <a:ext cx="12192000" cy="1341120"/>
          </a:xfrm>
          <a:prstGeom prst="rect">
            <a:avLst/>
          </a:prstGeom>
          <a:solidFill>
            <a:srgbClr val="0A2558"/>
          </a:solidFill>
          <a:ln w="12700" cap="flat" cmpd="sng">
            <a:solidFill>
              <a:srgbClr val="0A25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27"/>
          <p:cNvSpPr/>
          <p:nvPr/>
        </p:nvSpPr>
        <p:spPr>
          <a:xfrm>
            <a:off x="609600" y="60960"/>
            <a:ext cx="10972800" cy="11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This Creates</a:t>
            </a:r>
            <a:endParaRPr sz="3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p27"/>
          <p:cNvSpPr/>
          <p:nvPr/>
        </p:nvSpPr>
        <p:spPr>
          <a:xfrm>
            <a:off x="487680" y="1463040"/>
            <a:ext cx="3535680" cy="499872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0DCF0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27"/>
          <p:cNvSpPr/>
          <p:nvPr/>
        </p:nvSpPr>
        <p:spPr>
          <a:xfrm>
            <a:off x="487680" y="1463040"/>
            <a:ext cx="3535680" cy="792480"/>
          </a:xfrm>
          <a:prstGeom prst="rect">
            <a:avLst/>
          </a:prstGeom>
          <a:solidFill>
            <a:srgbClr val="1450A3"/>
          </a:solidFill>
          <a:ln w="12700" cap="flat" cmpd="sng">
            <a:solidFill>
              <a:srgbClr val="1450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0" name="Google Shape;670;p2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1548384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27"/>
          <p:cNvSpPr/>
          <p:nvPr/>
        </p:nvSpPr>
        <p:spPr>
          <a:xfrm>
            <a:off x="1280160" y="1463040"/>
            <a:ext cx="2682240" cy="79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 Researchers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2" name="Google Shape;672;p27"/>
          <p:cNvSpPr/>
          <p:nvPr/>
        </p:nvSpPr>
        <p:spPr>
          <a:xfrm>
            <a:off x="670560" y="2438400"/>
            <a:ext cx="3169920" cy="390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189" marR="0" lvl="0" indent="-457189" algn="l" rtl="0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Easier access to services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1333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Better collaboration opportunities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1333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Reduced barriers to participation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27"/>
          <p:cNvSpPr/>
          <p:nvPr/>
        </p:nvSpPr>
        <p:spPr>
          <a:xfrm>
            <a:off x="4303776" y="1463040"/>
            <a:ext cx="3535680" cy="499872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0DCF0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27"/>
          <p:cNvSpPr/>
          <p:nvPr/>
        </p:nvSpPr>
        <p:spPr>
          <a:xfrm>
            <a:off x="4303776" y="1463040"/>
            <a:ext cx="3535680" cy="792480"/>
          </a:xfrm>
          <a:prstGeom prst="rect">
            <a:avLst/>
          </a:prstGeom>
          <a:solidFill>
            <a:srgbClr val="8E44AD"/>
          </a:solidFill>
          <a:ln w="12700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5" name="Google Shape;675;p27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25696" y="1548384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76" name="Google Shape;676;p27"/>
          <p:cNvSpPr/>
          <p:nvPr/>
        </p:nvSpPr>
        <p:spPr>
          <a:xfrm>
            <a:off x="5096256" y="1463040"/>
            <a:ext cx="2682240" cy="79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 Institutions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p27"/>
          <p:cNvSpPr/>
          <p:nvPr/>
        </p:nvSpPr>
        <p:spPr>
          <a:xfrm>
            <a:off x="4486656" y="2438400"/>
            <a:ext cx="3169920" cy="390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189" marR="0" lvl="0" indent="-457189" algn="l" rtl="0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Stronger digital capacity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1333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Improved interoperability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1333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Access to regional &amp; global services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27"/>
          <p:cNvSpPr/>
          <p:nvPr/>
        </p:nvSpPr>
        <p:spPr>
          <a:xfrm>
            <a:off x="8119872" y="1463040"/>
            <a:ext cx="3535680" cy="499872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0DCF0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10196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27"/>
          <p:cNvSpPr/>
          <p:nvPr/>
        </p:nvSpPr>
        <p:spPr>
          <a:xfrm>
            <a:off x="8119872" y="1463040"/>
            <a:ext cx="3535680" cy="792480"/>
          </a:xfrm>
          <a:prstGeom prst="rect">
            <a:avLst/>
          </a:prstGeom>
          <a:solidFill>
            <a:srgbClr val="0D9488"/>
          </a:solidFill>
          <a:ln w="12700" cap="flat" cmpd="sng">
            <a:solidFill>
              <a:srgbClr val="0D94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0" name="Google Shape;680;p27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41792" y="1548384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27"/>
          <p:cNvSpPr/>
          <p:nvPr/>
        </p:nvSpPr>
        <p:spPr>
          <a:xfrm>
            <a:off x="8912352" y="1463040"/>
            <a:ext cx="2682240" cy="79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 the Ecosystem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27"/>
          <p:cNvSpPr/>
          <p:nvPr/>
        </p:nvSpPr>
        <p:spPr>
          <a:xfrm>
            <a:off x="8302752" y="2438400"/>
            <a:ext cx="3169920" cy="390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189" marR="0" lvl="0" indent="-457189" algn="l" rtl="0">
              <a:spcBef>
                <a:spcPts val="0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Increased trust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1333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Higher service adoption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1333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Stronger research communities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1333"/>
              </a:spcBef>
              <a:spcAft>
                <a:spcPts val="0"/>
              </a:spcAft>
              <a:buClr>
                <a:srgbClr val="1A1A2E"/>
              </a:buClr>
              <a:buSzPts val="1533"/>
              <a:buFont typeface="Calibri"/>
              <a:buChar char="•"/>
            </a:pPr>
            <a:r>
              <a:rPr lang="en-US" sz="1533">
                <a:solidFill>
                  <a:srgbClr val="1A1A2E"/>
                </a:solidFill>
                <a:latin typeface="Calibri"/>
                <a:ea typeface="Calibri"/>
                <a:cs typeface="Calibri"/>
                <a:sym typeface="Calibri"/>
              </a:rPr>
              <a:t>Sustainable digital growth</a:t>
            </a:r>
            <a:endParaRPr sz="1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27"/>
          <p:cNvSpPr/>
          <p:nvPr/>
        </p:nvSpPr>
        <p:spPr>
          <a:xfrm>
            <a:off x="212035" y="6437376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A6A8A"/>
                </a:solidFill>
                <a:latin typeface="Calibri"/>
                <a:ea typeface="Calibri"/>
                <a:cs typeface="Calibri"/>
                <a:sym typeface="Calibri"/>
              </a:rPr>
              <a:t>WACREN  ·  AfricaConnect4  ·  GÉANT  |  TNC2026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5"/>
        </a:solidFill>
        <a:effectLst/>
      </p:bgPr>
    </p:bg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28" descr="preencoded.png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-365760" y="-121920"/>
            <a:ext cx="12923520" cy="115824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28"/>
          <p:cNvSpPr/>
          <p:nvPr/>
        </p:nvSpPr>
        <p:spPr>
          <a:xfrm>
            <a:off x="0" y="0"/>
            <a:ext cx="12192000" cy="1341120"/>
          </a:xfrm>
          <a:prstGeom prst="rect">
            <a:avLst/>
          </a:prstGeom>
          <a:solidFill>
            <a:srgbClr val="0A2558"/>
          </a:solidFill>
          <a:ln w="12700" cap="flat" cmpd="sng">
            <a:solidFill>
              <a:srgbClr val="0A25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28"/>
          <p:cNvSpPr/>
          <p:nvPr/>
        </p:nvSpPr>
        <p:spPr>
          <a:xfrm>
            <a:off x="609600" y="60960"/>
            <a:ext cx="10972800" cy="11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AfricaConnect Is Evolving</a:t>
            </a:r>
            <a:endParaRPr sz="3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28"/>
          <p:cNvSpPr/>
          <p:nvPr/>
        </p:nvSpPr>
        <p:spPr>
          <a:xfrm>
            <a:off x="487680" y="1584960"/>
            <a:ext cx="4267200" cy="4267200"/>
          </a:xfrm>
          <a:prstGeom prst="rect">
            <a:avLst/>
          </a:prstGeom>
          <a:solidFill>
            <a:srgbClr val="EAF0FB"/>
          </a:solidFill>
          <a:ln w="12700" cap="flat" cmpd="sng">
            <a:solidFill>
              <a:srgbClr val="4A90D9"/>
            </a:solidFill>
            <a:prstDash val="solid"/>
            <a:round/>
            <a:headEnd type="none" w="sm" len="sm"/>
            <a:tailEnd type="none" w="sm" len="sm"/>
          </a:ln>
          <a:effectLst>
            <a:outerShdw blurRad="101600" dist="254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28"/>
          <p:cNvSpPr/>
          <p:nvPr/>
        </p:nvSpPr>
        <p:spPr>
          <a:xfrm>
            <a:off x="487680" y="1584960"/>
            <a:ext cx="4267200" cy="670560"/>
          </a:xfrm>
          <a:prstGeom prst="rect">
            <a:avLst/>
          </a:prstGeom>
          <a:solidFill>
            <a:srgbClr val="4A90D9"/>
          </a:solidFill>
          <a:ln w="12700" cap="flat" cmpd="sng">
            <a:solidFill>
              <a:srgbClr val="4A90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28"/>
          <p:cNvSpPr/>
          <p:nvPr/>
        </p:nvSpPr>
        <p:spPr>
          <a:xfrm>
            <a:off x="487680" y="1584960"/>
            <a:ext cx="4267200" cy="67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5" name="Google Shape;695;p2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2640" y="2499360"/>
            <a:ext cx="1097280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28"/>
          <p:cNvSpPr/>
          <p:nvPr/>
        </p:nvSpPr>
        <p:spPr>
          <a:xfrm>
            <a:off x="609600" y="3779520"/>
            <a:ext cx="402336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1450A3"/>
                </a:solidFill>
                <a:latin typeface="Calibri"/>
                <a:ea typeface="Calibri"/>
                <a:cs typeface="Calibri"/>
                <a:sym typeface="Calibri"/>
              </a:rPr>
              <a:t>A connectivity initiative</a:t>
            </a:r>
            <a:endParaRPr sz="18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28"/>
          <p:cNvSpPr/>
          <p:nvPr/>
        </p:nvSpPr>
        <p:spPr>
          <a:xfrm>
            <a:off x="609600" y="4572000"/>
            <a:ext cx="402336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67" i="1">
                <a:solidFill>
                  <a:srgbClr val="5A6A80"/>
                </a:solidFill>
                <a:latin typeface="Calibri"/>
                <a:ea typeface="Calibri"/>
                <a:cs typeface="Calibri"/>
                <a:sym typeface="Calibri"/>
              </a:rPr>
              <a:t>Focused on connecting networks and infrastructure</a:t>
            </a:r>
            <a:endParaRPr sz="14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8" name="Google Shape;698;p28"/>
          <p:cNvSpPr/>
          <p:nvPr/>
        </p:nvSpPr>
        <p:spPr>
          <a:xfrm>
            <a:off x="4754880" y="3048000"/>
            <a:ext cx="12192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33" b="1">
                <a:solidFill>
                  <a:srgbClr val="00B4D8"/>
                </a:solidFill>
                <a:latin typeface="Calibri"/>
                <a:ea typeface="Calibri"/>
                <a:cs typeface="Calibri"/>
                <a:sym typeface="Calibri"/>
              </a:rPr>
              <a:t>→</a:t>
            </a:r>
            <a:endParaRPr sz="53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9" name="Google Shape;699;p28"/>
          <p:cNvSpPr/>
          <p:nvPr/>
        </p:nvSpPr>
        <p:spPr>
          <a:xfrm>
            <a:off x="4754880" y="4206240"/>
            <a:ext cx="12192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i="1">
                <a:solidFill>
                  <a:srgbClr val="5A6A80"/>
                </a:solidFill>
                <a:latin typeface="Calibri"/>
                <a:ea typeface="Calibri"/>
                <a:cs typeface="Calibri"/>
                <a:sym typeface="Calibri"/>
              </a:rPr>
              <a:t>evolving</a:t>
            </a:r>
            <a:endParaRPr sz="13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0" name="Google Shape;700;p28"/>
          <p:cNvSpPr/>
          <p:nvPr/>
        </p:nvSpPr>
        <p:spPr>
          <a:xfrm>
            <a:off x="6217920" y="1584960"/>
            <a:ext cx="5486400" cy="4267200"/>
          </a:xfrm>
          <a:prstGeom prst="rect">
            <a:avLst/>
          </a:prstGeom>
          <a:solidFill>
            <a:srgbClr val="0A2558"/>
          </a:solidFill>
          <a:ln w="12700" cap="flat" cmpd="sng">
            <a:solidFill>
              <a:srgbClr val="0A2558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25400" dir="8100000" algn="bl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28"/>
          <p:cNvSpPr/>
          <p:nvPr/>
        </p:nvSpPr>
        <p:spPr>
          <a:xfrm>
            <a:off x="6217920" y="1584960"/>
            <a:ext cx="5486400" cy="670560"/>
          </a:xfrm>
          <a:prstGeom prst="rect">
            <a:avLst/>
          </a:prstGeom>
          <a:solidFill>
            <a:srgbClr val="00B4D8"/>
          </a:solidFill>
          <a:ln w="12700" cap="flat" cmpd="sng">
            <a:solidFill>
              <a:srgbClr val="00B4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28"/>
          <p:cNvSpPr/>
          <p:nvPr/>
        </p:nvSpPr>
        <p:spPr>
          <a:xfrm>
            <a:off x="6217920" y="1584960"/>
            <a:ext cx="5486400" cy="67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b="1">
                <a:solidFill>
                  <a:srgbClr val="0A2558"/>
                </a:solidFill>
                <a:latin typeface="Calibri"/>
                <a:ea typeface="Calibri"/>
                <a:cs typeface="Calibri"/>
                <a:sym typeface="Calibri"/>
              </a:rPr>
              <a:t>INTO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3" name="Google Shape;703;p28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61760" y="2621280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28"/>
          <p:cNvSpPr/>
          <p:nvPr/>
        </p:nvSpPr>
        <p:spPr>
          <a:xfrm>
            <a:off x="7132320" y="2438400"/>
            <a:ext cx="4450080" cy="99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trusted service ecosystem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5" name="Google Shape;705;p28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61760" y="3718560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28"/>
          <p:cNvSpPr/>
          <p:nvPr/>
        </p:nvSpPr>
        <p:spPr>
          <a:xfrm>
            <a:off x="7132320" y="3535680"/>
            <a:ext cx="4450080" cy="99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collaboration platform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7" name="Google Shape;707;p28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61760" y="4815840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28"/>
          <p:cNvSpPr/>
          <p:nvPr/>
        </p:nvSpPr>
        <p:spPr>
          <a:xfrm>
            <a:off x="7132320" y="4632960"/>
            <a:ext cx="4450080" cy="999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 digital community framework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28"/>
          <p:cNvSpPr/>
          <p:nvPr/>
        </p:nvSpPr>
        <p:spPr>
          <a:xfrm>
            <a:off x="6339840" y="5608320"/>
            <a:ext cx="524256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i="1">
                <a:solidFill>
                  <a:srgbClr val="00B4D8"/>
                </a:solidFill>
                <a:latin typeface="Calibri"/>
                <a:ea typeface="Calibri"/>
                <a:cs typeface="Calibri"/>
                <a:sym typeface="Calibri"/>
              </a:rPr>
              <a:t>Connecting people, services, and institutions through trust.</a:t>
            </a:r>
            <a:endParaRPr sz="13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28"/>
          <p:cNvSpPr/>
          <p:nvPr/>
        </p:nvSpPr>
        <p:spPr>
          <a:xfrm>
            <a:off x="212035" y="6437376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A6A8A"/>
                </a:solidFill>
                <a:latin typeface="Calibri"/>
                <a:ea typeface="Calibri"/>
                <a:cs typeface="Calibri"/>
                <a:sym typeface="Calibri"/>
              </a:rPr>
              <a:t>WACREN  ·  AfricaConnect4  ·  GÉANT  |  TNC2026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5"/>
        </a:solidFill>
        <a:effectLst/>
      </p:bgPr>
    </p:bg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oogle Shape;716;p29" descr="preencoded.png"/>
          <p:cNvPicPr preferRelativeResize="0"/>
          <p:nvPr/>
        </p:nvPicPr>
        <p:blipFill rotWithShape="1">
          <a:blip r:embed="rId3">
            <a:alphaModFix amt="85000"/>
          </a:blip>
          <a:srcRect/>
          <a:stretch/>
        </p:blipFill>
        <p:spPr>
          <a:xfrm>
            <a:off x="-365760" y="-121920"/>
            <a:ext cx="12923520" cy="115824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29"/>
          <p:cNvSpPr/>
          <p:nvPr/>
        </p:nvSpPr>
        <p:spPr>
          <a:xfrm>
            <a:off x="0" y="0"/>
            <a:ext cx="12192000" cy="1341120"/>
          </a:xfrm>
          <a:prstGeom prst="rect">
            <a:avLst/>
          </a:prstGeom>
          <a:solidFill>
            <a:srgbClr val="0A2558"/>
          </a:solidFill>
          <a:ln w="12700" cap="flat" cmpd="sng">
            <a:solidFill>
              <a:srgbClr val="0A25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29"/>
          <p:cNvSpPr/>
          <p:nvPr/>
        </p:nvSpPr>
        <p:spPr>
          <a:xfrm>
            <a:off x="609600" y="60960"/>
            <a:ext cx="10972800" cy="115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Building Under Constraint Creates Stronger Systems</a:t>
            </a:r>
            <a:endParaRPr sz="29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9" name="Google Shape;719;p29"/>
          <p:cNvSpPr/>
          <p:nvPr/>
        </p:nvSpPr>
        <p:spPr>
          <a:xfrm>
            <a:off x="487680" y="1463040"/>
            <a:ext cx="5242560" cy="1219200"/>
          </a:xfrm>
          <a:prstGeom prst="rect">
            <a:avLst/>
          </a:prstGeom>
          <a:solidFill>
            <a:srgbClr val="D6E8FF"/>
          </a:solidFill>
          <a:ln w="12700" cap="flat" cmpd="sng">
            <a:solidFill>
              <a:srgbClr val="1450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9"/>
          <p:cNvSpPr/>
          <p:nvPr/>
        </p:nvSpPr>
        <p:spPr>
          <a:xfrm>
            <a:off x="487680" y="1463040"/>
            <a:ext cx="524256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600" tIns="101600" rIns="101600" bIns="1016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A2558"/>
                </a:solidFill>
                <a:latin typeface="Calibri"/>
                <a:ea typeface="Calibri"/>
                <a:cs typeface="Calibri"/>
                <a:sym typeface="Calibri"/>
              </a:rPr>
              <a:t>In many environments, trust is assumed.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A2558"/>
                </a:solidFill>
                <a:latin typeface="Calibri"/>
                <a:ea typeface="Calibri"/>
                <a:cs typeface="Calibri"/>
                <a:sym typeface="Calibri"/>
              </a:rPr>
              <a:t>In ours, trust must be intentionally designed.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29"/>
          <p:cNvSpPr/>
          <p:nvPr/>
        </p:nvSpPr>
        <p:spPr>
          <a:xfrm>
            <a:off x="487680" y="2865120"/>
            <a:ext cx="3535680" cy="164592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0DCF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54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9"/>
          <p:cNvSpPr/>
          <p:nvPr/>
        </p:nvSpPr>
        <p:spPr>
          <a:xfrm>
            <a:off x="487680" y="2865120"/>
            <a:ext cx="670560" cy="1645920"/>
          </a:xfrm>
          <a:prstGeom prst="rect">
            <a:avLst/>
          </a:prstGeom>
          <a:solidFill>
            <a:srgbClr val="0D9488"/>
          </a:solidFill>
          <a:ln w="12700" cap="flat" cmpd="sng">
            <a:solidFill>
              <a:srgbClr val="0D948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3" name="Google Shape;723;p2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" y="3389376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29"/>
          <p:cNvSpPr/>
          <p:nvPr/>
        </p:nvSpPr>
        <p:spPr>
          <a:xfrm>
            <a:off x="1243584" y="2962656"/>
            <a:ext cx="268224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0D9488"/>
                </a:solidFill>
                <a:latin typeface="Calibri"/>
                <a:ea typeface="Calibri"/>
                <a:cs typeface="Calibri"/>
                <a:sym typeface="Calibri"/>
              </a:rPr>
              <a:t>Build Progressively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29"/>
          <p:cNvSpPr/>
          <p:nvPr/>
        </p:nvSpPr>
        <p:spPr>
          <a:xfrm>
            <a:off x="1243584" y="3572256"/>
            <a:ext cx="26822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A6A80"/>
                </a:solidFill>
                <a:latin typeface="Calibri"/>
                <a:ea typeface="Calibri"/>
                <a:cs typeface="Calibri"/>
                <a:sym typeface="Calibri"/>
              </a:rPr>
              <a:t>Gradual rollout ensures sustainability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29"/>
          <p:cNvSpPr/>
          <p:nvPr/>
        </p:nvSpPr>
        <p:spPr>
          <a:xfrm>
            <a:off x="4267200" y="2865120"/>
            <a:ext cx="3535680" cy="164592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0DCF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54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29"/>
          <p:cNvSpPr/>
          <p:nvPr/>
        </p:nvSpPr>
        <p:spPr>
          <a:xfrm>
            <a:off x="4267200" y="2865120"/>
            <a:ext cx="670560" cy="1645920"/>
          </a:xfrm>
          <a:prstGeom prst="rect">
            <a:avLst/>
          </a:prstGeom>
          <a:solidFill>
            <a:srgbClr val="1450A3"/>
          </a:solidFill>
          <a:ln w="12700" cap="flat" cmpd="sng">
            <a:solidFill>
              <a:srgbClr val="1450A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28" name="Google Shape;728;p29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28160" y="3389376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29"/>
          <p:cNvSpPr/>
          <p:nvPr/>
        </p:nvSpPr>
        <p:spPr>
          <a:xfrm>
            <a:off x="5023104" y="2962656"/>
            <a:ext cx="268224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1450A3"/>
                </a:solidFill>
                <a:latin typeface="Calibri"/>
                <a:ea typeface="Calibri"/>
                <a:cs typeface="Calibri"/>
                <a:sym typeface="Calibri"/>
              </a:rPr>
              <a:t>Design for Sustainability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29"/>
          <p:cNvSpPr/>
          <p:nvPr/>
        </p:nvSpPr>
        <p:spPr>
          <a:xfrm>
            <a:off x="5023104" y="3572256"/>
            <a:ext cx="26822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A6A80"/>
                </a:solidFill>
                <a:latin typeface="Calibri"/>
                <a:ea typeface="Calibri"/>
                <a:cs typeface="Calibri"/>
                <a:sym typeface="Calibri"/>
              </a:rPr>
              <a:t>Long-term thinking over quick wins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29"/>
          <p:cNvSpPr/>
          <p:nvPr/>
        </p:nvSpPr>
        <p:spPr>
          <a:xfrm>
            <a:off x="8046720" y="2865120"/>
            <a:ext cx="3535680" cy="164592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0DCF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54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29"/>
          <p:cNvSpPr/>
          <p:nvPr/>
        </p:nvSpPr>
        <p:spPr>
          <a:xfrm>
            <a:off x="8046720" y="2865120"/>
            <a:ext cx="670560" cy="1645920"/>
          </a:xfrm>
          <a:prstGeom prst="rect">
            <a:avLst/>
          </a:prstGeom>
          <a:solidFill>
            <a:srgbClr val="E67E22"/>
          </a:solidFill>
          <a:ln w="12700" cap="flat" cmpd="sng">
            <a:solidFill>
              <a:srgbClr val="E67E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3" name="Google Shape;733;p29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07680" y="3389376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29"/>
          <p:cNvSpPr/>
          <p:nvPr/>
        </p:nvSpPr>
        <p:spPr>
          <a:xfrm>
            <a:off x="8802624" y="2962656"/>
            <a:ext cx="268224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E67E22"/>
                </a:solidFill>
                <a:latin typeface="Calibri"/>
                <a:ea typeface="Calibri"/>
                <a:cs typeface="Calibri"/>
                <a:sym typeface="Calibri"/>
              </a:rPr>
              <a:t>Focus on Adoption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29"/>
          <p:cNvSpPr/>
          <p:nvPr/>
        </p:nvSpPr>
        <p:spPr>
          <a:xfrm>
            <a:off x="8802624" y="3572256"/>
            <a:ext cx="26822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A6A80"/>
                </a:solidFill>
                <a:latin typeface="Calibri"/>
                <a:ea typeface="Calibri"/>
                <a:cs typeface="Calibri"/>
                <a:sym typeface="Calibri"/>
              </a:rPr>
              <a:t>Unused services create no value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29"/>
          <p:cNvSpPr/>
          <p:nvPr/>
        </p:nvSpPr>
        <p:spPr>
          <a:xfrm>
            <a:off x="487680" y="4754880"/>
            <a:ext cx="3535680" cy="164592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0DCF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54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9"/>
          <p:cNvSpPr/>
          <p:nvPr/>
        </p:nvSpPr>
        <p:spPr>
          <a:xfrm>
            <a:off x="487680" y="4754880"/>
            <a:ext cx="670560" cy="1645920"/>
          </a:xfrm>
          <a:prstGeom prst="rect">
            <a:avLst/>
          </a:prstGeom>
          <a:solidFill>
            <a:srgbClr val="8E44AD"/>
          </a:solidFill>
          <a:ln w="12700" cap="flat" cmpd="sng">
            <a:solidFill>
              <a:srgbClr val="8E44A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8" name="Google Shape;738;p29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48640" y="5279136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29"/>
          <p:cNvSpPr/>
          <p:nvPr/>
        </p:nvSpPr>
        <p:spPr>
          <a:xfrm>
            <a:off x="1243584" y="4852416"/>
            <a:ext cx="268224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8E44AD"/>
                </a:solidFill>
                <a:latin typeface="Calibri"/>
                <a:ea typeface="Calibri"/>
                <a:cs typeface="Calibri"/>
                <a:sym typeface="Calibri"/>
              </a:rPr>
              <a:t>Prioritise Operational Reality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29"/>
          <p:cNvSpPr/>
          <p:nvPr/>
        </p:nvSpPr>
        <p:spPr>
          <a:xfrm>
            <a:off x="1243584" y="5462016"/>
            <a:ext cx="26822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A6A80"/>
                </a:solidFill>
                <a:latin typeface="Calibri"/>
                <a:ea typeface="Calibri"/>
                <a:cs typeface="Calibri"/>
                <a:sym typeface="Calibri"/>
              </a:rPr>
              <a:t>Build for your context, not ideal conditions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29"/>
          <p:cNvSpPr/>
          <p:nvPr/>
        </p:nvSpPr>
        <p:spPr>
          <a:xfrm>
            <a:off x="4267200" y="4754880"/>
            <a:ext cx="3535680" cy="164592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D0DCF0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25400" dir="8100000" algn="bl" rotWithShape="0">
              <a:srgbClr val="000000">
                <a:alpha val="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29"/>
          <p:cNvSpPr/>
          <p:nvPr/>
        </p:nvSpPr>
        <p:spPr>
          <a:xfrm>
            <a:off x="4267200" y="4754880"/>
            <a:ext cx="670560" cy="1645920"/>
          </a:xfrm>
          <a:prstGeom prst="rect">
            <a:avLst/>
          </a:prstGeom>
          <a:solidFill>
            <a:srgbClr val="C0392B"/>
          </a:solidFill>
          <a:ln w="12700" cap="flat" cmpd="sng">
            <a:solidFill>
              <a:srgbClr val="C0392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3" name="Google Shape;743;p29" descr="preencoded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28160" y="5279136"/>
            <a:ext cx="548640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29"/>
          <p:cNvSpPr/>
          <p:nvPr/>
        </p:nvSpPr>
        <p:spPr>
          <a:xfrm>
            <a:off x="5023104" y="4852416"/>
            <a:ext cx="268224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C0392B"/>
                </a:solidFill>
                <a:latin typeface="Calibri"/>
                <a:ea typeface="Calibri"/>
                <a:cs typeface="Calibri"/>
                <a:sym typeface="Calibri"/>
              </a:rPr>
              <a:t>Treat Trust as Infrastructure</a:t>
            </a:r>
            <a:endParaRPr sz="16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29"/>
          <p:cNvSpPr/>
          <p:nvPr/>
        </p:nvSpPr>
        <p:spPr>
          <a:xfrm>
            <a:off x="5023104" y="5462016"/>
            <a:ext cx="2682240" cy="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rgbClr val="5A6A80"/>
                </a:solidFill>
                <a:latin typeface="Calibri"/>
                <a:ea typeface="Calibri"/>
                <a:cs typeface="Calibri"/>
                <a:sym typeface="Calibri"/>
              </a:rPr>
              <a:t>Trust enables everything else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29"/>
          <p:cNvSpPr/>
          <p:nvPr/>
        </p:nvSpPr>
        <p:spPr>
          <a:xfrm>
            <a:off x="243840" y="646176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A6A8A"/>
                </a:solidFill>
                <a:latin typeface="Calibri"/>
                <a:ea typeface="Calibri"/>
                <a:cs typeface="Calibri"/>
                <a:sym typeface="Calibri"/>
              </a:rPr>
              <a:t>WACREN  ·  AfricaConnect4  ·  GÉANT  |  TNC2026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558"/>
        </a:solidFill>
        <a:effectLst/>
      </p:bgPr>
    </p:bg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2" name="Google Shape;752;p30" descr="preencoded.png"/>
          <p:cNvPicPr preferRelativeResize="0"/>
          <p:nvPr/>
        </p:nvPicPr>
        <p:blipFill rotWithShape="1">
          <a:blip r:embed="rId3">
            <a:alphaModFix amt="60000"/>
          </a:blip>
          <a:srcRect/>
          <a:stretch/>
        </p:blipFill>
        <p:spPr>
          <a:xfrm>
            <a:off x="-1112401" y="-134112"/>
            <a:ext cx="12923520" cy="1158240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30"/>
          <p:cNvSpPr/>
          <p:nvPr/>
        </p:nvSpPr>
        <p:spPr>
          <a:xfrm>
            <a:off x="609600" y="731520"/>
            <a:ext cx="9144000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33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Digital Sisu in Practice</a:t>
            </a:r>
            <a:endParaRPr sz="45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4" name="Google Shape;754;p30"/>
          <p:cNvSpPr/>
          <p:nvPr/>
        </p:nvSpPr>
        <p:spPr>
          <a:xfrm>
            <a:off x="609600" y="1645920"/>
            <a:ext cx="1828800" cy="85344"/>
          </a:xfrm>
          <a:prstGeom prst="rect">
            <a:avLst/>
          </a:prstGeom>
          <a:solidFill>
            <a:srgbClr val="00B4D8"/>
          </a:solidFill>
          <a:ln w="12700" cap="flat" cmpd="sng">
            <a:solidFill>
              <a:srgbClr val="00B4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30"/>
          <p:cNvSpPr/>
          <p:nvPr/>
        </p:nvSpPr>
        <p:spPr>
          <a:xfrm>
            <a:off x="609600" y="1584960"/>
            <a:ext cx="6705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457189" marR="0" lvl="0" indent="-457189" algn="l" rtl="0">
              <a:spcBef>
                <a:spcPts val="0"/>
              </a:spcBef>
              <a:spcAft>
                <a:spcPts val="0"/>
              </a:spcAft>
              <a:buClr>
                <a:srgbClr val="D6E8FF"/>
              </a:buClr>
              <a:buSzPts val="1733"/>
              <a:buFont typeface="Calibri"/>
              <a:buChar char="•"/>
            </a:pPr>
            <a:r>
              <a:rPr lang="en-US" sz="1733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Even when systems are fragmented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800"/>
              </a:spcBef>
              <a:spcAft>
                <a:spcPts val="0"/>
              </a:spcAft>
              <a:buClr>
                <a:srgbClr val="D6E8FF"/>
              </a:buClr>
              <a:buSzPts val="1733"/>
              <a:buFont typeface="Calibri"/>
              <a:buChar char="•"/>
            </a:pPr>
            <a:r>
              <a:rPr lang="en-US" sz="1733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Even when institutions are unevenly prepared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189" marR="0" lvl="0" indent="-457189" algn="l" rtl="0">
              <a:spcBef>
                <a:spcPts val="800"/>
              </a:spcBef>
              <a:spcAft>
                <a:spcPts val="0"/>
              </a:spcAft>
              <a:buClr>
                <a:srgbClr val="D6E8FF"/>
              </a:buClr>
              <a:buSzPts val="1733"/>
              <a:buFont typeface="Calibri"/>
              <a:buChar char="•"/>
            </a:pPr>
            <a:r>
              <a:rPr lang="en-US" sz="1733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Even when trust cannot be assumed</a:t>
            </a:r>
            <a:endParaRPr sz="17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6" name="Google Shape;756;p30"/>
          <p:cNvSpPr/>
          <p:nvPr/>
        </p:nvSpPr>
        <p:spPr>
          <a:xfrm>
            <a:off x="609600" y="3657600"/>
            <a:ext cx="6096000" cy="46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i="1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One institution.</a:t>
            </a:r>
            <a:endParaRPr sz="18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30"/>
          <p:cNvSpPr/>
          <p:nvPr/>
        </p:nvSpPr>
        <p:spPr>
          <a:xfrm>
            <a:off x="609600" y="4120896"/>
            <a:ext cx="6096000" cy="46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i="1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One trusted identity.</a:t>
            </a:r>
            <a:endParaRPr sz="18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30"/>
          <p:cNvSpPr/>
          <p:nvPr/>
        </p:nvSpPr>
        <p:spPr>
          <a:xfrm>
            <a:off x="609600" y="4584192"/>
            <a:ext cx="6096000" cy="46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i="1">
                <a:solidFill>
                  <a:srgbClr val="D6E8FF"/>
                </a:solidFill>
                <a:latin typeface="Calibri"/>
                <a:ea typeface="Calibri"/>
                <a:cs typeface="Calibri"/>
                <a:sym typeface="Calibri"/>
              </a:rPr>
              <a:t>One operational service.</a:t>
            </a:r>
            <a:endParaRPr sz="18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30"/>
          <p:cNvSpPr/>
          <p:nvPr/>
        </p:nvSpPr>
        <p:spPr>
          <a:xfrm>
            <a:off x="609600" y="5047488"/>
            <a:ext cx="6096000" cy="463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F59E0B"/>
                </a:solidFill>
                <a:latin typeface="Calibri"/>
                <a:ea typeface="Calibri"/>
                <a:cs typeface="Calibri"/>
                <a:sym typeface="Calibri"/>
              </a:rPr>
              <a:t>One research community at a time.</a:t>
            </a:r>
            <a:endParaRPr sz="18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30"/>
          <p:cNvSpPr/>
          <p:nvPr/>
        </p:nvSpPr>
        <p:spPr>
          <a:xfrm>
            <a:off x="7315200" y="2438400"/>
            <a:ext cx="4389120" cy="3657600"/>
          </a:xfrm>
          <a:prstGeom prst="rect">
            <a:avLst/>
          </a:prstGeom>
          <a:solidFill>
            <a:srgbClr val="0D1E40"/>
          </a:solidFill>
          <a:ln w="12700" cap="flat" cmpd="sng">
            <a:solidFill>
              <a:srgbClr val="00B4D8"/>
            </a:solidFill>
            <a:prstDash val="solid"/>
            <a:round/>
            <a:headEnd type="none" w="sm" len="sm"/>
            <a:tailEnd type="none" w="sm" len="sm"/>
          </a:ln>
          <a:effectLst>
            <a:outerShdw blurRad="127000" dist="38100" dir="8100000" algn="bl" rotWithShape="0">
              <a:srgbClr val="000000">
                <a:alpha val="25098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1" name="Google Shape;761;p30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17280" y="2560320"/>
            <a:ext cx="1584960" cy="1584960"/>
          </a:xfrm>
          <a:prstGeom prst="rect">
            <a:avLst/>
          </a:prstGeom>
          <a:noFill/>
          <a:ln>
            <a:noFill/>
          </a:ln>
        </p:spPr>
      </p:pic>
      <p:sp>
        <p:nvSpPr>
          <p:cNvPr id="762" name="Google Shape;762;p30"/>
          <p:cNvSpPr/>
          <p:nvPr/>
        </p:nvSpPr>
        <p:spPr>
          <a:xfrm>
            <a:off x="7437120" y="4267200"/>
            <a:ext cx="4145280" cy="67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Let's Compare Notes</a:t>
            </a:r>
            <a:endParaRPr sz="1867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30"/>
          <p:cNvSpPr/>
          <p:nvPr/>
        </p:nvSpPr>
        <p:spPr>
          <a:xfrm>
            <a:off x="7437120" y="4998720"/>
            <a:ext cx="4145280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33" i="1">
                <a:solidFill>
                  <a:srgbClr val="A0B4CC"/>
                </a:solidFill>
                <a:latin typeface="Calibri"/>
                <a:ea typeface="Calibri"/>
                <a:cs typeface="Calibri"/>
                <a:sym typeface="Calibri"/>
              </a:rPr>
              <a:t>Working on identity, federation, or service adoption? We're building this together with GÉANT — the harder lessons travel.</a:t>
            </a:r>
            <a:endParaRPr sz="13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30"/>
          <p:cNvSpPr/>
          <p:nvPr/>
        </p:nvSpPr>
        <p:spPr>
          <a:xfrm>
            <a:off x="609600" y="6400800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A6A8A"/>
                </a:solidFill>
                <a:latin typeface="Calibri"/>
                <a:ea typeface="Calibri"/>
                <a:cs typeface="Calibri"/>
                <a:sym typeface="Calibri"/>
              </a:rPr>
              <a:t>WACREN  ·  AfricaConnect4  ·  GÉANT  |  TNC2026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1"/>
          <p:cNvSpPr txBox="1">
            <a:spLocks noGrp="1"/>
          </p:cNvSpPr>
          <p:nvPr>
            <p:ph type="title"/>
          </p:nvPr>
        </p:nvSpPr>
        <p:spPr>
          <a:xfrm>
            <a:off x="2474402" y="2846464"/>
            <a:ext cx="6734848" cy="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500" dirty="0"/>
              <a:t>Q &amp; A </a:t>
            </a:r>
            <a:br>
              <a:rPr lang="en-US" sz="3500" dirty="0"/>
            </a:br>
            <a:br>
              <a:rPr lang="en-US" sz="3500" dirty="0"/>
            </a:br>
            <a:r>
              <a:rPr lang="en-US" sz="3500" dirty="0"/>
              <a:t>THANK YOU!</a:t>
            </a:r>
            <a:br>
              <a:rPr lang="en-US" sz="3500" dirty="0"/>
            </a:br>
            <a:br>
              <a:rPr lang="en-US" sz="3500" dirty="0"/>
            </a:br>
            <a:r>
              <a:rPr lang="en-US" sz="3500" dirty="0"/>
              <a:t>Email: pmo@wacren.net</a:t>
            </a:r>
            <a:endParaRPr dirty="0"/>
          </a:p>
        </p:txBody>
      </p:sp>
      <p:pic>
        <p:nvPicPr>
          <p:cNvPr id="770" name="Google Shape;77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97793" y="4921290"/>
            <a:ext cx="2796413" cy="777679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31"/>
          <p:cNvSpPr/>
          <p:nvPr/>
        </p:nvSpPr>
        <p:spPr>
          <a:xfrm>
            <a:off x="212035" y="6437376"/>
            <a:ext cx="10972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4A6A8A"/>
                </a:solidFill>
                <a:latin typeface="Calibri"/>
                <a:ea typeface="Calibri"/>
                <a:cs typeface="Calibri"/>
                <a:sym typeface="Calibri"/>
              </a:rPr>
              <a:t>WACREN  ·  AfricaConnect4  ·  GÉANT  |  TNC2026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0DBD5E-C0E2-9B85-BAC8-DFB0B18B182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5937" y="4742756"/>
            <a:ext cx="1473200" cy="113474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FF31BDB-F1D0-3251-E5AA-66ECF755E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712" y="4990464"/>
            <a:ext cx="1915819" cy="6237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" descr="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5449" y="960771"/>
            <a:ext cx="4230176" cy="5103234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"/>
          <p:cNvSpPr txBox="1"/>
          <p:nvPr/>
        </p:nvSpPr>
        <p:spPr>
          <a:xfrm>
            <a:off x="2851492" y="3420401"/>
            <a:ext cx="2228983" cy="255450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Bénin</a:t>
            </a:r>
            <a:r>
              <a:rPr lang="en-US" sz="1000" b="0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00" b="0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RerBénin and RBER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Burkina Faso</a:t>
            </a:r>
            <a:r>
              <a:rPr lang="en-US" sz="1000" b="0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00" b="0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FasoREN</a:t>
            </a:r>
            <a:endParaRPr sz="1000" b="0" i="0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Cameroon</a:t>
            </a:r>
            <a:r>
              <a:rPr lang="en-US" sz="1000" b="0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00" b="0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RIC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Tchad</a:t>
            </a:r>
            <a:r>
              <a:rPr lang="en-US" sz="1000" b="0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00" b="0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TchadREN</a:t>
            </a:r>
            <a:r>
              <a:rPr lang="en-US" sz="1000" b="0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Côte d’Ivoire,</a:t>
            </a:r>
            <a:r>
              <a:rPr lang="en-US" sz="1000" b="0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00" b="0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RITER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Gambia, </a:t>
            </a:r>
            <a:r>
              <a:rPr lang="en-US" sz="1000" b="0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GAMREN</a:t>
            </a:r>
            <a:endParaRPr sz="1000" b="0" i="0">
              <a:solidFill>
                <a:srgbClr val="0A0A0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Ghana</a:t>
            </a:r>
            <a:r>
              <a:rPr lang="en-US" sz="1000" b="0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00" b="0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GARNET and GhREN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Guinea</a:t>
            </a:r>
            <a:r>
              <a:rPr lang="en-US" sz="1000" b="0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00" b="0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Gn-REN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Liberia</a:t>
            </a:r>
            <a:r>
              <a:rPr lang="en-US" sz="1000" b="0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00" b="0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LRREN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Mali</a:t>
            </a:r>
            <a:r>
              <a:rPr lang="en-US" sz="1000" b="0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00" b="0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MaliREN</a:t>
            </a:r>
            <a:endParaRPr sz="1000" b="0" i="0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Nigeria</a:t>
            </a:r>
            <a:r>
              <a:rPr lang="en-US" sz="1000" b="0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00" b="0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NgREN and Eko-Konnect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Niger</a:t>
            </a:r>
            <a:r>
              <a:rPr lang="en-US" sz="1000" b="0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00" b="0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NigerREN</a:t>
            </a:r>
            <a:endParaRPr sz="1000" b="0" i="0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Sierra Leone</a:t>
            </a:r>
            <a:r>
              <a:rPr lang="en-US" sz="1000" b="0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00" b="0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SLREN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Togo</a:t>
            </a:r>
            <a:r>
              <a:rPr lang="en-US" sz="1000" b="0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00" b="0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TogoRER</a:t>
            </a:r>
            <a:endParaRPr sz="1000" b="0" i="0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b="0" i="0">
              <a:solidFill>
                <a:srgbClr val="0A0A0A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"/>
          <p:cNvSpPr txBox="1"/>
          <p:nvPr/>
        </p:nvSpPr>
        <p:spPr>
          <a:xfrm>
            <a:off x="1007283" y="3420401"/>
            <a:ext cx="1546797" cy="7078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Algeria</a:t>
            </a:r>
            <a:r>
              <a:rPr lang="en-US" sz="1000" b="0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00" b="0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ARN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Egypt</a:t>
            </a:r>
            <a:r>
              <a:rPr lang="en-US" sz="1000" b="0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00" b="0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EUN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Morocco</a:t>
            </a:r>
            <a:r>
              <a:rPr lang="en-US" sz="1000" b="0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00" b="0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MARWAN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Tunisia</a:t>
            </a:r>
            <a:r>
              <a:rPr lang="en-US" sz="1000" b="0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00" b="0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CCK</a:t>
            </a:r>
            <a:r>
              <a:rPr lang="en-US" sz="1000" b="0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"/>
          <p:cNvSpPr txBox="1"/>
          <p:nvPr/>
        </p:nvSpPr>
        <p:spPr>
          <a:xfrm>
            <a:off x="5490156" y="3420401"/>
            <a:ext cx="1921934" cy="2862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Botswana, </a:t>
            </a:r>
            <a:r>
              <a:rPr lang="en-US" sz="1000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BotsREN</a:t>
            </a:r>
            <a:endParaRPr sz="1000" i="0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Burundi, </a:t>
            </a:r>
            <a:r>
              <a:rPr lang="en-US" sz="1000" b="1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BERNET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DRC, </a:t>
            </a:r>
            <a:r>
              <a:rPr lang="en-US" sz="1000" b="1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Eb@le</a:t>
            </a:r>
            <a:endParaRPr sz="1000" b="1" i="0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Ethiopia, </a:t>
            </a:r>
            <a:r>
              <a:rPr lang="en-US" sz="1000" b="1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EthERNet</a:t>
            </a:r>
            <a:endParaRPr sz="1000" b="1" i="0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Kenya, </a:t>
            </a:r>
            <a:r>
              <a:rPr lang="en-US" sz="1000" b="1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KENET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Leshoto</a:t>
            </a:r>
            <a:r>
              <a:rPr lang="en-US" sz="1000" b="1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, LesREN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Madagascar, </a:t>
            </a:r>
            <a:r>
              <a:rPr lang="en-US" sz="1000" b="1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iRENALA</a:t>
            </a:r>
            <a:endParaRPr sz="1000" b="1" i="0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Malawi, </a:t>
            </a:r>
            <a:r>
              <a:rPr lang="en-US" sz="1000" b="1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MaREN</a:t>
            </a:r>
            <a:endParaRPr sz="1000" b="1" i="0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Mozambique, </a:t>
            </a:r>
            <a:r>
              <a:rPr lang="en-US" sz="1000" b="1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MORENET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Rwanda, </a:t>
            </a:r>
            <a:r>
              <a:rPr lang="en-US" sz="1000" b="1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RWEDNET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Somalia, </a:t>
            </a:r>
            <a:r>
              <a:rPr lang="en-US" sz="1000" b="1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SomaliREN</a:t>
            </a:r>
            <a:endParaRPr sz="1000" b="1" i="0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South Africa, </a:t>
            </a:r>
            <a:r>
              <a:rPr lang="en-US" sz="1000" b="1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TENET, SANREN,SABEN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Sudan, </a:t>
            </a:r>
            <a:r>
              <a:rPr lang="en-US" sz="1000" b="1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SudREN</a:t>
            </a:r>
            <a:endParaRPr sz="1000" b="1" i="0">
              <a:solidFill>
                <a:srgbClr val="A5A5A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Tanzania, </a:t>
            </a:r>
            <a:r>
              <a:rPr lang="en-US" sz="1000" b="1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TERNET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Uganda, </a:t>
            </a:r>
            <a:r>
              <a:rPr lang="en-US" sz="1000" b="1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RENU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Zambia, </a:t>
            </a:r>
            <a:r>
              <a:rPr lang="en-US" sz="1000" b="1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ZAMREN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Zimbabwe, </a:t>
            </a:r>
            <a:r>
              <a:rPr lang="en-US" sz="1000" b="1" i="0">
                <a:solidFill>
                  <a:srgbClr val="A5A5A5"/>
                </a:solidFill>
                <a:latin typeface="Open Sans"/>
                <a:ea typeface="Open Sans"/>
                <a:cs typeface="Open Sans"/>
                <a:sym typeface="Open Sans"/>
              </a:rPr>
              <a:t>ZIMREN</a:t>
            </a:r>
            <a:endParaRPr sz="100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"/>
          <p:cNvSpPr/>
          <p:nvPr/>
        </p:nvSpPr>
        <p:spPr>
          <a:xfrm>
            <a:off x="783594" y="3172809"/>
            <a:ext cx="223689" cy="235653"/>
          </a:xfrm>
          <a:prstGeom prst="rect">
            <a:avLst/>
          </a:prstGeom>
          <a:solidFill>
            <a:srgbClr val="FFD4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"/>
          <p:cNvSpPr txBox="1"/>
          <p:nvPr/>
        </p:nvSpPr>
        <p:spPr>
          <a:xfrm>
            <a:off x="1007283" y="3185325"/>
            <a:ext cx="1546797" cy="2461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 i="0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ASREN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3"/>
          <p:cNvSpPr/>
          <p:nvPr/>
        </p:nvSpPr>
        <p:spPr>
          <a:xfrm>
            <a:off x="5266467" y="3170264"/>
            <a:ext cx="223689" cy="235653"/>
          </a:xfrm>
          <a:prstGeom prst="rect">
            <a:avLst/>
          </a:prstGeom>
          <a:solidFill>
            <a:srgbClr val="E2A56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E2A5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3"/>
          <p:cNvSpPr txBox="1"/>
          <p:nvPr/>
        </p:nvSpPr>
        <p:spPr>
          <a:xfrm>
            <a:off x="5490156" y="3182779"/>
            <a:ext cx="1495106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UbuntuNet Alliance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"/>
          <p:cNvSpPr/>
          <p:nvPr/>
        </p:nvSpPr>
        <p:spPr>
          <a:xfrm>
            <a:off x="2627804" y="3170264"/>
            <a:ext cx="223689" cy="235653"/>
          </a:xfrm>
          <a:prstGeom prst="rect">
            <a:avLst/>
          </a:prstGeom>
          <a:solidFill>
            <a:srgbClr val="74B9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rgbClr val="E2A5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"/>
          <p:cNvSpPr txBox="1"/>
          <p:nvPr/>
        </p:nvSpPr>
        <p:spPr>
          <a:xfrm>
            <a:off x="2851492" y="3182780"/>
            <a:ext cx="2228983" cy="2461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A0A0A"/>
              </a:buClr>
              <a:buSzPts val="1000"/>
              <a:buFont typeface="Open Sans"/>
              <a:buNone/>
            </a:pPr>
            <a:r>
              <a:rPr lang="en-US" sz="1000" b="1">
                <a:solidFill>
                  <a:srgbClr val="0A0A0A"/>
                </a:solidFill>
                <a:latin typeface="Open Sans"/>
                <a:ea typeface="Open Sans"/>
                <a:cs typeface="Open Sans"/>
                <a:sym typeface="Open Sans"/>
              </a:rPr>
              <a:t>WACREN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"/>
          <p:cNvSpPr txBox="1">
            <a:spLocks noGrp="1"/>
          </p:cNvSpPr>
          <p:nvPr>
            <p:ph type="body" idx="1"/>
          </p:nvPr>
        </p:nvSpPr>
        <p:spPr>
          <a:xfrm>
            <a:off x="1230972" y="1314494"/>
            <a:ext cx="5883876" cy="4395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25C"/>
              </a:buClr>
              <a:buSzPts val="1800"/>
              <a:buFont typeface="Arial"/>
              <a:buChar char="•"/>
            </a:pPr>
            <a:r>
              <a:rPr lang="en-US" sz="1800"/>
              <a:t>NRENs are a non-for-profit organisations dedicated to supporting research and education nationally and internationally through high-capacity connectivity and other value-added services.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1800"/>
              <a:buFont typeface="Arial"/>
              <a:buChar char="•"/>
            </a:pPr>
            <a:r>
              <a:rPr lang="en-US" sz="1800"/>
              <a:t>38 NRENs in Africa and 3 RRENs</a:t>
            </a: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2400"/>
              <a:buFont typeface="Arial"/>
              <a:buNone/>
            </a:pPr>
            <a:endParaRPr/>
          </a:p>
          <a:p>
            <a:pPr marL="342900" lvl="0" indent="-190500" algn="l" rtl="0">
              <a:lnSpc>
                <a:spcPct val="100000"/>
              </a:lnSpc>
              <a:spcBef>
                <a:spcPts val="998"/>
              </a:spcBef>
              <a:spcAft>
                <a:spcPts val="0"/>
              </a:spcAft>
              <a:buClr>
                <a:srgbClr val="00125C"/>
              </a:buClr>
              <a:buSzPts val="2400"/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09837" y="4151086"/>
            <a:ext cx="949276" cy="67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5" descr="A logo with text and a cu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43011" y="3220947"/>
            <a:ext cx="692996" cy="675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09836" y="4953175"/>
            <a:ext cx="949277" cy="67091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6" name="Google Shape;286;p5"/>
          <p:cNvGraphicFramePr/>
          <p:nvPr/>
        </p:nvGraphicFramePr>
        <p:xfrm>
          <a:off x="3563219" y="1883820"/>
          <a:ext cx="6295700" cy="4623030"/>
        </p:xfrm>
        <a:graphic>
          <a:graphicData uri="http://schemas.openxmlformats.org/drawingml/2006/table">
            <a:tbl>
              <a:tblPr firstRow="1" bandRow="1">
                <a:noFill/>
                <a:tableStyleId>{898E9BC5-7437-4213-905E-C6DC254D4304}</a:tableStyleId>
              </a:tblPr>
              <a:tblGrid>
                <a:gridCol w="211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6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5" b="1" u="none" strike="noStrike" cap="none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 Duration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accent2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95" b="1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Budget</a:t>
                      </a:r>
                      <a:endParaRPr/>
                    </a:p>
                  </a:txBody>
                  <a:tcPr marL="91450" marR="91450" marT="45725" marB="45725">
                    <a:lnL w="38100" cap="flat" cmpd="sng">
                      <a:solidFill>
                        <a:schemeClr val="accent2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38100" cap="flat" cmpd="sng">
                      <a:solidFill>
                        <a:schemeClr val="accent2"/>
                      </a:solidFill>
                      <a:prstDash val="lgDashDot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2001-2007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2008-2011</a:t>
                      </a:r>
                      <a:endParaRPr sz="1800" b="1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2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12.4M -80%EC funding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7.4M 54% EC funding</a:t>
                      </a:r>
                      <a:endParaRPr sz="180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accent2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2"/>
                      </a:solidFill>
                      <a:prstDash val="lgDashDot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2011-2015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14.75M -80%EC funding</a:t>
                      </a:r>
                      <a:endParaRPr sz="180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accent2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2015-2021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1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26,6M - (75%/80%/60%) EC funding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accent2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4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2019-2025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2026-2029</a:t>
                      </a:r>
                      <a:endParaRPr sz="1800" b="1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2"/>
                      </a:solidFill>
                      <a:prstDash val="lgDashDot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37,5M – 80% EC funding</a:t>
                      </a:r>
                      <a:endParaRPr sz="1800" b="1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chemeClr val="dk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40M –  Approx: 95%/100% EC funding </a:t>
                      </a:r>
                      <a:endParaRPr sz="1800" b="1">
                        <a:solidFill>
                          <a:schemeClr val="dk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accent2"/>
                      </a:solidFill>
                      <a:prstDash val="lgDashDot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87" name="Google Shape;287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00898" y="2568525"/>
            <a:ext cx="1232647" cy="526218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5"/>
          <p:cNvSpPr txBox="1"/>
          <p:nvPr/>
        </p:nvSpPr>
        <p:spPr>
          <a:xfrm>
            <a:off x="712971" y="5442012"/>
            <a:ext cx="10515600" cy="113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alibri"/>
              <a:buNone/>
            </a:pPr>
            <a:r>
              <a:rPr lang="en-US" sz="2800">
                <a:solidFill>
                  <a:srgbClr val="E0711D"/>
                </a:solidFill>
                <a:latin typeface="Calibri"/>
                <a:ea typeface="Calibri"/>
                <a:cs typeface="Calibri"/>
                <a:sym typeface="Calibri"/>
              </a:rPr>
              <a:t>AfricaConnect4</a:t>
            </a:r>
            <a:endParaRPr/>
          </a:p>
        </p:txBody>
      </p:sp>
      <p:sp>
        <p:nvSpPr>
          <p:cNvPr id="289" name="Google Shape;289;p5"/>
          <p:cNvSpPr txBox="1">
            <a:spLocks noGrp="1"/>
          </p:cNvSpPr>
          <p:nvPr>
            <p:ph type="title"/>
          </p:nvPr>
        </p:nvSpPr>
        <p:spPr>
          <a:xfrm>
            <a:off x="2391335" y="1331447"/>
            <a:ext cx="7665365" cy="4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3EA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More than 20 years of European Comission support to NRENs in Africa</a:t>
            </a:r>
            <a:br>
              <a:rPr lang="en-US" sz="2800"/>
            </a:b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"/>
          <p:cNvSpPr/>
          <p:nvPr/>
        </p:nvSpPr>
        <p:spPr>
          <a:xfrm>
            <a:off x="1034192" y="5033037"/>
            <a:ext cx="3114675" cy="6495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0A236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Before AfricaConnect - 2010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 Countries Connected</a:t>
            </a:r>
            <a:endParaRPr/>
          </a:p>
        </p:txBody>
      </p:sp>
      <p:sp>
        <p:nvSpPr>
          <p:cNvPr id="295" name="Google Shape;295;p6"/>
          <p:cNvSpPr/>
          <p:nvPr/>
        </p:nvSpPr>
        <p:spPr>
          <a:xfrm>
            <a:off x="4465097" y="5011814"/>
            <a:ext cx="3415030" cy="65194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0A236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End of AfricaConnect1 -2015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 Coutries connected </a:t>
            </a:r>
            <a:endParaRPr/>
          </a:p>
        </p:txBody>
      </p:sp>
      <p:pic>
        <p:nvPicPr>
          <p:cNvPr id="296" name="Google Shape;296;p6" descr="A close up of a 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3596" t="12639" r="12463" b="12122"/>
          <a:stretch/>
        </p:blipFill>
        <p:spPr>
          <a:xfrm>
            <a:off x="1133344" y="2135103"/>
            <a:ext cx="2648904" cy="268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6" descr="A close up of a map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9367" y="1958581"/>
            <a:ext cx="2955926" cy="295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6" descr="A close up of a devi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4059" b="3716"/>
          <a:stretch/>
        </p:blipFill>
        <p:spPr>
          <a:xfrm>
            <a:off x="8109044" y="2067425"/>
            <a:ext cx="2853973" cy="2850632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6"/>
          <p:cNvSpPr/>
          <p:nvPr/>
        </p:nvSpPr>
        <p:spPr>
          <a:xfrm>
            <a:off x="8190830" y="5026687"/>
            <a:ext cx="3114675" cy="6749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>
            <a:solidFill>
              <a:srgbClr val="0A236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End of AfricaConnect2 -2019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19 countries connected</a:t>
            </a:r>
            <a:endParaRPr/>
          </a:p>
        </p:txBody>
      </p:sp>
      <p:sp>
        <p:nvSpPr>
          <p:cNvPr id="300" name="Google Shape;300;p6"/>
          <p:cNvSpPr txBox="1">
            <a:spLocks noGrp="1"/>
          </p:cNvSpPr>
          <p:nvPr>
            <p:ph type="title"/>
          </p:nvPr>
        </p:nvSpPr>
        <p:spPr>
          <a:xfrm>
            <a:off x="2353235" y="1331447"/>
            <a:ext cx="6531890" cy="5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3EA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Connectivity of NRENs in Africa 2010-2019 </a:t>
            </a:r>
            <a:endParaRPr sz="24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3EA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– Initial Focus on Regional Connectivity</a:t>
            </a:r>
            <a:endParaRPr sz="24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3EA"/>
              </a:buClr>
              <a:buSzPts val="24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7" descr="A map of africa with lines and dot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r="2979" b="-3"/>
          <a:stretch/>
        </p:blipFill>
        <p:spPr>
          <a:xfrm>
            <a:off x="6583956" y="1428050"/>
            <a:ext cx="5250571" cy="5411973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7"/>
          <p:cNvSpPr txBox="1"/>
          <p:nvPr/>
        </p:nvSpPr>
        <p:spPr>
          <a:xfrm>
            <a:off x="736600" y="2056700"/>
            <a:ext cx="5047954" cy="372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2878"/>
              </a:buClr>
              <a:buSzPts val="1620"/>
              <a:buFont typeface="Arial"/>
              <a:buNone/>
            </a:pPr>
            <a:r>
              <a:rPr lang="en-US" sz="1800">
                <a:solidFill>
                  <a:srgbClr val="0A2878"/>
                </a:solidFill>
                <a:latin typeface="Arial"/>
                <a:ea typeface="Arial"/>
                <a:cs typeface="Arial"/>
                <a:sym typeface="Arial"/>
              </a:rPr>
              <a:t>Since AfricaConnect started in 2011, </a:t>
            </a:r>
            <a:r>
              <a:rPr lang="en-US" sz="1800" b="1">
                <a:solidFill>
                  <a:srgbClr val="0A2878"/>
                </a:solidFill>
                <a:latin typeface="Arial"/>
                <a:ea typeface="Arial"/>
                <a:cs typeface="Arial"/>
                <a:sym typeface="Arial"/>
              </a:rPr>
              <a:t>31 out of 38 African </a:t>
            </a:r>
            <a:r>
              <a:rPr lang="en-US" sz="1800">
                <a:solidFill>
                  <a:srgbClr val="0A2878"/>
                </a:solidFill>
                <a:latin typeface="Arial"/>
                <a:ea typeface="Arial"/>
                <a:cs typeface="Arial"/>
                <a:sym typeface="Arial"/>
              </a:rPr>
              <a:t>NRENs have been connected to their regional network: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2878"/>
              </a:buClr>
              <a:buSzPts val="1620"/>
              <a:buFont typeface="Arial"/>
              <a:buChar char="•"/>
            </a:pPr>
            <a:r>
              <a:rPr lang="en-US" sz="1800" b="1">
                <a:solidFill>
                  <a:srgbClr val="0A2878"/>
                </a:solidFill>
                <a:latin typeface="Arial"/>
                <a:ea typeface="Arial"/>
                <a:cs typeface="Arial"/>
                <a:sym typeface="Arial"/>
              </a:rPr>
              <a:t>UbuntuNet Alliance 14</a:t>
            </a:r>
            <a:r>
              <a:rPr lang="en-US" sz="1800">
                <a:solidFill>
                  <a:srgbClr val="0A2878"/>
                </a:solidFill>
                <a:latin typeface="Arial"/>
                <a:ea typeface="Arial"/>
                <a:cs typeface="Arial"/>
                <a:sym typeface="Arial"/>
              </a:rPr>
              <a:t>: Etiophia, Botswana, Burundi, DRC, Kenya, Lesotho, Malawi, Mozambique, Rwanda, Somalia, South Africa, Tanzania, Uganda, Zambia and Zimbabwe.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2878"/>
              </a:buClr>
              <a:buSzPts val="1620"/>
              <a:buFont typeface="Arial"/>
              <a:buChar char="•"/>
            </a:pPr>
            <a:r>
              <a:rPr lang="en-US" sz="1800" b="1">
                <a:solidFill>
                  <a:srgbClr val="0A2878"/>
                </a:solidFill>
                <a:latin typeface="Arial"/>
                <a:ea typeface="Arial"/>
                <a:cs typeface="Arial"/>
                <a:sym typeface="Arial"/>
              </a:rPr>
              <a:t>WACREN 12</a:t>
            </a:r>
            <a:r>
              <a:rPr lang="en-US" sz="1800">
                <a:solidFill>
                  <a:srgbClr val="0A2878"/>
                </a:solidFill>
                <a:latin typeface="Arial"/>
                <a:ea typeface="Arial"/>
                <a:cs typeface="Arial"/>
                <a:sym typeface="Arial"/>
              </a:rPr>
              <a:t>: Benin, Burkina Faso, Côte d’Ivoire, Ghana, Guinea, Guinea-Bissau, Mauritania, Nigeria, Senegal, Sierra Leone, The Gambia, Togo. 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A2878"/>
              </a:buClr>
              <a:buSzPts val="1620"/>
              <a:buFont typeface="Arial"/>
              <a:buChar char="•"/>
            </a:pPr>
            <a:r>
              <a:rPr lang="en-US" sz="1800" b="1">
                <a:solidFill>
                  <a:srgbClr val="0A2878"/>
                </a:solidFill>
                <a:latin typeface="Arial"/>
                <a:ea typeface="Arial"/>
                <a:cs typeface="Arial"/>
                <a:sym typeface="Arial"/>
              </a:rPr>
              <a:t>ASREN 4</a:t>
            </a:r>
            <a:r>
              <a:rPr lang="en-US" sz="1800">
                <a:solidFill>
                  <a:srgbClr val="0A2878"/>
                </a:solidFill>
                <a:latin typeface="Arial"/>
                <a:ea typeface="Arial"/>
                <a:cs typeface="Arial"/>
                <a:sym typeface="Arial"/>
              </a:rPr>
              <a:t>: Algeria, Egypt, Morocco and Tunisia.</a:t>
            </a:r>
            <a:endParaRPr/>
          </a:p>
        </p:txBody>
      </p:sp>
      <p:sp>
        <p:nvSpPr>
          <p:cNvPr id="307" name="Google Shape;307;p7"/>
          <p:cNvSpPr txBox="1">
            <a:spLocks noGrp="1"/>
          </p:cNvSpPr>
          <p:nvPr>
            <p:ph type="title"/>
          </p:nvPr>
        </p:nvSpPr>
        <p:spPr>
          <a:xfrm>
            <a:off x="2392565" y="863147"/>
            <a:ext cx="5245997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3EA"/>
              </a:buClr>
              <a:buSzPts val="2400"/>
              <a:buFont typeface="Arial"/>
              <a:buNone/>
            </a:pPr>
            <a:r>
              <a:rPr lang="en-US" sz="2400"/>
              <a:t>Connectivity of NRENs in Africa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8" descr="Belnet, Belgium (@belnet_be) / Posts / X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67714" y="2932700"/>
            <a:ext cx="1195623" cy="1195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8"/>
          <p:cNvPicPr preferRelativeResize="0"/>
          <p:nvPr/>
        </p:nvPicPr>
        <p:blipFill rotWithShape="1">
          <a:blip r:embed="rId4">
            <a:alphaModFix/>
          </a:blip>
          <a:srcRect t="63496" r="84450" b="19122"/>
          <a:stretch/>
        </p:blipFill>
        <p:spPr>
          <a:xfrm>
            <a:off x="7857587" y="4552665"/>
            <a:ext cx="329281" cy="3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8"/>
          <p:cNvPicPr preferRelativeResize="0"/>
          <p:nvPr/>
        </p:nvPicPr>
        <p:blipFill rotWithShape="1">
          <a:blip r:embed="rId4">
            <a:alphaModFix/>
          </a:blip>
          <a:srcRect t="63496" r="84450" b="19122"/>
          <a:stretch/>
        </p:blipFill>
        <p:spPr>
          <a:xfrm>
            <a:off x="5249819" y="4552389"/>
            <a:ext cx="265443" cy="35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8"/>
          <p:cNvPicPr preferRelativeResize="0"/>
          <p:nvPr/>
        </p:nvPicPr>
        <p:blipFill rotWithShape="1">
          <a:blip r:embed="rId5">
            <a:alphaModFix/>
          </a:blip>
          <a:srcRect t="-9830" b="-1"/>
          <a:stretch/>
        </p:blipFill>
        <p:spPr>
          <a:xfrm>
            <a:off x="8846420" y="3191788"/>
            <a:ext cx="890835" cy="554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23571" y="2259107"/>
            <a:ext cx="1114980" cy="32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36493" y="3345478"/>
            <a:ext cx="1166703" cy="25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8"/>
          <p:cNvPicPr preferRelativeResize="0"/>
          <p:nvPr/>
        </p:nvPicPr>
        <p:blipFill rotWithShape="1">
          <a:blip r:embed="rId8">
            <a:alphaModFix/>
          </a:blip>
          <a:srcRect t="-7188"/>
          <a:stretch/>
        </p:blipFill>
        <p:spPr>
          <a:xfrm>
            <a:off x="5454946" y="3209702"/>
            <a:ext cx="668620" cy="60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8"/>
          <p:cNvPicPr preferRelativeResize="0"/>
          <p:nvPr/>
        </p:nvPicPr>
        <p:blipFill rotWithShape="1">
          <a:blip r:embed="rId4">
            <a:alphaModFix/>
          </a:blip>
          <a:srcRect t="63496" r="84450" b="19122"/>
          <a:stretch/>
        </p:blipFill>
        <p:spPr>
          <a:xfrm>
            <a:off x="8800014" y="4537522"/>
            <a:ext cx="270688" cy="364716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8"/>
          <p:cNvSpPr txBox="1"/>
          <p:nvPr/>
        </p:nvSpPr>
        <p:spPr>
          <a:xfrm>
            <a:off x="7544753" y="4817528"/>
            <a:ext cx="918426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Ashesi University College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8"/>
          <p:cNvSpPr txBox="1"/>
          <p:nvPr/>
        </p:nvSpPr>
        <p:spPr>
          <a:xfrm>
            <a:off x="8586321" y="4900429"/>
            <a:ext cx="62327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Université de Ghardaia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2" name="Google Shape;322;p8"/>
          <p:cNvPicPr preferRelativeResize="0"/>
          <p:nvPr/>
        </p:nvPicPr>
        <p:blipFill rotWithShape="1">
          <a:blip r:embed="rId4">
            <a:alphaModFix/>
          </a:blip>
          <a:srcRect t="63496" r="84450" b="19122"/>
          <a:stretch/>
        </p:blipFill>
        <p:spPr>
          <a:xfrm>
            <a:off x="9487830" y="4533000"/>
            <a:ext cx="270688" cy="364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8"/>
          <p:cNvPicPr preferRelativeResize="0"/>
          <p:nvPr/>
        </p:nvPicPr>
        <p:blipFill rotWithShape="1">
          <a:blip r:embed="rId9">
            <a:alphaModFix/>
          </a:blip>
          <a:srcRect l="10059" t="15763" r="13543" b="14489"/>
          <a:stretch/>
        </p:blipFill>
        <p:spPr>
          <a:xfrm>
            <a:off x="7230660" y="2048379"/>
            <a:ext cx="826698" cy="75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8"/>
          <p:cNvPicPr preferRelativeResize="0"/>
          <p:nvPr/>
        </p:nvPicPr>
        <p:blipFill rotWithShape="1">
          <a:blip r:embed="rId4">
            <a:alphaModFix/>
          </a:blip>
          <a:srcRect t="63496" r="84450" b="19122"/>
          <a:stretch/>
        </p:blipFill>
        <p:spPr>
          <a:xfrm>
            <a:off x="7116267" y="4558669"/>
            <a:ext cx="265443" cy="3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8"/>
          <p:cNvSpPr txBox="1"/>
          <p:nvPr/>
        </p:nvSpPr>
        <p:spPr>
          <a:xfrm>
            <a:off x="6931023" y="4821400"/>
            <a:ext cx="65131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Ghana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8"/>
          <p:cNvSpPr txBox="1"/>
          <p:nvPr/>
        </p:nvSpPr>
        <p:spPr>
          <a:xfrm>
            <a:off x="4849164" y="4902238"/>
            <a:ext cx="10841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Uganda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8"/>
          <p:cNvSpPr txBox="1"/>
          <p:nvPr/>
        </p:nvSpPr>
        <p:spPr>
          <a:xfrm>
            <a:off x="5799698" y="4898283"/>
            <a:ext cx="91807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Infectious Diseases Institute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8" name="Google Shape;328;p8"/>
          <p:cNvPicPr preferRelativeResize="0"/>
          <p:nvPr/>
        </p:nvPicPr>
        <p:blipFill rotWithShape="1">
          <a:blip r:embed="rId4">
            <a:alphaModFix/>
          </a:blip>
          <a:srcRect t="63496" r="84450" b="19122"/>
          <a:stretch/>
        </p:blipFill>
        <p:spPr>
          <a:xfrm>
            <a:off x="6080695" y="4564174"/>
            <a:ext cx="265443" cy="3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8"/>
          <p:cNvSpPr txBox="1"/>
          <p:nvPr/>
        </p:nvSpPr>
        <p:spPr>
          <a:xfrm>
            <a:off x="9220891" y="4840072"/>
            <a:ext cx="8386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Centre de Recherche en Atronomie, Astrophique et Géophysique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8"/>
          <p:cNvSpPr/>
          <p:nvPr/>
        </p:nvSpPr>
        <p:spPr>
          <a:xfrm>
            <a:off x="765257" y="2069606"/>
            <a:ext cx="1024301" cy="817245"/>
          </a:xfrm>
          <a:prstGeom prst="roundRect">
            <a:avLst>
              <a:gd name="adj" fmla="val 16667"/>
            </a:avLst>
          </a:prstGeom>
          <a:solidFill>
            <a:srgbClr val="D21C5C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en-US" sz="1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RRENs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>
              <a:solidFill>
                <a:srgbClr val="003F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8"/>
          <p:cNvSpPr/>
          <p:nvPr/>
        </p:nvSpPr>
        <p:spPr>
          <a:xfrm>
            <a:off x="765257" y="3163220"/>
            <a:ext cx="1055631" cy="817245"/>
          </a:xfrm>
          <a:prstGeom prst="roundRect">
            <a:avLst>
              <a:gd name="adj" fmla="val 16667"/>
            </a:avLst>
          </a:prstGeom>
          <a:solidFill>
            <a:srgbClr val="35B570"/>
          </a:solidFill>
          <a:ln w="9525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>
              <a:solidFill>
                <a:srgbClr val="003F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F5D"/>
              </a:buClr>
              <a:buSzPts val="1400"/>
              <a:buFont typeface="Calibri"/>
              <a:buNone/>
            </a:pPr>
            <a:r>
              <a:rPr lang="en-US" sz="1400" b="1">
                <a:solidFill>
                  <a:srgbClr val="003F5D"/>
                </a:solidFill>
                <a:latin typeface="Calibri"/>
                <a:ea typeface="Calibri"/>
                <a:cs typeface="Calibri"/>
                <a:sym typeface="Calibri"/>
              </a:rPr>
              <a:t>NRENs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>
              <a:solidFill>
                <a:srgbClr val="003F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8"/>
          <p:cNvSpPr/>
          <p:nvPr/>
        </p:nvSpPr>
        <p:spPr>
          <a:xfrm>
            <a:off x="771578" y="4246029"/>
            <a:ext cx="1043432" cy="978991"/>
          </a:xfrm>
          <a:prstGeom prst="roundRect">
            <a:avLst>
              <a:gd name="adj" fmla="val 16667"/>
            </a:avLst>
          </a:prstGeom>
          <a:solidFill>
            <a:srgbClr val="F7B52B"/>
          </a:solidFill>
          <a:ln w="9525" cap="flat" cmpd="sng">
            <a:solidFill>
              <a:schemeClr val="accent6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50"/>
              <a:buFont typeface="Calibri"/>
              <a:buNone/>
            </a:pPr>
            <a:endParaRPr sz="1250" b="1">
              <a:solidFill>
                <a:srgbClr val="003F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3F5D"/>
              </a:buClr>
              <a:buSzPts val="1250"/>
              <a:buFont typeface="Calibri"/>
              <a:buNone/>
            </a:pPr>
            <a:r>
              <a:rPr lang="en-US" sz="1250" b="1">
                <a:solidFill>
                  <a:srgbClr val="003F5D"/>
                </a:solidFill>
                <a:latin typeface="Calibri"/>
                <a:ea typeface="Calibri"/>
                <a:cs typeface="Calibri"/>
                <a:sym typeface="Calibri"/>
              </a:rPr>
              <a:t>R&amp;E Institutions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1">
              <a:solidFill>
                <a:srgbClr val="003F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3" name="Google Shape;333;p8"/>
          <p:cNvCxnSpPr/>
          <p:nvPr/>
        </p:nvCxnSpPr>
        <p:spPr>
          <a:xfrm rot="10800000">
            <a:off x="5781156" y="2585702"/>
            <a:ext cx="8195" cy="624079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34" name="Google Shape;334;p8"/>
          <p:cNvCxnSpPr/>
          <p:nvPr/>
        </p:nvCxnSpPr>
        <p:spPr>
          <a:xfrm rot="10800000">
            <a:off x="5789217" y="3814474"/>
            <a:ext cx="424161" cy="749776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35" name="Google Shape;335;p8"/>
          <p:cNvCxnSpPr/>
          <p:nvPr/>
        </p:nvCxnSpPr>
        <p:spPr>
          <a:xfrm rot="10800000" flipH="1">
            <a:off x="5382541" y="3814389"/>
            <a:ext cx="406715" cy="737991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36" name="Google Shape;336;p8"/>
          <p:cNvCxnSpPr/>
          <p:nvPr/>
        </p:nvCxnSpPr>
        <p:spPr>
          <a:xfrm rot="10800000" flipH="1">
            <a:off x="7248988" y="3605269"/>
            <a:ext cx="370856" cy="95341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37" name="Google Shape;337;p8"/>
          <p:cNvCxnSpPr/>
          <p:nvPr/>
        </p:nvCxnSpPr>
        <p:spPr>
          <a:xfrm rot="10800000">
            <a:off x="7619927" y="3605265"/>
            <a:ext cx="402383" cy="947414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38" name="Google Shape;338;p8"/>
          <p:cNvCxnSpPr/>
          <p:nvPr/>
        </p:nvCxnSpPr>
        <p:spPr>
          <a:xfrm rot="10800000">
            <a:off x="9291974" y="3746400"/>
            <a:ext cx="331336" cy="786589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39" name="Google Shape;339;p8"/>
          <p:cNvCxnSpPr/>
          <p:nvPr/>
        </p:nvCxnSpPr>
        <p:spPr>
          <a:xfrm rot="10800000" flipH="1">
            <a:off x="8935358" y="3746422"/>
            <a:ext cx="356480" cy="791111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40" name="Google Shape;340;p8"/>
          <p:cNvCxnSpPr/>
          <p:nvPr/>
        </p:nvCxnSpPr>
        <p:spPr>
          <a:xfrm>
            <a:off x="6338551" y="2422365"/>
            <a:ext cx="892109" cy="3385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41" name="Google Shape;341;p8"/>
          <p:cNvCxnSpPr/>
          <p:nvPr/>
        </p:nvCxnSpPr>
        <p:spPr>
          <a:xfrm>
            <a:off x="8057358" y="2425750"/>
            <a:ext cx="943500" cy="12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42" name="Google Shape;342;p8"/>
          <p:cNvCxnSpPr/>
          <p:nvPr/>
        </p:nvCxnSpPr>
        <p:spPr>
          <a:xfrm rot="10800000" flipH="1">
            <a:off x="7619845" y="2803078"/>
            <a:ext cx="24164" cy="54235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43" name="Google Shape;343;p8"/>
          <p:cNvCxnSpPr/>
          <p:nvPr/>
        </p:nvCxnSpPr>
        <p:spPr>
          <a:xfrm rot="10800000">
            <a:off x="9288238" y="2805388"/>
            <a:ext cx="3600" cy="3864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344" name="Google Shape;344;p8"/>
          <p:cNvPicPr preferRelativeResize="0"/>
          <p:nvPr/>
        </p:nvPicPr>
        <p:blipFill rotWithShape="1">
          <a:blip r:embed="rId4">
            <a:alphaModFix/>
          </a:blip>
          <a:srcRect t="63496" r="84450" b="19122"/>
          <a:stretch/>
        </p:blipFill>
        <p:spPr>
          <a:xfrm>
            <a:off x="10285299" y="4523332"/>
            <a:ext cx="270688" cy="36471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8"/>
          <p:cNvSpPr txBox="1"/>
          <p:nvPr/>
        </p:nvSpPr>
        <p:spPr>
          <a:xfrm>
            <a:off x="10134716" y="4873088"/>
            <a:ext cx="62327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 Of Dhaka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6" name="Google Shape;346;p8"/>
          <p:cNvCxnSpPr/>
          <p:nvPr/>
        </p:nvCxnSpPr>
        <p:spPr>
          <a:xfrm rot="10800000">
            <a:off x="10700092" y="3699175"/>
            <a:ext cx="317700" cy="823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47" name="Google Shape;347;p8"/>
          <p:cNvCxnSpPr/>
          <p:nvPr/>
        </p:nvCxnSpPr>
        <p:spPr>
          <a:xfrm rot="10800000">
            <a:off x="10420643" y="3699232"/>
            <a:ext cx="177891" cy="96699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348" name="Google Shape;348;p8" descr="BdRen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356403" y="3256039"/>
            <a:ext cx="687098" cy="4431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8"/>
          <p:cNvCxnSpPr/>
          <p:nvPr/>
        </p:nvCxnSpPr>
        <p:spPr>
          <a:xfrm rot="10800000">
            <a:off x="10698152" y="2805439"/>
            <a:ext cx="459025" cy="593609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350" name="Google Shape;350;p8" descr="A picture containing text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 b="3160"/>
          <a:stretch/>
        </p:blipFill>
        <p:spPr>
          <a:xfrm>
            <a:off x="10145077" y="2048394"/>
            <a:ext cx="1106099" cy="7569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1" name="Google Shape;351;p8"/>
          <p:cNvCxnSpPr/>
          <p:nvPr/>
        </p:nvCxnSpPr>
        <p:spPr>
          <a:xfrm>
            <a:off x="9575593" y="2426851"/>
            <a:ext cx="5694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352" name="Google Shape;352;p8"/>
          <p:cNvPicPr preferRelativeResize="0"/>
          <p:nvPr/>
        </p:nvPicPr>
        <p:blipFill rotWithShape="1">
          <a:blip r:embed="rId4">
            <a:alphaModFix/>
          </a:blip>
          <a:srcRect t="63496" r="84450" b="19122"/>
          <a:stretch/>
        </p:blipFill>
        <p:spPr>
          <a:xfrm>
            <a:off x="1963384" y="4537751"/>
            <a:ext cx="265443" cy="3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8"/>
          <p:cNvSpPr txBox="1"/>
          <p:nvPr/>
        </p:nvSpPr>
        <p:spPr>
          <a:xfrm>
            <a:off x="2491659" y="4876860"/>
            <a:ext cx="91807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de Cuenca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8"/>
          <p:cNvPicPr preferRelativeResize="0"/>
          <p:nvPr/>
        </p:nvPicPr>
        <p:blipFill rotWithShape="1">
          <a:blip r:embed="rId4">
            <a:alphaModFix/>
          </a:blip>
          <a:srcRect t="63496" r="84450" b="19122"/>
          <a:stretch/>
        </p:blipFill>
        <p:spPr>
          <a:xfrm>
            <a:off x="2794260" y="4537504"/>
            <a:ext cx="265443" cy="35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5" name="Google Shape;355;p8"/>
          <p:cNvCxnSpPr/>
          <p:nvPr/>
        </p:nvCxnSpPr>
        <p:spPr>
          <a:xfrm rot="10800000" flipH="1">
            <a:off x="2502821" y="2596711"/>
            <a:ext cx="5700" cy="790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56" name="Google Shape;356;p8"/>
          <p:cNvCxnSpPr/>
          <p:nvPr/>
        </p:nvCxnSpPr>
        <p:spPr>
          <a:xfrm rot="10800000">
            <a:off x="2502782" y="3634804"/>
            <a:ext cx="881361" cy="1045711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57" name="Google Shape;357;p8"/>
          <p:cNvCxnSpPr/>
          <p:nvPr/>
        </p:nvCxnSpPr>
        <p:spPr>
          <a:xfrm rot="10800000">
            <a:off x="2096106" y="3634751"/>
            <a:ext cx="50485" cy="104595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358" name="Google Shape;358;p8"/>
          <p:cNvPicPr preferRelativeResize="0"/>
          <p:nvPr/>
        </p:nvPicPr>
        <p:blipFill rotWithShape="1">
          <a:blip r:embed="rId4">
            <a:alphaModFix/>
          </a:blip>
          <a:srcRect t="63496" r="84450" b="19122"/>
          <a:stretch/>
        </p:blipFill>
        <p:spPr>
          <a:xfrm>
            <a:off x="3492521" y="4542472"/>
            <a:ext cx="265443" cy="3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8"/>
          <p:cNvSpPr txBox="1"/>
          <p:nvPr/>
        </p:nvSpPr>
        <p:spPr>
          <a:xfrm>
            <a:off x="4040345" y="4902724"/>
            <a:ext cx="91807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Universiteit Antwerpen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0" name="Google Shape;360;p8"/>
          <p:cNvPicPr preferRelativeResize="0"/>
          <p:nvPr/>
        </p:nvPicPr>
        <p:blipFill rotWithShape="1">
          <a:blip r:embed="rId4">
            <a:alphaModFix/>
          </a:blip>
          <a:srcRect t="63496" r="84450" b="19122"/>
          <a:stretch/>
        </p:blipFill>
        <p:spPr>
          <a:xfrm>
            <a:off x="4323397" y="4542225"/>
            <a:ext cx="265443" cy="357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1" name="Google Shape;361;p8"/>
          <p:cNvCxnSpPr/>
          <p:nvPr/>
        </p:nvCxnSpPr>
        <p:spPr>
          <a:xfrm rot="10800000" flipH="1">
            <a:off x="4026214" y="2665906"/>
            <a:ext cx="7800" cy="5238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62" name="Google Shape;362;p8"/>
          <p:cNvCxnSpPr/>
          <p:nvPr/>
        </p:nvCxnSpPr>
        <p:spPr>
          <a:xfrm rot="10800000">
            <a:off x="4026218" y="3856425"/>
            <a:ext cx="429900" cy="6858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363" name="Google Shape;363;p8"/>
          <p:cNvCxnSpPr/>
          <p:nvPr/>
        </p:nvCxnSpPr>
        <p:spPr>
          <a:xfrm rot="10800000" flipH="1">
            <a:off x="3625243" y="3856372"/>
            <a:ext cx="401100" cy="6861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64" name="Google Shape;364;p8"/>
          <p:cNvSpPr txBox="1"/>
          <p:nvPr/>
        </p:nvSpPr>
        <p:spPr>
          <a:xfrm>
            <a:off x="3209469" y="4925888"/>
            <a:ext cx="91807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Institut Jules Bordet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p8" descr="Resources - GÉANT log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557808" y="2189618"/>
            <a:ext cx="952500" cy="476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6" name="Google Shape;366;p8"/>
          <p:cNvCxnSpPr/>
          <p:nvPr/>
        </p:nvCxnSpPr>
        <p:spPr>
          <a:xfrm rot="10800000" flipH="1">
            <a:off x="4510308" y="2422343"/>
            <a:ext cx="713263" cy="5378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67" name="Google Shape;367;p8"/>
          <p:cNvSpPr txBox="1"/>
          <p:nvPr/>
        </p:nvSpPr>
        <p:spPr>
          <a:xfrm>
            <a:off x="1695108" y="4896203"/>
            <a:ext cx="91807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Universidad Técnica “Luis Vargas Torres” de Esmerelda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68" name="Google Shape;368;p8"/>
          <p:cNvCxnSpPr/>
          <p:nvPr/>
        </p:nvCxnSpPr>
        <p:spPr>
          <a:xfrm>
            <a:off x="2936618" y="2426114"/>
            <a:ext cx="621300" cy="150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369" name="Google Shape;369;p8" descr="Logo CEDIA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11251" y="3387211"/>
            <a:ext cx="983140" cy="247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8"/>
          <p:cNvPicPr preferRelativeResize="0"/>
          <p:nvPr/>
        </p:nvPicPr>
        <p:blipFill rotWithShape="1">
          <a:blip r:embed="rId4">
            <a:alphaModFix/>
          </a:blip>
          <a:srcRect t="63496" r="84450" b="19122"/>
          <a:stretch/>
        </p:blipFill>
        <p:spPr>
          <a:xfrm>
            <a:off x="10882448" y="4522675"/>
            <a:ext cx="270688" cy="364716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8"/>
          <p:cNvSpPr txBox="1"/>
          <p:nvPr/>
        </p:nvSpPr>
        <p:spPr>
          <a:xfrm>
            <a:off x="10768640" y="4873088"/>
            <a:ext cx="7565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r>
              <a:rPr lang="en-US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Sylhet Agricultural University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p8" descr="Arab States Research and Education Network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893984" y="2168736"/>
            <a:ext cx="824473" cy="553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8" descr="Ventanilla Abierta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925935" y="2121939"/>
            <a:ext cx="1123690" cy="71251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8"/>
          <p:cNvSpPr txBox="1">
            <a:spLocks noGrp="1"/>
          </p:cNvSpPr>
          <p:nvPr>
            <p:ph type="title"/>
          </p:nvPr>
        </p:nvSpPr>
        <p:spPr>
          <a:xfrm>
            <a:off x="2335415" y="863147"/>
            <a:ext cx="7855847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3EA"/>
              </a:buClr>
              <a:buSzPts val="2400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Together we connect 3000+ institutions </a:t>
            </a:r>
            <a:br>
              <a:rPr lang="en-US" sz="2400">
                <a:latin typeface="Arial"/>
                <a:ea typeface="Arial"/>
                <a:cs typeface="Arial"/>
                <a:sym typeface="Arial"/>
              </a:rPr>
            </a:br>
            <a:r>
              <a:rPr lang="en-US" sz="2400">
                <a:latin typeface="Arial"/>
                <a:ea typeface="Arial"/>
                <a:cs typeface="Arial"/>
                <a:sym typeface="Arial"/>
              </a:rPr>
              <a:t>and 9+ million users in Africa</a:t>
            </a:r>
            <a:endParaRPr sz="2400" b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10" descr="A group of people looking at a computer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1"/>
          <p:cNvSpPr txBox="1">
            <a:spLocks noGrp="1"/>
          </p:cNvSpPr>
          <p:nvPr>
            <p:ph type="title"/>
          </p:nvPr>
        </p:nvSpPr>
        <p:spPr>
          <a:xfrm>
            <a:off x="2373515" y="577397"/>
            <a:ext cx="8979797" cy="9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3EA"/>
              </a:buClr>
              <a:buSzPts val="2400"/>
              <a:buFont typeface="Arial"/>
              <a:buNone/>
            </a:pPr>
            <a:r>
              <a:rPr lang="en-US" sz="2400" b="1">
                <a:latin typeface="Arial"/>
                <a:ea typeface="Arial"/>
                <a:cs typeface="Arial"/>
                <a:sym typeface="Arial"/>
              </a:rPr>
              <a:t>What is AfricaConnect4?</a:t>
            </a:r>
            <a:br>
              <a:rPr lang="en-US" sz="2400" b="1"/>
            </a:b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Objectives 2026-2029</a:t>
            </a:r>
            <a:endParaRPr/>
          </a:p>
        </p:txBody>
      </p:sp>
      <p:sp>
        <p:nvSpPr>
          <p:cNvPr id="386" name="Google Shape;386;p11"/>
          <p:cNvSpPr txBox="1"/>
          <p:nvPr/>
        </p:nvSpPr>
        <p:spPr>
          <a:xfrm>
            <a:off x="1015778" y="2345929"/>
            <a:ext cx="4158761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Overall Objective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increase African Research and Education (R&amp;E) communities’ access to and use of information and communications technology, and to enhance international cooperation on science, technology and innovation to address global challenges.</a:t>
            </a:r>
            <a:endParaRPr/>
          </a:p>
        </p:txBody>
      </p:sp>
      <p:sp>
        <p:nvSpPr>
          <p:cNvPr id="387" name="Google Shape;387;p11"/>
          <p:cNvSpPr txBox="1"/>
          <p:nvPr/>
        </p:nvSpPr>
        <p:spPr>
          <a:xfrm>
            <a:off x="2282936" y="5127126"/>
            <a:ext cx="2191506" cy="368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95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€</a:t>
            </a:r>
            <a:r>
              <a:rPr lang="en-US" sz="1795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40M from DG INTPA</a:t>
            </a:r>
            <a:endParaRPr/>
          </a:p>
        </p:txBody>
      </p:sp>
      <p:sp>
        <p:nvSpPr>
          <p:cNvPr id="388" name="Google Shape;388;p11"/>
          <p:cNvSpPr txBox="1"/>
          <p:nvPr/>
        </p:nvSpPr>
        <p:spPr>
          <a:xfrm>
            <a:off x="5719187" y="1833824"/>
            <a:ext cx="5275384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 the delivery capacity and the financial and institutional sustainability of African Regional and National Research and Education Networks (RENs).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African R&amp;E communities’ access to affordable, reliable, high-speed connectivity infrastructure and connection to the global R&amp;E community.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Strengthen the delivery of above-the-network services by RRENs and NRENs to R&amp;E communities in Sub-Saharan Africa (SSA), with particular focus on supporting e-learning and climate change science and related disciplines.</a:t>
            </a:r>
            <a:r>
              <a:rPr lang="en-US" sz="18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171616"/>
      </a:dk1>
      <a:lt1>
        <a:srgbClr val="FFFFFF"/>
      </a:lt1>
      <a:dk2>
        <a:srgbClr val="44546A"/>
      </a:dk2>
      <a:lt2>
        <a:srgbClr val="FF5C55"/>
      </a:lt2>
      <a:accent1>
        <a:srgbClr val="1A54EB"/>
      </a:accent1>
      <a:accent2>
        <a:srgbClr val="FFCC03"/>
      </a:accent2>
      <a:accent3>
        <a:srgbClr val="8F4099"/>
      </a:accent3>
      <a:accent4>
        <a:srgbClr val="18BAA8"/>
      </a:accent4>
      <a:accent5>
        <a:srgbClr val="404042"/>
      </a:accent5>
      <a:accent6>
        <a:srgbClr val="00125C"/>
      </a:accent6>
      <a:hlink>
        <a:srgbClr val="0563C1"/>
      </a:hlink>
      <a:folHlink>
        <a:srgbClr val="FF5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1619</Words>
  <Application>Microsoft Office PowerPoint</Application>
  <PresentationFormat>Widescreen</PresentationFormat>
  <Paragraphs>343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Google Sans</vt:lpstr>
      <vt:lpstr>Arial</vt:lpstr>
      <vt:lpstr>Noto Sans</vt:lpstr>
      <vt:lpstr>Open Sans</vt:lpstr>
      <vt:lpstr>Calibri</vt:lpstr>
      <vt:lpstr>1_Office Theme</vt:lpstr>
      <vt:lpstr>Office Theme</vt:lpstr>
      <vt:lpstr>From Identity to Impact: Building Trust Under Constraint — BonafID and the AfricaConnect Model</vt:lpstr>
      <vt:lpstr>Setting the scene –NRENs &amp; RRENs in Africa</vt:lpstr>
      <vt:lpstr>PowerPoint Presentation</vt:lpstr>
      <vt:lpstr>More than 20 years of European Comission support to NRENs in Africa </vt:lpstr>
      <vt:lpstr>Connectivity of NRENs in Africa 2010-2019  – Initial Focus on Regional Connectivity </vt:lpstr>
      <vt:lpstr>Connectivity of NRENs in Africa</vt:lpstr>
      <vt:lpstr>Together we connect 3000+ institutions  and 9+ million users in Africa</vt:lpstr>
      <vt:lpstr>PowerPoint Presentation</vt:lpstr>
      <vt:lpstr>What is AfricaConnect4? Objectives 2026-2029</vt:lpstr>
      <vt:lpstr>Project profile</vt:lpstr>
      <vt:lpstr>Summary of GÉANT role and Grant in AC4</vt:lpstr>
      <vt:lpstr>Building Trust Where It Cannot Be Assumed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&amp; A   THANK YOU!  Email: pmo@wacren.net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Leila Dekkar</dc:creator>
  <cp:lastModifiedBy>Abigail Essel</cp:lastModifiedBy>
  <cp:revision>2</cp:revision>
  <dcterms:created xsi:type="dcterms:W3CDTF">2026-05-28T11:56:11Z</dcterms:created>
  <dcterms:modified xsi:type="dcterms:W3CDTF">2026-06-10T03:57:10Z</dcterms:modified>
</cp:coreProperties>
</file>