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  <p:embeddedFont>
      <p:font typeface="Open Sans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4BA0BB-B00F-4494-A078-A542123A0F06}">
  <a:tblStyle styleId="{EE4BA0BB-B00F-4494-A078-A542123A0F0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0FA640B-6B4D-4BF5-83E9-29A76476F87B}" styleName="Table_1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92929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92929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92929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92929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92929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92929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4F8"/>
          </a:solidFill>
        </a:fill>
      </a:tcStyle>
    </a:wholeTbl>
    <a:band1H>
      <a:tcTxStyle/>
    </a:band1H>
    <a:band2H>
      <a:tcTxStyle b="off" i="off"/>
      <a:tcStyle>
        <a:fill>
          <a:solidFill>
            <a:srgbClr val="FFFFFF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cap="flat" cmpd="sng" w="12700">
              <a:solidFill>
                <a:srgbClr val="5B5A5A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5B5A5A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5B5A5A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5B5A5A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5B5A5A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5B5A5A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cap="flat" cmpd="sng" w="12700">
              <a:solidFill>
                <a:srgbClr val="5B5A5A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5B5A5A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8BA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5B5A5A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5B5A5A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5B5A5A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F7E9"/>
          </a:solidFill>
        </a:fill>
      </a:tcStyle>
    </a:lastRow>
    <a:seCell>
      <a:tcTxStyle/>
    </a:seCell>
    <a:swCell>
      <a:tcTxStyle/>
    </a:swCell>
    <a:firstRow>
      <a:tcTxStyle b="off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cap="flat" cmpd="sng" w="12700">
              <a:solidFill>
                <a:srgbClr val="92929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92929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92929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92929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5B5A5A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92929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006B64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OpenSans-bold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OpenSans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ipe.net/publications/docs/ripe-002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e732e7a40d_0_4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Photo: RACI fellows at RIPE 92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NREns involved in RIPE</a:t>
            </a:r>
            <a:endParaRPr/>
          </a:p>
        </p:txBody>
      </p:sp>
      <p:sp>
        <p:nvSpPr>
          <p:cNvPr id="329" name="Google Shape;329;g3e732e7a40d_0_4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e732e7a40d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e732e7a40d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e732e7a40d_0_6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WGs have </a:t>
            </a:r>
            <a:r>
              <a:rPr lang="en"/>
              <a:t>mailing</a:t>
            </a:r>
            <a:r>
              <a:rPr lang="en"/>
              <a:t> lists</a:t>
            </a:r>
            <a:endParaRPr/>
          </a:p>
        </p:txBody>
      </p:sp>
      <p:sp>
        <p:nvSpPr>
          <p:cNvPr id="343" name="Google Shape;343;g3e732e7a40d_0_6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df902075fa_0_8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our meetings!</a:t>
            </a:r>
            <a:endParaRPr/>
          </a:p>
        </p:txBody>
      </p:sp>
      <p:sp>
        <p:nvSpPr>
          <p:cNvPr id="352" name="Google Shape;352;g3df902075fa_0_8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df902075fa_0_1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df902075fa_0_1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e732e7a4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e732e7a4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e732e7a40d_0_4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Placeholder for the fact that RIPE was created in the </a:t>
            </a:r>
            <a:r>
              <a:rPr lang="en"/>
              <a:t>academic</a:t>
            </a:r>
            <a:r>
              <a:rPr lang="en"/>
              <a:t> world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participants: NRENs (see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https://www.ripe.net/publications/docs/ripe-002/</a:t>
            </a:r>
            <a:r>
              <a:rPr lang="en"/>
              <a:t> 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RIPE NCC started as a project under RARE; then later became independent membership association</a:t>
            </a:r>
            <a:endParaRPr/>
          </a:p>
        </p:txBody>
      </p:sp>
      <p:sp>
        <p:nvSpPr>
          <p:cNvPr id="271" name="Google Shape;271;g3e732e7a40d_0_4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e8ac34d0a1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RIPE started in 1989, a few years </a:t>
            </a:r>
            <a:r>
              <a:rPr lang="en"/>
              <a:t>after</a:t>
            </a:r>
            <a:r>
              <a:rPr lang="en"/>
              <a:t> RARE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RIPE NCC started (1992) as a project under RARE - at the time most RIPE members were academic/NRENs so it was the logical choice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later (1997) became independent membership association after RARE became TERENA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3e8ac34d0a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e732e7a40d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e732e7a40d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 between RIPE and the RIPE NCC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df902075fa_0_11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does RIPE operate even though it is not a legal entity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meetings a year, smaller than TNC, but with continuous </a:t>
            </a:r>
            <a:r>
              <a:rPr lang="en"/>
              <a:t>discussions around certain topics (in WGs)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communicate mostly on mailing lists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open discussions, all lists are open, recordings of meetings are published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Decisions are made by consensus.</a:t>
            </a:r>
            <a:endParaRPr/>
          </a:p>
        </p:txBody>
      </p:sp>
      <p:sp>
        <p:nvSpPr>
          <p:cNvPr id="307" name="Google Shape;307;g3df902075fa_0_11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e732e7a40d_0_4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RIPE has a solid governance foundation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decisions are made by consensus and are available as RIPE documents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are: how leadership is chosen, relationship between RIPE and the RIPE NCC, CoC, the PDP (which is a pretty formal document because it has implications for </a:t>
            </a:r>
            <a:r>
              <a:rPr lang="en"/>
              <a:t>network</a:t>
            </a:r>
            <a:r>
              <a:rPr lang="en"/>
              <a:t> operations)</a:t>
            </a:r>
            <a:endParaRPr/>
          </a:p>
        </p:txBody>
      </p:sp>
      <p:sp>
        <p:nvSpPr>
          <p:cNvPr id="316" name="Google Shape;316;g3e732e7a40d_0_4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e732e7a40d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e732e7a40d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30.png"/><Relationship Id="rId4" Type="http://schemas.openxmlformats.org/officeDocument/2006/relationships/image" Target="../media/image21.png"/><Relationship Id="rId5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Relationship Id="rId3" Type="http://schemas.openxmlformats.org/officeDocument/2006/relationships/image" Target="../media/image1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30.png"/><Relationship Id="rId4" Type="http://schemas.openxmlformats.org/officeDocument/2006/relationships/image" Target="../media/image21.png"/><Relationship Id="rId5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PE Slides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2400" y="-95250"/>
            <a:ext cx="9312174" cy="52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745625" y="3064525"/>
            <a:ext cx="412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0" sz="19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5"/>
                </a:solidFill>
              </a:defRPr>
            </a:lvl1pPr>
            <a:lvl2pPr lvl="1">
              <a:buNone/>
              <a:defRPr>
                <a:solidFill>
                  <a:schemeClr val="accent5"/>
                </a:solidFill>
              </a:defRPr>
            </a:lvl2pPr>
            <a:lvl3pPr lvl="2">
              <a:buNone/>
              <a:defRPr>
                <a:solidFill>
                  <a:schemeClr val="accent5"/>
                </a:solidFill>
              </a:defRPr>
            </a:lvl3pPr>
            <a:lvl4pPr lvl="3">
              <a:buNone/>
              <a:defRPr>
                <a:solidFill>
                  <a:schemeClr val="accent5"/>
                </a:solidFill>
              </a:defRPr>
            </a:lvl4pPr>
            <a:lvl5pPr lvl="4">
              <a:buNone/>
              <a:defRPr>
                <a:solidFill>
                  <a:schemeClr val="accent5"/>
                </a:solidFill>
              </a:defRPr>
            </a:lvl5pPr>
            <a:lvl6pPr lvl="5">
              <a:buNone/>
              <a:defRPr>
                <a:solidFill>
                  <a:schemeClr val="accent5"/>
                </a:solidFill>
              </a:defRPr>
            </a:lvl6pPr>
            <a:lvl7pPr lvl="6">
              <a:buNone/>
              <a:defRPr>
                <a:solidFill>
                  <a:schemeClr val="accent5"/>
                </a:solidFill>
              </a:defRPr>
            </a:lvl7pPr>
            <a:lvl8pPr lvl="7">
              <a:buNone/>
              <a:defRPr>
                <a:solidFill>
                  <a:schemeClr val="accent5"/>
                </a:solidFill>
              </a:defRPr>
            </a:lvl8pPr>
            <a:lvl9pPr lvl="8">
              <a:buNone/>
              <a:defRPr>
                <a:solidFill>
                  <a:schemeClr val="accent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475" y="213600"/>
            <a:ext cx="3000001" cy="7556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-3587750" y="3926425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9" name="Google Shape;19;p2"/>
          <p:cNvCxnSpPr/>
          <p:nvPr/>
        </p:nvCxnSpPr>
        <p:spPr>
          <a:xfrm>
            <a:off x="3831175" y="2995075"/>
            <a:ext cx="4360200" cy="0"/>
          </a:xfrm>
          <a:prstGeom prst="straightConnector1">
            <a:avLst/>
          </a:prstGeom>
          <a:noFill/>
          <a:ln cap="flat" cmpd="sng" w="9525">
            <a:solidFill>
              <a:srgbClr val="23E4C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" name="Google Shape;20;p2"/>
          <p:cNvSpPr txBox="1"/>
          <p:nvPr>
            <p:ph type="title"/>
          </p:nvPr>
        </p:nvSpPr>
        <p:spPr>
          <a:xfrm>
            <a:off x="3745625" y="1261750"/>
            <a:ext cx="4360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1"/>
          <p:cNvSpPr txBox="1"/>
          <p:nvPr>
            <p:ph type="title"/>
          </p:nvPr>
        </p:nvSpPr>
        <p:spPr>
          <a:xfrm>
            <a:off x="311700" y="200100"/>
            <a:ext cx="81201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1800"/>
              <a:buFont typeface="Verdana"/>
              <a:buNone/>
              <a:defRPr b="1" sz="1800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0" name="Google Shape;60;p11"/>
          <p:cNvSpPr/>
          <p:nvPr/>
        </p:nvSpPr>
        <p:spPr>
          <a:xfrm>
            <a:off x="567825" y="1419600"/>
            <a:ext cx="4194600" cy="2610300"/>
          </a:xfrm>
          <a:prstGeom prst="rect">
            <a:avLst/>
          </a:prstGeom>
          <a:solidFill>
            <a:srgbClr val="005D63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1822575" y="2381250"/>
            <a:ext cx="1474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" sz="1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mage</a:t>
            </a:r>
            <a:endParaRPr sz="17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2"/>
          <p:cNvSpPr txBox="1"/>
          <p:nvPr>
            <p:ph type="title"/>
          </p:nvPr>
        </p:nvSpPr>
        <p:spPr>
          <a:xfrm>
            <a:off x="311700" y="200100"/>
            <a:ext cx="81201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1800"/>
              <a:buFont typeface="Verdana"/>
              <a:buNone/>
              <a:defRPr b="1" sz="1800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65" name="Google Shape;6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0562" y="-22812"/>
            <a:ext cx="9225124" cy="51891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/>
          <p:nvPr/>
        </p:nvSpPr>
        <p:spPr>
          <a:xfrm>
            <a:off x="336550" y="4733950"/>
            <a:ext cx="4845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YOUR NAME HERE </a:t>
            </a:r>
            <a:r>
              <a:rPr lang="en" sz="9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| RIPE Community Plenary | 30 APRIL 2024</a:t>
            </a:r>
            <a:endParaRPr sz="9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7" name="Google Shape;67;p12"/>
          <p:cNvCxnSpPr/>
          <p:nvPr/>
        </p:nvCxnSpPr>
        <p:spPr>
          <a:xfrm>
            <a:off x="0" y="4684838"/>
            <a:ext cx="9158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8" name="Google Shape;6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475" y="213600"/>
            <a:ext cx="3000001" cy="75567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/>
          <p:nvPr/>
        </p:nvSpPr>
        <p:spPr>
          <a:xfrm>
            <a:off x="-40450" y="1813425"/>
            <a:ext cx="9225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THANK </a:t>
            </a:r>
            <a:r>
              <a:rPr b="1" lang="en" sz="6700">
                <a:solidFill>
                  <a:srgbClr val="16E7CF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endParaRPr b="1" sz="6700">
              <a:solidFill>
                <a:srgbClr val="16E7C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+ Link copy" showMasterSp="0">
  <p:cSld name="Title &amp; Bullets + Link cop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/>
          <p:nvPr/>
        </p:nvSpPr>
        <p:spPr>
          <a:xfrm>
            <a:off x="-41475" y="790201"/>
            <a:ext cx="9188400" cy="437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AEA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2" name="Google Shape;72;p13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006B64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73" name="Google Shape;7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94880" y="137221"/>
            <a:ext cx="427736" cy="49444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sz="2300">
                <a:solidFill>
                  <a:srgbClr val="005D63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○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2" type="body"/>
          </p:nvPr>
        </p:nvSpPr>
        <p:spPr>
          <a:xfrm>
            <a:off x="452559" y="4841507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64"/>
              </a:buClr>
              <a:buSzPts val="900"/>
              <a:buFont typeface="Verdana"/>
              <a:buNone/>
              <a:defRPr sz="900"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○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3" type="body"/>
          </p:nvPr>
        </p:nvSpPr>
        <p:spPr>
          <a:xfrm>
            <a:off x="452438" y="1023748"/>
            <a:ext cx="7765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○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786813" y="4859357"/>
            <a:ext cx="162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Slide" showMasterSp="0">
  <p:cSld name="Questions Slid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-41475" y="-2012"/>
            <a:ext cx="9188400" cy="5147700"/>
          </a:xfrm>
          <a:prstGeom prst="rect">
            <a:avLst/>
          </a:prstGeom>
          <a:solidFill>
            <a:srgbClr val="005D6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AEA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1123245" y="1256029"/>
            <a:ext cx="34806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>
            <a:lvl1pPr indent="-2730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○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1" name="Google Shape;81;p14"/>
          <p:cNvSpPr/>
          <p:nvPr/>
        </p:nvSpPr>
        <p:spPr>
          <a:xfrm>
            <a:off x="5119191" y="1080393"/>
            <a:ext cx="3020400" cy="2982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1912" rotWithShape="0" dir="5400000" dist="23813">
              <a:srgbClr val="000000">
                <a:alpha val="49800"/>
              </a:srgbClr>
            </a:outerShdw>
          </a:effectLst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t/>
            </a:r>
            <a:endParaRPr b="0" i="0" sz="2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6135563" y="1230630"/>
            <a:ext cx="987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201"/>
              </a:buClr>
              <a:buSzPts val="15000"/>
              <a:buFont typeface="Open Sans"/>
              <a:buNone/>
            </a:pPr>
            <a:r>
              <a:rPr b="1" i="0" lang="en" sz="15000" u="none" cap="none" strike="noStrike">
                <a:solidFill>
                  <a:srgbClr val="FC920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500"/>
          </a:p>
        </p:txBody>
      </p:sp>
      <p:sp>
        <p:nvSpPr>
          <p:cNvPr id="83" name="Google Shape;83;p14"/>
          <p:cNvSpPr txBox="1"/>
          <p:nvPr>
            <p:ph idx="2" type="body"/>
          </p:nvPr>
        </p:nvSpPr>
        <p:spPr>
          <a:xfrm>
            <a:off x="509709" y="4841507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erdana"/>
              <a:buNone/>
              <a:defRPr sz="900">
                <a:solidFill>
                  <a:srgbClr val="FFFF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○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cxnSp>
        <p:nvCxnSpPr>
          <p:cNvPr id="84" name="Google Shape;84;p14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91942" y="132856"/>
            <a:ext cx="435288" cy="50317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rgbClr val="50AB9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2">
  <p:cSld name="SECTION_HEADER_1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311700" y="200100"/>
            <a:ext cx="81201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1800"/>
              <a:buFont typeface="Verdana"/>
              <a:buNone/>
              <a:defRPr b="1" sz="1800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477425" y="1077750"/>
            <a:ext cx="8264100" cy="32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showMasterSp="0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508856160.jpg" id="106" name="Google Shape;106;p17"/>
          <p:cNvPicPr preferRelativeResize="0"/>
          <p:nvPr/>
        </p:nvPicPr>
        <p:blipFill rotWithShape="1">
          <a:blip r:embed="rId2">
            <a:alphaModFix/>
          </a:blip>
          <a:srcRect b="2955" l="0" r="0" t="2945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07" name="Google Shape;107;p17"/>
          <p:cNvPicPr preferRelativeResize="0"/>
          <p:nvPr/>
        </p:nvPicPr>
        <p:blipFill rotWithShape="1">
          <a:blip r:embed="rId3">
            <a:alphaModFix amt="84890"/>
          </a:blip>
          <a:srcRect b="0" l="0" r="0" t="3307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3887854" y="1565275"/>
            <a:ext cx="46671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730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2" type="body"/>
          </p:nvPr>
        </p:nvSpPr>
        <p:spPr>
          <a:xfrm>
            <a:off x="3910070" y="2876550"/>
            <a:ext cx="4037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Verdana"/>
              <a:buNone/>
              <a:defRPr sz="1700">
                <a:solidFill>
                  <a:srgbClr val="FFFF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3" type="body"/>
          </p:nvPr>
        </p:nvSpPr>
        <p:spPr>
          <a:xfrm>
            <a:off x="3922834" y="4570044"/>
            <a:ext cx="4160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730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grpSp>
        <p:nvGrpSpPr>
          <p:cNvPr id="111" name="Google Shape;111;p17"/>
          <p:cNvGrpSpPr/>
          <p:nvPr/>
        </p:nvGrpSpPr>
        <p:grpSpPr>
          <a:xfrm>
            <a:off x="463720" y="388450"/>
            <a:ext cx="2514912" cy="634909"/>
            <a:chOff x="0" y="0"/>
            <a:chExt cx="6706433" cy="1693090"/>
          </a:xfrm>
        </p:grpSpPr>
        <p:pic>
          <p:nvPicPr>
            <p:cNvPr descr="Image" id="112" name="Google Shape;112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4230206" cy="1693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113" name="Google Shape;113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95282" y="424928"/>
              <a:ext cx="2211151" cy="90748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4" name="Google Shape;114;p17"/>
          <p:cNvCxnSpPr/>
          <p:nvPr/>
        </p:nvCxnSpPr>
        <p:spPr>
          <a:xfrm>
            <a:off x="3925891" y="2668587"/>
            <a:ext cx="445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>
              <a:solidFill>
                <a:srgbClr val="50AB9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515089" y="4839854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erdana"/>
              <a:buNone/>
              <a:defRPr sz="900">
                <a:solidFill>
                  <a:srgbClr val="FFFF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1204425" y="1211994"/>
            <a:ext cx="5397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DFF"/>
              </a:buClr>
              <a:buSzPts val="1400"/>
              <a:buFont typeface="Verdana"/>
              <a:buNone/>
              <a:defRPr b="1" sz="1400">
                <a:solidFill>
                  <a:srgbClr val="F9FD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3" type="body"/>
          </p:nvPr>
        </p:nvSpPr>
        <p:spPr>
          <a:xfrm>
            <a:off x="2276501" y="1211994"/>
            <a:ext cx="1507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DFF"/>
              </a:buClr>
              <a:buSzPts val="1400"/>
              <a:buFont typeface="Verdana"/>
              <a:buNone/>
              <a:defRPr b="1" sz="1400">
                <a:solidFill>
                  <a:srgbClr val="F9FD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4" type="body"/>
          </p:nvPr>
        </p:nvSpPr>
        <p:spPr>
          <a:xfrm>
            <a:off x="1223469" y="1874404"/>
            <a:ext cx="5016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001"/>
              </a:buClr>
              <a:buSzPts val="1400"/>
              <a:buFont typeface="Verdana"/>
              <a:buNone/>
              <a:defRPr b="1" sz="1400">
                <a:solidFill>
                  <a:srgbClr val="EF7001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5" type="body"/>
          </p:nvPr>
        </p:nvSpPr>
        <p:spPr>
          <a:xfrm>
            <a:off x="1216287" y="2223654"/>
            <a:ext cx="630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001"/>
              </a:buClr>
              <a:buSzPts val="1400"/>
              <a:buFont typeface="Verdana"/>
              <a:buNone/>
              <a:defRPr b="1" sz="1400">
                <a:solidFill>
                  <a:srgbClr val="EF7001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6" type="body"/>
          </p:nvPr>
        </p:nvSpPr>
        <p:spPr>
          <a:xfrm>
            <a:off x="1216287" y="2608994"/>
            <a:ext cx="630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001"/>
              </a:buClr>
              <a:buSzPts val="1400"/>
              <a:buFont typeface="Verdana"/>
              <a:buNone/>
              <a:defRPr b="1" sz="1400">
                <a:solidFill>
                  <a:srgbClr val="EF7001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7" type="body"/>
          </p:nvPr>
        </p:nvSpPr>
        <p:spPr>
          <a:xfrm>
            <a:off x="1216287" y="3014626"/>
            <a:ext cx="630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001"/>
              </a:buClr>
              <a:buSzPts val="1400"/>
              <a:buFont typeface="Verdana"/>
              <a:buNone/>
              <a:defRPr b="1" sz="1400">
                <a:solidFill>
                  <a:srgbClr val="EF7001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8" type="body"/>
          </p:nvPr>
        </p:nvSpPr>
        <p:spPr>
          <a:xfrm>
            <a:off x="1216287" y="3387341"/>
            <a:ext cx="630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001"/>
              </a:buClr>
              <a:buSzPts val="1400"/>
              <a:buFont typeface="Verdana"/>
              <a:buNone/>
              <a:defRPr b="1" sz="1400">
                <a:solidFill>
                  <a:srgbClr val="EF7001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9" type="body"/>
          </p:nvPr>
        </p:nvSpPr>
        <p:spPr>
          <a:xfrm>
            <a:off x="1216287" y="3799950"/>
            <a:ext cx="6303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001"/>
              </a:buClr>
              <a:buSzPts val="1400"/>
              <a:buFont typeface="Verdana"/>
              <a:buNone/>
              <a:defRPr b="1" sz="1400">
                <a:solidFill>
                  <a:srgbClr val="EF7001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3" type="body"/>
          </p:nvPr>
        </p:nvSpPr>
        <p:spPr>
          <a:xfrm>
            <a:off x="2298899" y="1874404"/>
            <a:ext cx="1329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DFF"/>
              </a:buClr>
              <a:buSzPts val="1400"/>
              <a:buFont typeface="Verdana"/>
              <a:buNone/>
              <a:defRPr sz="1400">
                <a:solidFill>
                  <a:srgbClr val="F9FD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4" type="body"/>
          </p:nvPr>
        </p:nvSpPr>
        <p:spPr>
          <a:xfrm>
            <a:off x="2298899" y="2232689"/>
            <a:ext cx="1329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DFF"/>
              </a:buClr>
              <a:buSzPts val="1400"/>
              <a:buFont typeface="Verdana"/>
              <a:buNone/>
              <a:defRPr sz="1400">
                <a:solidFill>
                  <a:srgbClr val="F9FD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5" type="body"/>
          </p:nvPr>
        </p:nvSpPr>
        <p:spPr>
          <a:xfrm>
            <a:off x="2298899" y="2598975"/>
            <a:ext cx="1329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DFF"/>
              </a:buClr>
              <a:buSzPts val="1400"/>
              <a:buFont typeface="Verdana"/>
              <a:buNone/>
              <a:defRPr sz="1400">
                <a:solidFill>
                  <a:srgbClr val="F9FD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6" type="body"/>
          </p:nvPr>
        </p:nvSpPr>
        <p:spPr>
          <a:xfrm>
            <a:off x="2298899" y="2996605"/>
            <a:ext cx="1329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DFF"/>
              </a:buClr>
              <a:buSzPts val="1400"/>
              <a:buFont typeface="Verdana"/>
              <a:buNone/>
              <a:defRPr sz="1400">
                <a:solidFill>
                  <a:srgbClr val="F9FD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7" type="body"/>
          </p:nvPr>
        </p:nvSpPr>
        <p:spPr>
          <a:xfrm>
            <a:off x="2298899" y="3378796"/>
            <a:ext cx="1329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DFF"/>
              </a:buClr>
              <a:buSzPts val="1400"/>
              <a:buFont typeface="Verdana"/>
              <a:buNone/>
              <a:defRPr sz="1400">
                <a:solidFill>
                  <a:srgbClr val="F9FD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8" type="body"/>
          </p:nvPr>
        </p:nvSpPr>
        <p:spPr>
          <a:xfrm>
            <a:off x="2298899" y="3799950"/>
            <a:ext cx="1329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DFF"/>
              </a:buClr>
              <a:buSzPts val="1400"/>
              <a:buFont typeface="Verdana"/>
              <a:buNone/>
              <a:defRPr sz="1400">
                <a:solidFill>
                  <a:srgbClr val="F9FD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9" type="body"/>
          </p:nvPr>
        </p:nvSpPr>
        <p:spPr>
          <a:xfrm>
            <a:off x="482463" y="246906"/>
            <a:ext cx="52110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200"/>
              <a:buFont typeface="Verdana"/>
              <a:buNone/>
              <a:defRPr b="1" sz="2200">
                <a:solidFill>
                  <a:srgbClr val="005D63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2" type="sldNum"/>
          </p:nvPr>
        </p:nvSpPr>
        <p:spPr>
          <a:xfrm>
            <a:off x="8786621" y="4848180"/>
            <a:ext cx="1641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sz="800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sz="800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sz="800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sz="800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sz="800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sz="800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sz="800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sz="800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sz="800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tor" showMasterSp="0">
  <p:cSld name="Separato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-2989" y="-21062"/>
            <a:ext cx="9150000" cy="5185500"/>
          </a:xfrm>
          <a:prstGeom prst="rect">
            <a:avLst/>
          </a:prstGeom>
          <a:solidFill>
            <a:srgbClr val="005D6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AEA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Background_RIPE.png" id="136" name="Google Shape;13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515089" y="4839854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erdana"/>
              <a:buNone/>
              <a:defRPr sz="900">
                <a:solidFill>
                  <a:srgbClr val="FFFF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cxnSp>
        <p:nvCxnSpPr>
          <p:cNvPr id="138" name="Google Shape;138;p19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F2F2F1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39" name="Google Shape;1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8478" y="782139"/>
            <a:ext cx="1567045" cy="181142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>
            <p:ph idx="2" type="body"/>
          </p:nvPr>
        </p:nvSpPr>
        <p:spPr>
          <a:xfrm>
            <a:off x="2467312" y="2912268"/>
            <a:ext cx="41709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Verdana"/>
              <a:buNone/>
              <a:defRPr b="1" sz="2300" cap="none">
                <a:solidFill>
                  <a:srgbClr val="FFFF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3" type="body"/>
          </p:nvPr>
        </p:nvSpPr>
        <p:spPr>
          <a:xfrm>
            <a:off x="2307555" y="3444875"/>
            <a:ext cx="4490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None/>
              <a:defRPr sz="1500" cap="none">
                <a:solidFill>
                  <a:srgbClr val="FFFF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786813" y="4845824"/>
            <a:ext cx="162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+ Link copy" showMasterSp="0">
  <p:cSld name="Title &amp; Bullets + Link cop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-41475" y="790201"/>
            <a:ext cx="9188400" cy="437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AEA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5" name="Google Shape;145;p20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006B64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46" name="Google Shape;14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94880" y="137221"/>
            <a:ext cx="427736" cy="49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sz="2300">
                <a:solidFill>
                  <a:srgbClr val="005D63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2" type="body"/>
          </p:nvPr>
        </p:nvSpPr>
        <p:spPr>
          <a:xfrm>
            <a:off x="452559" y="4841507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64"/>
              </a:buClr>
              <a:buSzPts val="900"/>
              <a:buFont typeface="Verdana"/>
              <a:buNone/>
              <a:defRPr sz="900"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49" name="Google Shape;149;p20"/>
          <p:cNvSpPr txBox="1"/>
          <p:nvPr>
            <p:ph idx="3" type="body"/>
          </p:nvPr>
        </p:nvSpPr>
        <p:spPr>
          <a:xfrm>
            <a:off x="452438" y="1023748"/>
            <a:ext cx="7765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8786813" y="4859357"/>
            <a:ext cx="162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Image + Text" showMasterSp="0">
  <p:cSld name="Slide with Image + 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-41475" y="790201"/>
            <a:ext cx="9188400" cy="437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AEA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3" name="Google Shape;153;p21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006B64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54" name="Google Shape;15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94880" y="137221"/>
            <a:ext cx="427736" cy="49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sz="2300">
                <a:solidFill>
                  <a:srgbClr val="005D63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452559" y="4841507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64"/>
              </a:buClr>
              <a:buSzPts val="900"/>
              <a:buFont typeface="Verdana"/>
              <a:buNone/>
              <a:defRPr sz="900"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grpSp>
        <p:nvGrpSpPr>
          <p:cNvPr id="157" name="Google Shape;157;p21"/>
          <p:cNvGrpSpPr/>
          <p:nvPr/>
        </p:nvGrpSpPr>
        <p:grpSpPr>
          <a:xfrm>
            <a:off x="519113" y="1213586"/>
            <a:ext cx="4089938" cy="2716312"/>
            <a:chOff x="0" y="0"/>
            <a:chExt cx="10906500" cy="7243500"/>
          </a:xfrm>
        </p:grpSpPr>
        <p:sp>
          <p:nvSpPr>
            <p:cNvPr id="158" name="Google Shape;158;p21"/>
            <p:cNvSpPr/>
            <p:nvPr/>
          </p:nvSpPr>
          <p:spPr>
            <a:xfrm>
              <a:off x="0" y="0"/>
              <a:ext cx="10906500" cy="7243500"/>
            </a:xfrm>
            <a:prstGeom prst="rect">
              <a:avLst/>
            </a:prstGeom>
            <a:solidFill>
              <a:srgbClr val="006B64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9" name="Google Shape;159;p21"/>
            <p:cNvSpPr txBox="1"/>
            <p:nvPr/>
          </p:nvSpPr>
          <p:spPr>
            <a:xfrm>
              <a:off x="4943124" y="3168118"/>
              <a:ext cx="993900" cy="4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"/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Image</a:t>
              </a:r>
              <a:endParaRPr sz="500"/>
            </a:p>
          </p:txBody>
        </p:sp>
      </p:grpSp>
      <p:sp>
        <p:nvSpPr>
          <p:cNvPr id="160" name="Google Shape;160;p21"/>
          <p:cNvSpPr txBox="1"/>
          <p:nvPr>
            <p:ph idx="3" type="body"/>
          </p:nvPr>
        </p:nvSpPr>
        <p:spPr>
          <a:xfrm>
            <a:off x="4778574" y="1213335"/>
            <a:ext cx="3488100" cy="26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30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8786813" y="4848225"/>
            <a:ext cx="1518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792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2005750" y="3590725"/>
            <a:ext cx="5009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155750" y="2172550"/>
            <a:ext cx="6832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800" y="815125"/>
            <a:ext cx="1636150" cy="189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 showMasterSp="0">
  <p:cSld name="Tab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-22232" y="771151"/>
            <a:ext cx="9188400" cy="437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AEA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4" name="Google Shape;164;p22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006B64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65" name="Google Shape;16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94880" y="137221"/>
            <a:ext cx="427736" cy="49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sz="2300">
                <a:solidFill>
                  <a:srgbClr val="005D63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2" type="body"/>
          </p:nvPr>
        </p:nvSpPr>
        <p:spPr>
          <a:xfrm>
            <a:off x="452559" y="4841507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64"/>
              </a:buClr>
              <a:buSzPts val="900"/>
              <a:buFont typeface="Verdana"/>
              <a:buNone/>
              <a:defRPr sz="900"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graphicFrame>
        <p:nvGraphicFramePr>
          <p:cNvPr id="168" name="Google Shape;168;p22"/>
          <p:cNvGraphicFramePr/>
          <p:nvPr/>
        </p:nvGraphicFramePr>
        <p:xfrm>
          <a:off x="825693" y="14163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{50FA640B-6B4D-4BF5-83E9-29A76476F87B}</a:tableStyleId>
              </a:tblPr>
              <a:tblGrid>
                <a:gridCol w="1873150"/>
                <a:gridCol w="1873150"/>
                <a:gridCol w="1873150"/>
                <a:gridCol w="1873150"/>
              </a:tblGrid>
              <a:tr h="54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Verdana"/>
                        <a:buNone/>
                      </a:pPr>
                      <a:r>
                        <a:rPr lang="en" sz="1200" u="none" cap="none" strike="noStrike">
                          <a:solidFill>
                            <a:srgbClr val="FFFFFF"/>
                          </a:solidFill>
                        </a:rPr>
                        <a:t>Items</a:t>
                      </a:r>
                      <a:endParaRPr sz="500"/>
                    </a:p>
                  </a:txBody>
                  <a:tcPr marT="19050" marB="19050" marR="19050" marL="19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Verdana"/>
                        <a:buNone/>
                      </a:pPr>
                      <a:r>
                        <a:rPr lang="en" sz="1200" u="none" cap="none" strike="noStrike">
                          <a:solidFill>
                            <a:srgbClr val="FFFFFF"/>
                          </a:solidFill>
                        </a:rPr>
                        <a:t>Text 1</a:t>
                      </a:r>
                      <a:endParaRPr sz="500"/>
                    </a:p>
                  </a:txBody>
                  <a:tcPr marT="19050" marB="19050" marR="19050" marL="19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Verdana"/>
                        <a:buNone/>
                      </a:pPr>
                      <a:r>
                        <a:rPr lang="en" sz="1200" u="none" cap="none" strike="noStrike">
                          <a:solidFill>
                            <a:srgbClr val="FFFFFF"/>
                          </a:solidFill>
                        </a:rPr>
                        <a:t>Text 2</a:t>
                      </a:r>
                      <a:endParaRPr sz="500"/>
                    </a:p>
                  </a:txBody>
                  <a:tcPr marT="19050" marB="19050" marR="19050" marL="19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Verdana"/>
                        <a:buNone/>
                      </a:pPr>
                      <a:r>
                        <a:rPr lang="en" sz="1200" u="none" cap="none" strike="noStrike">
                          <a:solidFill>
                            <a:srgbClr val="FFFFFF"/>
                          </a:solidFill>
                        </a:rPr>
                        <a:t>Text 3</a:t>
                      </a:r>
                      <a:endParaRPr sz="500"/>
                    </a:p>
                  </a:txBody>
                  <a:tcPr marT="19050" marB="19050" marR="19050" marL="19050" anchor="ctr"/>
                </a:tc>
              </a:tr>
              <a:tr h="54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B64"/>
                        </a:buClr>
                        <a:buSzPts val="1200"/>
                        <a:buFont typeface="Verdana"/>
                        <a:buNone/>
                      </a:pPr>
                      <a:r>
                        <a:rPr lang="en" sz="1200" u="none" cap="none" strike="noStrike">
                          <a:solidFill>
                            <a:srgbClr val="006B64"/>
                          </a:solidFill>
                        </a:rPr>
                        <a:t>Item 1</a:t>
                      </a:r>
                      <a:endParaRPr sz="500"/>
                    </a:p>
                  </a:txBody>
                  <a:tcPr marT="19050" marB="19050" marR="19050" marL="19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9050" marB="19050" marR="19050" marL="19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9050" marB="19050" marR="19050" marL="19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9050" marB="19050" marR="19050" marL="19050" anchor="ctr"/>
                </a:tc>
              </a:tr>
              <a:tr h="54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B64"/>
                        </a:buClr>
                        <a:buSzPts val="1200"/>
                        <a:buFont typeface="Verdana"/>
                        <a:buNone/>
                      </a:pPr>
                      <a:r>
                        <a:rPr lang="en" sz="1200" u="none" cap="none" strike="noStrike">
                          <a:solidFill>
                            <a:srgbClr val="006B64"/>
                          </a:solidFill>
                        </a:rPr>
                        <a:t>Item 2</a:t>
                      </a:r>
                      <a:endParaRPr sz="500"/>
                    </a:p>
                  </a:txBody>
                  <a:tcPr marT="19050" marB="19050" marR="19050" marL="19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9050" marB="19050" marR="19050" marL="19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9050" marB="19050" marR="19050" marL="19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9050" marB="19050" marR="19050" marL="19050" anchor="ctr"/>
                </a:tc>
              </a:tr>
              <a:tr h="54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B64"/>
                        </a:buClr>
                        <a:buSzPts val="1200"/>
                        <a:buFont typeface="Verdana"/>
                        <a:buNone/>
                      </a:pPr>
                      <a:r>
                        <a:rPr lang="en" sz="1200" u="none" cap="none" strike="noStrike">
                          <a:solidFill>
                            <a:srgbClr val="006B64"/>
                          </a:solidFill>
                        </a:rPr>
                        <a:t>Item 3</a:t>
                      </a:r>
                      <a:endParaRPr sz="500"/>
                    </a:p>
                  </a:txBody>
                  <a:tcPr marT="19050" marB="19050" marR="19050" marL="19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9050" marB="19050" marR="19050" marL="19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9050" marB="19050" marR="19050" marL="19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9050" marB="19050" marR="19050" marL="19050" anchor="ctr"/>
                </a:tc>
              </a:tr>
              <a:tr h="54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B64"/>
                        </a:buClr>
                        <a:buSzPts val="1200"/>
                        <a:buFont typeface="Verdana"/>
                        <a:buNone/>
                      </a:pPr>
                      <a:r>
                        <a:rPr lang="en" sz="1200" u="none" cap="none" strike="noStrike">
                          <a:solidFill>
                            <a:srgbClr val="006B64"/>
                          </a:solidFill>
                        </a:rPr>
                        <a:t>Item 4</a:t>
                      </a:r>
                      <a:endParaRPr sz="500"/>
                    </a:p>
                  </a:txBody>
                  <a:tcPr marT="19050" marB="19050" marR="19050" marL="19050" anchor="ctr">
                    <a:lnB cap="flat" cmpd="sng" w="3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9050" marB="19050" marR="19050" marL="19050" anchor="ctr">
                    <a:lnB cap="flat" cmpd="sng" w="3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9050" marB="19050" marR="19050" marL="19050" anchor="ctr">
                    <a:lnB cap="flat" cmpd="sng" w="3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19050" marB="19050" marR="19050" marL="19050" anchor="ctr">
                    <a:lnB cap="flat" cmpd="sng" w="3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76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F7001"/>
                        </a:buClr>
                        <a:buSzPts val="700"/>
                        <a:buFont typeface="Verdana"/>
                        <a:buNone/>
                      </a:pPr>
                      <a:r>
                        <a:rPr lang="en" sz="700" u="none" cap="none" strike="noStrike">
                          <a:solidFill>
                            <a:srgbClr val="EF700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This is a caption</a:t>
                      </a:r>
                      <a:endParaRPr sz="500"/>
                    </a:p>
                  </a:txBody>
                  <a:tcPr marT="49725" marB="19050" marR="19050" marL="19050" anchor="ctr">
                    <a:lnL cap="flat" cmpd="sng" w="3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779977" y="4845824"/>
            <a:ext cx="1518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/>
          </a:p>
        </p:txBody>
      </p:sp>
      <p:sp>
        <p:nvSpPr>
          <p:cNvPr id="170" name="Google Shape;170;p22"/>
          <p:cNvSpPr txBox="1"/>
          <p:nvPr/>
        </p:nvSpPr>
        <p:spPr>
          <a:xfrm>
            <a:off x="506534" y="945782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64"/>
              </a:buClr>
              <a:buSzPts val="900"/>
              <a:buFont typeface="Verdana"/>
              <a:buNone/>
            </a:pPr>
            <a:r>
              <a:rPr b="0" i="0" lang="en" sz="9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rPr>
              <a:t>You can edit the table by double clicking</a:t>
            </a:r>
            <a:endParaRPr sz="5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 showMasterSp="0">
  <p:cSld name="Graph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>
            <a:off x="-22232" y="771151"/>
            <a:ext cx="9188400" cy="437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AEA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73" name="Google Shape;173;p23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006B64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74" name="Google Shape;17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94880" y="137221"/>
            <a:ext cx="427736" cy="49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sz="2300">
                <a:solidFill>
                  <a:srgbClr val="005D63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76" name="Google Shape;176;p23"/>
          <p:cNvSpPr txBox="1"/>
          <p:nvPr>
            <p:ph idx="2" type="body"/>
          </p:nvPr>
        </p:nvSpPr>
        <p:spPr>
          <a:xfrm>
            <a:off x="452559" y="4841507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64"/>
              </a:buClr>
              <a:buSzPts val="900"/>
              <a:buFont typeface="Verdana"/>
              <a:buNone/>
              <a:defRPr sz="900"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934" y="1196342"/>
            <a:ext cx="7274100" cy="30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8786813" y="4848225"/>
            <a:ext cx="1518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/>
          </a:p>
        </p:txBody>
      </p:sp>
      <p:sp>
        <p:nvSpPr>
          <p:cNvPr id="179" name="Google Shape;179;p23"/>
          <p:cNvSpPr txBox="1"/>
          <p:nvPr/>
        </p:nvSpPr>
        <p:spPr>
          <a:xfrm>
            <a:off x="506534" y="945782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64"/>
              </a:buClr>
              <a:buSzPts val="900"/>
              <a:buFont typeface="Verdana"/>
              <a:buNone/>
            </a:pPr>
            <a:r>
              <a:rPr b="0" i="0" lang="en" sz="9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rPr>
              <a:t>You can edit the data by double clicking</a:t>
            </a:r>
            <a:endParaRPr sz="5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e charts" showMasterSp="0">
  <p:cSld name="Pie chart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-22232" y="771151"/>
            <a:ext cx="9188400" cy="437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AEA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2" name="Google Shape;182;p24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006B64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83" name="Google Shape;18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94880" y="137221"/>
            <a:ext cx="427736" cy="49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sz="2300">
                <a:solidFill>
                  <a:srgbClr val="005D63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idx="2" type="body"/>
          </p:nvPr>
        </p:nvSpPr>
        <p:spPr>
          <a:xfrm>
            <a:off x="452559" y="4841507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64"/>
              </a:buClr>
              <a:buSzPts val="900"/>
              <a:buFont typeface="Verdana"/>
              <a:buNone/>
              <a:defRPr sz="900"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168" y="1076399"/>
            <a:ext cx="3250200" cy="32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7493" y="1076399"/>
            <a:ext cx="3250200" cy="32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>
            <p:ph idx="12" type="sldNum"/>
          </p:nvPr>
        </p:nvSpPr>
        <p:spPr>
          <a:xfrm>
            <a:off x="8786813" y="4848225"/>
            <a:ext cx="1518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/>
          </a:p>
        </p:txBody>
      </p:sp>
      <p:sp>
        <p:nvSpPr>
          <p:cNvPr id="189" name="Google Shape;189;p24"/>
          <p:cNvSpPr txBox="1"/>
          <p:nvPr/>
        </p:nvSpPr>
        <p:spPr>
          <a:xfrm>
            <a:off x="506534" y="945782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64"/>
              </a:buClr>
              <a:buSzPts val="900"/>
              <a:buFont typeface="Verdana"/>
              <a:buNone/>
            </a:pPr>
            <a:r>
              <a:rPr b="0" i="0" lang="en" sz="9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rPr>
              <a:t>You can edit the data by double clicking</a:t>
            </a:r>
            <a:endParaRPr sz="5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ta Visualisation" showMasterSp="0">
  <p:cSld name="Data Visualisation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-22232" y="771151"/>
            <a:ext cx="9188400" cy="437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AEA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92" name="Google Shape;192;p25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006B64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93" name="Google Shape;19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94880" y="137221"/>
            <a:ext cx="427736" cy="49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sz="2300">
                <a:solidFill>
                  <a:srgbClr val="005D63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95" name="Google Shape;195;p25"/>
          <p:cNvSpPr txBox="1"/>
          <p:nvPr>
            <p:ph idx="2" type="body"/>
          </p:nvPr>
        </p:nvSpPr>
        <p:spPr>
          <a:xfrm>
            <a:off x="452559" y="4841507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64"/>
              </a:buClr>
              <a:buSzPts val="900"/>
              <a:buFont typeface="Verdana"/>
              <a:buNone/>
              <a:defRPr sz="900"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grpSp>
        <p:nvGrpSpPr>
          <p:cNvPr id="196" name="Google Shape;196;p25"/>
          <p:cNvGrpSpPr/>
          <p:nvPr/>
        </p:nvGrpSpPr>
        <p:grpSpPr>
          <a:xfrm>
            <a:off x="1059341" y="1317456"/>
            <a:ext cx="6593850" cy="3001946"/>
            <a:chOff x="-721804" y="-457200"/>
            <a:chExt cx="17583600" cy="8005189"/>
          </a:xfrm>
        </p:grpSpPr>
        <p:pic>
          <p:nvPicPr>
            <p:cNvPr id="197" name="Google Shape;19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721804" y="-457200"/>
              <a:ext cx="17583600" cy="743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25"/>
            <p:cNvSpPr/>
            <p:nvPr/>
          </p:nvSpPr>
          <p:spPr>
            <a:xfrm>
              <a:off x="0" y="7078189"/>
              <a:ext cx="16613100" cy="469800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7001"/>
                </a:buClr>
                <a:buSzPts val="900"/>
                <a:buFont typeface="Verdana"/>
                <a:buNone/>
              </a:pPr>
              <a:r>
                <a:rPr b="0" i="0" lang="en" sz="900" u="none" cap="none" strike="noStrike">
                  <a:solidFill>
                    <a:srgbClr val="EF7001"/>
                  </a:solidFill>
                  <a:latin typeface="Verdana"/>
                  <a:ea typeface="Verdana"/>
                  <a:cs typeface="Verdana"/>
                  <a:sym typeface="Verdana"/>
                </a:rPr>
                <a:t>This is a Caption</a:t>
              </a:r>
              <a:endParaRPr sz="500"/>
            </a:p>
          </p:txBody>
        </p:sp>
      </p:grp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8786813" y="4848225"/>
            <a:ext cx="1518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/>
          </a:p>
        </p:txBody>
      </p:sp>
      <p:sp>
        <p:nvSpPr>
          <p:cNvPr id="200" name="Google Shape;200;p25"/>
          <p:cNvSpPr txBox="1"/>
          <p:nvPr/>
        </p:nvSpPr>
        <p:spPr>
          <a:xfrm>
            <a:off x="506534" y="945782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64"/>
              </a:buClr>
              <a:buSzPts val="900"/>
              <a:buFont typeface="Verdana"/>
              <a:buNone/>
            </a:pPr>
            <a:r>
              <a:rPr b="0" i="0" lang="en" sz="9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rPr>
              <a:t>You can edit the data by double clicking</a:t>
            </a:r>
            <a:endParaRPr sz="5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+ Image" showMasterSp="0">
  <p:cSld name="Quote + Image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_000009333315Large.jpg" id="202" name="Google Shape;202;p26"/>
          <p:cNvPicPr preferRelativeResize="0"/>
          <p:nvPr/>
        </p:nvPicPr>
        <p:blipFill rotWithShape="1">
          <a:blip r:embed="rId2">
            <a:alphaModFix/>
          </a:blip>
          <a:srcRect b="7707" l="0" r="0" t="7698"/>
          <a:stretch/>
        </p:blipFill>
        <p:spPr>
          <a:xfrm>
            <a:off x="-2903" y="794816"/>
            <a:ext cx="9149832" cy="4353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03" name="Google Shape;203;p26"/>
          <p:cNvPicPr preferRelativeResize="0"/>
          <p:nvPr/>
        </p:nvPicPr>
        <p:blipFill rotWithShape="1">
          <a:blip r:embed="rId3">
            <a:alphaModFix amt="59710"/>
          </a:blip>
          <a:srcRect b="0" l="0" r="0" t="18467"/>
          <a:stretch/>
        </p:blipFill>
        <p:spPr>
          <a:xfrm>
            <a:off x="-11534" y="797644"/>
            <a:ext cx="9160289" cy="43482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6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205" name="Google Shape;20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4880" y="137221"/>
            <a:ext cx="427736" cy="49444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sz="2300">
                <a:solidFill>
                  <a:srgbClr val="005D63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07" name="Google Shape;207;p26"/>
          <p:cNvSpPr txBox="1"/>
          <p:nvPr>
            <p:ph idx="2" type="body"/>
          </p:nvPr>
        </p:nvSpPr>
        <p:spPr>
          <a:xfrm>
            <a:off x="452559" y="4841507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erdana"/>
              <a:buNone/>
              <a:defRPr sz="900">
                <a:solidFill>
                  <a:srgbClr val="FFFF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08" name="Google Shape;208;p26"/>
          <p:cNvSpPr txBox="1"/>
          <p:nvPr>
            <p:ph idx="3" type="body"/>
          </p:nvPr>
        </p:nvSpPr>
        <p:spPr>
          <a:xfrm>
            <a:off x="1691171" y="1931193"/>
            <a:ext cx="57618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730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09" name="Google Shape;209;p26"/>
          <p:cNvSpPr txBox="1"/>
          <p:nvPr>
            <p:ph idx="12" type="sldNum"/>
          </p:nvPr>
        </p:nvSpPr>
        <p:spPr>
          <a:xfrm>
            <a:off x="8786813" y="4848225"/>
            <a:ext cx="1518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Verdana"/>
              <a:buNone/>
              <a:defRPr sz="700"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Verdana"/>
              <a:buNone/>
              <a:defRPr sz="700"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Verdana"/>
              <a:buNone/>
              <a:defRPr sz="700"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Verdana"/>
              <a:buNone/>
              <a:defRPr sz="700"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Verdana"/>
              <a:buNone/>
              <a:defRPr sz="700"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Verdana"/>
              <a:buNone/>
              <a:defRPr sz="700"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Verdana"/>
              <a:buNone/>
              <a:defRPr sz="700"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Verdana"/>
              <a:buNone/>
              <a:defRPr sz="700"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Verdana"/>
              <a:buNone/>
              <a:defRPr sz="7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>
              <a:solidFill>
                <a:srgbClr val="50AB9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11" name="Google Shape;21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94880" y="137221"/>
            <a:ext cx="427736" cy="494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sz="2300">
                <a:solidFill>
                  <a:srgbClr val="005D63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13" name="Google Shape;213;p27"/>
          <p:cNvSpPr/>
          <p:nvPr/>
        </p:nvSpPr>
        <p:spPr>
          <a:xfrm>
            <a:off x="-41475" y="790201"/>
            <a:ext cx="9188400" cy="437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AEA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27"/>
          <p:cNvSpPr txBox="1"/>
          <p:nvPr>
            <p:ph idx="2" type="body"/>
          </p:nvPr>
        </p:nvSpPr>
        <p:spPr>
          <a:xfrm>
            <a:off x="1691171" y="1931193"/>
            <a:ext cx="57618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730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cxnSp>
        <p:nvCxnSpPr>
          <p:cNvPr id="215" name="Google Shape;215;p27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006B64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16" name="Google Shape;216;p27"/>
          <p:cNvSpPr txBox="1"/>
          <p:nvPr>
            <p:ph idx="3" type="body"/>
          </p:nvPr>
        </p:nvSpPr>
        <p:spPr>
          <a:xfrm>
            <a:off x="452559" y="4841507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B64"/>
              </a:buClr>
              <a:buSzPts val="900"/>
              <a:buFont typeface="Verdana"/>
              <a:buNone/>
              <a:defRPr sz="900"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8786813" y="4848225"/>
            <a:ext cx="1518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  <a:defRPr sz="7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Slide" showMasterSp="0">
  <p:cSld name="Questions Slid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>
            <a:off x="-41475" y="-2012"/>
            <a:ext cx="9188400" cy="5147700"/>
          </a:xfrm>
          <a:prstGeom prst="rect">
            <a:avLst/>
          </a:prstGeom>
          <a:solidFill>
            <a:srgbClr val="005D6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AEA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28"/>
          <p:cNvSpPr txBox="1"/>
          <p:nvPr>
            <p:ph idx="1" type="body"/>
          </p:nvPr>
        </p:nvSpPr>
        <p:spPr>
          <a:xfrm>
            <a:off x="1123245" y="1256029"/>
            <a:ext cx="34806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>
            <a:lvl1pPr indent="-2730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21" name="Google Shape;221;p28"/>
          <p:cNvSpPr/>
          <p:nvPr/>
        </p:nvSpPr>
        <p:spPr>
          <a:xfrm>
            <a:off x="5119191" y="1080393"/>
            <a:ext cx="3020400" cy="2982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1912" rotWithShape="0" dir="5400000" dist="23813">
              <a:srgbClr val="000000">
                <a:alpha val="49800"/>
              </a:srgbClr>
            </a:outerShdw>
          </a:effectLst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t/>
            </a:r>
            <a:endParaRPr b="0" i="0" sz="2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6135563" y="1230630"/>
            <a:ext cx="987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201"/>
              </a:buClr>
              <a:buSzPts val="15000"/>
              <a:buFont typeface="Open Sans"/>
              <a:buNone/>
            </a:pPr>
            <a:r>
              <a:rPr b="1" i="0" lang="en" sz="15000" u="none" cap="none" strike="noStrike">
                <a:solidFill>
                  <a:srgbClr val="FC920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500"/>
          </a:p>
        </p:txBody>
      </p:sp>
      <p:sp>
        <p:nvSpPr>
          <p:cNvPr id="223" name="Google Shape;223;p28"/>
          <p:cNvSpPr txBox="1"/>
          <p:nvPr>
            <p:ph idx="2" type="body"/>
          </p:nvPr>
        </p:nvSpPr>
        <p:spPr>
          <a:xfrm>
            <a:off x="509709" y="4841507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erdana"/>
              <a:buNone/>
              <a:defRPr sz="900">
                <a:solidFill>
                  <a:srgbClr val="FFFF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cxnSp>
        <p:nvCxnSpPr>
          <p:cNvPr id="224" name="Google Shape;224;p28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225" name="Google Shape;22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91942" y="132856"/>
            <a:ext cx="435288" cy="50317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>
              <a:solidFill>
                <a:srgbClr val="50AB9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Cover" showMasterSp="0">
  <p:cSld name="Back Cover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508856160.jpg" id="228" name="Google Shape;228;p29"/>
          <p:cNvPicPr preferRelativeResize="0"/>
          <p:nvPr/>
        </p:nvPicPr>
        <p:blipFill rotWithShape="1">
          <a:blip r:embed="rId2">
            <a:alphaModFix/>
          </a:blip>
          <a:srcRect b="2955" l="0" r="0" t="2945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29" name="Google Shape;229;p29"/>
          <p:cNvPicPr preferRelativeResize="0"/>
          <p:nvPr/>
        </p:nvPicPr>
        <p:blipFill rotWithShape="1">
          <a:blip r:embed="rId3">
            <a:alphaModFix amt="84890"/>
          </a:blip>
          <a:srcRect b="0" l="0" r="0" t="3307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/>
          <p:nvPr>
            <p:ph idx="1" type="body"/>
          </p:nvPr>
        </p:nvSpPr>
        <p:spPr>
          <a:xfrm>
            <a:off x="1325629" y="1848644"/>
            <a:ext cx="6639000" cy="11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730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31" name="Google Shape;231;p29"/>
          <p:cNvSpPr txBox="1"/>
          <p:nvPr>
            <p:ph idx="2" type="body"/>
          </p:nvPr>
        </p:nvSpPr>
        <p:spPr>
          <a:xfrm>
            <a:off x="509709" y="4841507"/>
            <a:ext cx="4160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erdana"/>
              <a:buNone/>
              <a:defRPr sz="900">
                <a:solidFill>
                  <a:srgbClr val="FFFFFF"/>
                </a:solidFill>
              </a:defRPr>
            </a:lvl1pPr>
            <a:lvl2pPr indent="-27305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Char char="•"/>
              <a:defRPr/>
            </a:lvl5pPr>
            <a:lvl6pPr indent="-279400" lvl="5" marL="2743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cxnSp>
        <p:nvCxnSpPr>
          <p:cNvPr id="232" name="Google Shape;232;p29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233" name="Google Shape;233;p29"/>
          <p:cNvGrpSpPr/>
          <p:nvPr/>
        </p:nvGrpSpPr>
        <p:grpSpPr>
          <a:xfrm>
            <a:off x="463720" y="388450"/>
            <a:ext cx="2514912" cy="634909"/>
            <a:chOff x="0" y="0"/>
            <a:chExt cx="6706433" cy="1693090"/>
          </a:xfrm>
        </p:grpSpPr>
        <p:pic>
          <p:nvPicPr>
            <p:cNvPr descr="Image" id="234" name="Google Shape;234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4230206" cy="1693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35" name="Google Shape;235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95282" y="424928"/>
              <a:ext cx="2211151" cy="9074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29"/>
          <p:cNvSpPr txBox="1"/>
          <p:nvPr>
            <p:ph idx="12" type="sldNum"/>
          </p:nvPr>
        </p:nvSpPr>
        <p:spPr>
          <a:xfrm>
            <a:off x="8780462" y="4861757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>
              <a:solidFill>
                <a:srgbClr val="50AB9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idx="12" type="sldNum"/>
          </p:nvPr>
        </p:nvSpPr>
        <p:spPr>
          <a:xfrm>
            <a:off x="8472458" y="4684842"/>
            <a:ext cx="548700" cy="1617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7923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 txBox="1"/>
          <p:nvPr>
            <p:ph idx="1" type="subTitle"/>
          </p:nvPr>
        </p:nvSpPr>
        <p:spPr>
          <a:xfrm>
            <a:off x="2005750" y="3590725"/>
            <a:ext cx="5009700" cy="7926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1" name="Google Shape;241;p30"/>
          <p:cNvSpPr txBox="1"/>
          <p:nvPr>
            <p:ph type="title"/>
          </p:nvPr>
        </p:nvSpPr>
        <p:spPr>
          <a:xfrm>
            <a:off x="1155750" y="2172550"/>
            <a:ext cx="6832500" cy="14823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42" name="Google Shape;2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800" y="815125"/>
            <a:ext cx="1636150" cy="189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311700" y="200100"/>
            <a:ext cx="81201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1800"/>
              <a:buFont typeface="Verdana"/>
              <a:buNone/>
              <a:defRPr b="1" sz="1800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311700" y="200100"/>
            <a:ext cx="81201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1800"/>
              <a:buFont typeface="Verdana"/>
              <a:buNone/>
              <a:defRPr b="1" sz="1800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3" name="Google Shape;33;p5"/>
          <p:cNvSpPr txBox="1"/>
          <p:nvPr/>
        </p:nvSpPr>
        <p:spPr>
          <a:xfrm>
            <a:off x="0" y="1849225"/>
            <a:ext cx="9144000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0C5A53"/>
                </a:solidFill>
                <a:latin typeface="Verdana"/>
                <a:ea typeface="Verdana"/>
                <a:cs typeface="Verdana"/>
                <a:sym typeface="Verdana"/>
              </a:rPr>
              <a:t>Here you can include a quote </a:t>
            </a:r>
            <a:endParaRPr b="1" sz="3100">
              <a:solidFill>
                <a:srgbClr val="0C5A5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0C5A53"/>
                </a:solidFill>
                <a:latin typeface="Verdana"/>
                <a:ea typeface="Verdana"/>
                <a:cs typeface="Verdana"/>
                <a:sym typeface="Verdana"/>
              </a:rPr>
              <a:t>or with or without image </a:t>
            </a:r>
            <a:endParaRPr b="1" sz="3100">
              <a:solidFill>
                <a:srgbClr val="0C5A5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0C5A53"/>
                </a:solidFill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="1" lang="en" sz="3100">
                <a:solidFill>
                  <a:srgbClr val="EC5C07"/>
                </a:solidFill>
                <a:latin typeface="Verdana"/>
                <a:ea typeface="Verdana"/>
                <a:cs typeface="Verdana"/>
                <a:sym typeface="Verdana"/>
              </a:rPr>
              <a:t>highlight some text</a:t>
            </a:r>
            <a:endParaRPr b="1" sz="3100">
              <a:solidFill>
                <a:srgbClr val="EC5C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">
  <p:cSld name="SECTION_HEADER_1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200100"/>
            <a:ext cx="81201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1800"/>
              <a:buFont typeface="Verdana"/>
              <a:buNone/>
              <a:defRPr b="1" sz="1800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72800"/>
            <a:ext cx="9144003" cy="43706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/>
        </p:nvSpPr>
        <p:spPr>
          <a:xfrm>
            <a:off x="0" y="1849225"/>
            <a:ext cx="9144000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Here you can include a quote </a:t>
            </a:r>
            <a:endParaRPr b="1" sz="3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or with or without image </a:t>
            </a:r>
            <a:endParaRPr b="1" sz="3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b="1" lang="en" sz="3100">
                <a:solidFill>
                  <a:srgbClr val="EC5C07"/>
                </a:solidFill>
                <a:latin typeface="Verdana"/>
                <a:ea typeface="Verdana"/>
                <a:cs typeface="Verdana"/>
                <a:sym typeface="Verdana"/>
              </a:rPr>
              <a:t>highlight some text</a:t>
            </a:r>
            <a:endParaRPr b="1" sz="3100">
              <a:solidFill>
                <a:srgbClr val="EC5C0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311700" y="200100"/>
            <a:ext cx="81201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1800"/>
              <a:buFont typeface="Verdana"/>
              <a:buNone/>
              <a:defRPr b="1" sz="1800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type="title"/>
          </p:nvPr>
        </p:nvSpPr>
        <p:spPr>
          <a:xfrm>
            <a:off x="311700" y="200100"/>
            <a:ext cx="81201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1800"/>
              <a:buFont typeface="Verdana"/>
              <a:buNone/>
              <a:defRPr b="1" sz="1800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11700" y="1252000"/>
            <a:ext cx="8252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311700" y="200100"/>
            <a:ext cx="81201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1800"/>
              <a:buFont typeface="Verdana"/>
              <a:buNone/>
              <a:defRPr b="1" sz="1800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311700" y="200100"/>
            <a:ext cx="81201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1800"/>
              <a:buFont typeface="Verdana"/>
              <a:buNone/>
              <a:defRPr b="1" sz="1800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graphicFrame>
        <p:nvGraphicFramePr>
          <p:cNvPr id="55" name="Google Shape;55;p10"/>
          <p:cNvGraphicFramePr/>
          <p:nvPr/>
        </p:nvGraphicFramePr>
        <p:xfrm>
          <a:off x="904875" y="125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{EE4BA0BB-B00F-4494-A078-A542123A0F06}</a:tableStyleId>
              </a:tblPr>
              <a:tblGrid>
                <a:gridCol w="1869150"/>
                <a:gridCol w="1779075"/>
                <a:gridCol w="1771575"/>
                <a:gridCol w="1771575"/>
              </a:tblGrid>
              <a:tr h="589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Items</a:t>
                      </a:r>
                      <a:endParaRPr b="1" sz="160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C5A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Text 1</a:t>
                      </a:r>
                      <a:endParaRPr b="1" sz="160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C5A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Text 2</a:t>
                      </a:r>
                      <a:endParaRPr b="1" sz="160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C5A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Text 3</a:t>
                      </a:r>
                      <a:endParaRPr b="1" sz="160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C5A53"/>
                    </a:solidFill>
                  </a:tcPr>
                </a:tc>
              </a:tr>
              <a:tr h="584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5A5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 1</a:t>
                      </a:r>
                      <a:endParaRPr sz="1600">
                        <a:solidFill>
                          <a:srgbClr val="0C5A5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2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2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2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2F6"/>
                    </a:solidFill>
                  </a:tcPr>
                </a:tc>
              </a:tr>
              <a:tr h="589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5A5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 2</a:t>
                      </a:r>
                      <a:endParaRPr sz="1600">
                        <a:solidFill>
                          <a:srgbClr val="0C5A5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4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5A5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 3</a:t>
                      </a:r>
                      <a:endParaRPr sz="1600">
                        <a:solidFill>
                          <a:srgbClr val="0C5A5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2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2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2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2F6"/>
                    </a:solidFill>
                  </a:tcPr>
                </a:tc>
              </a:tr>
              <a:tr h="589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5A5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 4</a:t>
                      </a:r>
                      <a:endParaRPr sz="1600">
                        <a:solidFill>
                          <a:srgbClr val="0C5A5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564338" y="178225"/>
            <a:ext cx="364925" cy="4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739600"/>
            <a:ext cx="9144000" cy="440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311700" y="200100"/>
            <a:ext cx="8120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1800"/>
              <a:buFont typeface="Verdana"/>
              <a:buNone/>
              <a:defRPr b="1" sz="1800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700"/>
              <a:buFont typeface="Verdana"/>
              <a:buChar char="●"/>
              <a:defRPr b="1" sz="17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11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300"/>
              <a:buFont typeface="Verdana"/>
              <a:buChar char="○"/>
              <a:defRPr sz="13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11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300"/>
              <a:buFont typeface="Verdana"/>
              <a:buChar char="■"/>
              <a:defRPr sz="13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11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300"/>
              <a:buFont typeface="Verdana"/>
              <a:buChar char="●"/>
              <a:defRPr sz="13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11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300"/>
              <a:buFont typeface="Verdana"/>
              <a:buChar char="○"/>
              <a:defRPr sz="13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11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300"/>
              <a:buFont typeface="Verdana"/>
              <a:buChar char="■"/>
              <a:defRPr sz="13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11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300"/>
              <a:buFont typeface="Verdana"/>
              <a:buChar char="●"/>
              <a:defRPr sz="13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11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300"/>
              <a:buFont typeface="Verdana"/>
              <a:buChar char="○"/>
              <a:defRPr sz="13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11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300"/>
              <a:buFont typeface="Verdana"/>
              <a:buChar char="■"/>
              <a:defRPr sz="13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472458" y="4684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rgbClr val="50AB9F"/>
                </a:solidFill>
              </a:defRPr>
            </a:lvl1pPr>
            <a:lvl2pPr lvl="1" algn="r">
              <a:buNone/>
              <a:defRPr sz="1000">
                <a:solidFill>
                  <a:srgbClr val="50AB9F"/>
                </a:solidFill>
              </a:defRPr>
            </a:lvl2pPr>
            <a:lvl3pPr lvl="2" algn="r">
              <a:buNone/>
              <a:defRPr sz="1000">
                <a:solidFill>
                  <a:srgbClr val="50AB9F"/>
                </a:solidFill>
              </a:defRPr>
            </a:lvl3pPr>
            <a:lvl4pPr lvl="3" algn="r">
              <a:buNone/>
              <a:defRPr sz="1000">
                <a:solidFill>
                  <a:srgbClr val="50AB9F"/>
                </a:solidFill>
              </a:defRPr>
            </a:lvl4pPr>
            <a:lvl5pPr lvl="4" algn="r">
              <a:buNone/>
              <a:defRPr sz="1000">
                <a:solidFill>
                  <a:srgbClr val="50AB9F"/>
                </a:solidFill>
              </a:defRPr>
            </a:lvl5pPr>
            <a:lvl6pPr lvl="5" algn="r">
              <a:buNone/>
              <a:defRPr sz="1000">
                <a:solidFill>
                  <a:srgbClr val="50AB9F"/>
                </a:solidFill>
              </a:defRPr>
            </a:lvl6pPr>
            <a:lvl7pPr lvl="6" algn="r">
              <a:buNone/>
              <a:defRPr sz="1000">
                <a:solidFill>
                  <a:srgbClr val="50AB9F"/>
                </a:solidFill>
              </a:defRPr>
            </a:lvl7pPr>
            <a:lvl8pPr lvl="7" algn="r">
              <a:buNone/>
              <a:defRPr sz="1000">
                <a:solidFill>
                  <a:srgbClr val="50AB9F"/>
                </a:solidFill>
              </a:defRPr>
            </a:lvl8pPr>
            <a:lvl9pPr lvl="8" algn="r">
              <a:buNone/>
              <a:defRPr sz="1000">
                <a:solidFill>
                  <a:srgbClr val="50AB9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0" y="4684838"/>
            <a:ext cx="9158700" cy="0"/>
          </a:xfrm>
          <a:prstGeom prst="straightConnector1">
            <a:avLst/>
          </a:prstGeom>
          <a:noFill/>
          <a:ln cap="flat" cmpd="sng" w="9525">
            <a:solidFill>
              <a:srgbClr val="168A9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Google Shape;12;p1"/>
          <p:cNvSpPr txBox="1"/>
          <p:nvPr/>
        </p:nvSpPr>
        <p:spPr>
          <a:xfrm>
            <a:off x="336550" y="4733950"/>
            <a:ext cx="4845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168A91"/>
                </a:solidFill>
                <a:latin typeface="Verdana"/>
                <a:ea typeface="Verdana"/>
                <a:cs typeface="Verdana"/>
                <a:sym typeface="Verdana"/>
              </a:rPr>
              <a:t>Miguel Bastos</a:t>
            </a:r>
            <a:r>
              <a:rPr b="1" lang="en" sz="950">
                <a:solidFill>
                  <a:srgbClr val="168A9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950">
                <a:solidFill>
                  <a:srgbClr val="168A91"/>
                </a:solidFill>
                <a:latin typeface="Verdana"/>
                <a:ea typeface="Verdana"/>
                <a:cs typeface="Verdana"/>
                <a:sym typeface="Verdana"/>
              </a:rPr>
              <a:t>| Communications Design | 27 September 2024</a:t>
            </a:r>
            <a:endParaRPr sz="950">
              <a:solidFill>
                <a:srgbClr val="168A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60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-2989" y="790201"/>
            <a:ext cx="9150000" cy="4374300"/>
          </a:xfrm>
          <a:prstGeom prst="rect">
            <a:avLst/>
          </a:prstGeom>
          <a:solidFill>
            <a:srgbClr val="005D6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EAEAE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3" name="Google Shape;93;p16"/>
          <p:cNvCxnSpPr/>
          <p:nvPr/>
        </p:nvCxnSpPr>
        <p:spPr>
          <a:xfrm>
            <a:off x="1239136" y="1685094"/>
            <a:ext cx="6627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4" name="Google Shape;94;p16"/>
          <p:cNvCxnSpPr/>
          <p:nvPr/>
        </p:nvCxnSpPr>
        <p:spPr>
          <a:xfrm>
            <a:off x="1239136" y="2182134"/>
            <a:ext cx="6627300" cy="0"/>
          </a:xfrm>
          <a:prstGeom prst="straightConnector1">
            <a:avLst/>
          </a:prstGeom>
          <a:noFill/>
          <a:ln cap="flat" cmpd="sng" w="357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5" name="Google Shape;95;p16"/>
          <p:cNvCxnSpPr/>
          <p:nvPr/>
        </p:nvCxnSpPr>
        <p:spPr>
          <a:xfrm>
            <a:off x="1239136" y="2538599"/>
            <a:ext cx="6627300" cy="0"/>
          </a:xfrm>
          <a:prstGeom prst="straightConnector1">
            <a:avLst/>
          </a:prstGeom>
          <a:noFill/>
          <a:ln cap="flat" cmpd="sng" w="357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6" name="Google Shape;96;p16"/>
          <p:cNvCxnSpPr/>
          <p:nvPr/>
        </p:nvCxnSpPr>
        <p:spPr>
          <a:xfrm>
            <a:off x="1239136" y="2920790"/>
            <a:ext cx="6627300" cy="0"/>
          </a:xfrm>
          <a:prstGeom prst="straightConnector1">
            <a:avLst/>
          </a:prstGeom>
          <a:noFill/>
          <a:ln cap="flat" cmpd="sng" w="357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7" name="Google Shape;97;p16"/>
          <p:cNvCxnSpPr/>
          <p:nvPr/>
        </p:nvCxnSpPr>
        <p:spPr>
          <a:xfrm>
            <a:off x="1239136" y="3325332"/>
            <a:ext cx="6627300" cy="0"/>
          </a:xfrm>
          <a:prstGeom prst="straightConnector1">
            <a:avLst/>
          </a:prstGeom>
          <a:noFill/>
          <a:ln cap="flat" cmpd="sng" w="357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8" name="Google Shape;98;p16"/>
          <p:cNvCxnSpPr/>
          <p:nvPr/>
        </p:nvCxnSpPr>
        <p:spPr>
          <a:xfrm>
            <a:off x="1239136" y="3711787"/>
            <a:ext cx="6627300" cy="0"/>
          </a:xfrm>
          <a:prstGeom prst="straightConnector1">
            <a:avLst/>
          </a:prstGeom>
          <a:noFill/>
          <a:ln cap="flat" cmpd="sng" w="357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9" name="Google Shape;99;p16"/>
          <p:cNvCxnSpPr/>
          <p:nvPr/>
        </p:nvCxnSpPr>
        <p:spPr>
          <a:xfrm>
            <a:off x="1239136" y="4093978"/>
            <a:ext cx="6627300" cy="0"/>
          </a:xfrm>
          <a:prstGeom prst="straightConnector1">
            <a:avLst/>
          </a:prstGeom>
          <a:noFill/>
          <a:ln cap="flat" cmpd="sng" w="3575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-8123" y="4752444"/>
            <a:ext cx="9160200" cy="0"/>
          </a:xfrm>
          <a:prstGeom prst="straightConnector1">
            <a:avLst/>
          </a:prstGeom>
          <a:noFill/>
          <a:ln cap="flat" cmpd="sng" w="9525">
            <a:solidFill>
              <a:srgbClr val="F2F2F1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01" name="Google Shape;101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94880" y="137221"/>
            <a:ext cx="427736" cy="49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786621" y="4848180"/>
            <a:ext cx="1641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 txBox="1"/>
          <p:nvPr>
            <p:ph type="title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D63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05D6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342900" lvl="0" marL="4572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EF7001"/>
              </a:buClr>
              <a:buSzPts val="1800"/>
              <a:buFont typeface="Verdana"/>
              <a:buChar char="•"/>
              <a:defRPr b="0" i="0" sz="18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EF7001"/>
              </a:buClr>
              <a:buSzPts val="1800"/>
              <a:buFont typeface="Verdana"/>
              <a:buChar char="•"/>
              <a:defRPr b="0" i="0" sz="18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EF7001"/>
              </a:buClr>
              <a:buSzPts val="1800"/>
              <a:buFont typeface="Verdana"/>
              <a:buChar char="•"/>
              <a:defRPr b="0" i="0" sz="18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EF7001"/>
              </a:buClr>
              <a:buSzPts val="1800"/>
              <a:buFont typeface="Verdana"/>
              <a:buChar char="•"/>
              <a:defRPr b="0" i="0" sz="18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EF7001"/>
              </a:buClr>
              <a:buSzPts val="1800"/>
              <a:buFont typeface="Verdana"/>
              <a:buChar char="•"/>
              <a:defRPr b="0" i="0" sz="18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68300" lvl="5" marL="27432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EF7001"/>
              </a:buClr>
              <a:buSzPts val="2200"/>
              <a:buFont typeface="Verdana"/>
              <a:buChar char="•"/>
              <a:defRPr b="0" i="0" sz="18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68300" lvl="6" marL="32004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EF7001"/>
              </a:buClr>
              <a:buSzPts val="2200"/>
              <a:buFont typeface="Verdana"/>
              <a:buChar char="•"/>
              <a:defRPr b="0" i="0" sz="18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68300" lvl="7" marL="36576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EF7001"/>
              </a:buClr>
              <a:buSzPts val="2200"/>
              <a:buFont typeface="Verdana"/>
              <a:buChar char="•"/>
              <a:defRPr b="0" i="0" sz="18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68300" lvl="8" marL="4114800" marR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EF7001"/>
              </a:buClr>
              <a:buSzPts val="2200"/>
              <a:buFont typeface="Verdana"/>
              <a:buChar char="•"/>
              <a:defRPr b="0" i="0" sz="1800" u="none" cap="none" strike="noStrike">
                <a:solidFill>
                  <a:srgbClr val="006B6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ripe.net/membership/mail/ripe-mailing-lists/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ripe.net/meetings/ripe-meetings/upcoming-ripe-meetings/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idx="1" type="subTitle"/>
          </p:nvPr>
        </p:nvSpPr>
        <p:spPr>
          <a:xfrm>
            <a:off x="3745625" y="3064525"/>
            <a:ext cx="412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Anna Wilson, Mirjam Kühne (RIPE Chair Team)</a:t>
            </a:r>
            <a:endParaRPr sz="1400"/>
          </a:p>
        </p:txBody>
      </p:sp>
      <p:sp>
        <p:nvSpPr>
          <p:cNvPr id="248" name="Google Shape;248;p31"/>
          <p:cNvSpPr txBox="1"/>
          <p:nvPr>
            <p:ph type="title"/>
          </p:nvPr>
        </p:nvSpPr>
        <p:spPr>
          <a:xfrm>
            <a:off x="3745625" y="1261750"/>
            <a:ext cx="4807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RIPE Governance</a:t>
            </a:r>
            <a:endParaRPr>
              <a:solidFill>
                <a:srgbClr val="23E4C4"/>
              </a:solidFill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3745625" y="4617800"/>
            <a:ext cx="4845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23E4C4"/>
                </a:solidFill>
                <a:latin typeface="Verdana"/>
                <a:ea typeface="Verdana"/>
                <a:cs typeface="Verdana"/>
                <a:sym typeface="Verdana"/>
              </a:rPr>
              <a:t>Anna Wilson</a:t>
            </a:r>
            <a:r>
              <a:rPr lang="en" sz="9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| TNC 26| June 2026</a:t>
            </a:r>
            <a:endParaRPr sz="9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None/>
            </a:pPr>
            <a:r>
              <a:rPr lang="en"/>
              <a:t>Why is this relevant for NRENs</a:t>
            </a:r>
            <a:endParaRPr/>
          </a:p>
        </p:txBody>
      </p:sp>
      <p:sp>
        <p:nvSpPr>
          <p:cNvPr id="332" name="Google Shape;332;p40"/>
          <p:cNvSpPr txBox="1"/>
          <p:nvPr>
            <p:ph idx="3" type="body"/>
          </p:nvPr>
        </p:nvSpPr>
        <p:spPr>
          <a:xfrm>
            <a:off x="452453" y="1023750"/>
            <a:ext cx="70323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-203200" lvl="0" marL="203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b="0" lang="en" sz="1600"/>
              <a:t>Research topics</a:t>
            </a:r>
            <a:endParaRPr b="0" sz="1600"/>
          </a:p>
          <a:p>
            <a:pPr indent="-29210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Measurements, Analysis and Tools (MAT) WG</a:t>
            </a:r>
            <a:endParaRPr sz="1600"/>
          </a:p>
          <a:p>
            <a:pPr indent="-29210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Routing Security, IPv6 WGs</a:t>
            </a:r>
            <a:endParaRPr sz="1600"/>
          </a:p>
          <a:p>
            <a:pPr indent="-29210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RIPE Academic Fellowship programme</a:t>
            </a:r>
            <a:endParaRPr sz="1600"/>
          </a:p>
          <a:p>
            <a:pPr indent="-292100" lvl="0" marL="228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b="0" lang="en" sz="1600"/>
              <a:t>Governance and Policy Topics</a:t>
            </a:r>
            <a:endParaRPr b="0" sz="1600"/>
          </a:p>
          <a:p>
            <a:pPr indent="-292100" lvl="1" marL="457200" rtl="0" algn="l">
              <a:spcBef>
                <a:spcPts val="15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Legacy Address space</a:t>
            </a:r>
            <a:endParaRPr sz="1600"/>
          </a:p>
          <a:p>
            <a:pPr indent="-292100" lvl="1" marL="457200" rtl="0" algn="l">
              <a:spcBef>
                <a:spcPts val="15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Charging scheme</a:t>
            </a:r>
            <a:br>
              <a:rPr lang="en" sz="1600"/>
            </a:br>
            <a:r>
              <a:rPr lang="en" sz="1600"/>
              <a:t>(for NCC members)</a:t>
            </a:r>
            <a:endParaRPr b="0" sz="1600"/>
          </a:p>
        </p:txBody>
      </p:sp>
      <p:sp>
        <p:nvSpPr>
          <p:cNvPr id="333" name="Google Shape;333;p40"/>
          <p:cNvSpPr txBox="1"/>
          <p:nvPr>
            <p:ph idx="12" type="sldNum"/>
          </p:nvPr>
        </p:nvSpPr>
        <p:spPr>
          <a:xfrm>
            <a:off x="8786813" y="4859357"/>
            <a:ext cx="162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</a:pPr>
            <a:fld id="{00000000-1234-1234-1234-123412341234}" type="slidenum">
              <a:rPr lang="en" sz="700"/>
              <a:t>‹#›</a:t>
            </a:fld>
            <a:endParaRPr/>
          </a:p>
        </p:txBody>
      </p:sp>
      <p:sp>
        <p:nvSpPr>
          <p:cNvPr id="334" name="Google Shape;334;p40"/>
          <p:cNvSpPr txBox="1"/>
          <p:nvPr>
            <p:ph idx="2" type="body"/>
          </p:nvPr>
        </p:nvSpPr>
        <p:spPr>
          <a:xfrm>
            <a:off x="452559" y="4841507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Font typeface="Verdana"/>
              <a:buNone/>
            </a:pPr>
            <a:r>
              <a:rPr lang="en"/>
              <a:t>Anna Wilson | TNC 26 | June 2026</a:t>
            </a:r>
            <a:endParaRPr/>
          </a:p>
        </p:txBody>
      </p:sp>
      <p:pic>
        <p:nvPicPr>
          <p:cNvPr id="335" name="Google Shape;335;p40" title="RIPE92-08361.original.wm-159.wm-5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250" y="2395300"/>
            <a:ext cx="4303901" cy="235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/>
          <p:nvPr>
            <p:ph type="title"/>
          </p:nvPr>
        </p:nvSpPr>
        <p:spPr>
          <a:xfrm>
            <a:off x="1155750" y="2336925"/>
            <a:ext cx="6832500" cy="14823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participate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None/>
            </a:pPr>
            <a:r>
              <a:rPr lang="en"/>
              <a:t>Join a Mailing list</a:t>
            </a:r>
            <a:endParaRPr/>
          </a:p>
        </p:txBody>
      </p:sp>
      <p:sp>
        <p:nvSpPr>
          <p:cNvPr id="346" name="Google Shape;346;p42"/>
          <p:cNvSpPr txBox="1"/>
          <p:nvPr>
            <p:ph idx="3" type="body"/>
          </p:nvPr>
        </p:nvSpPr>
        <p:spPr>
          <a:xfrm>
            <a:off x="452453" y="1023750"/>
            <a:ext cx="70323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-203200" lvl="0" marL="203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b="0" lang="en" sz="1600"/>
              <a:t>RIPE Discussion List</a:t>
            </a:r>
            <a:endParaRPr b="0" sz="1600"/>
          </a:p>
          <a:p>
            <a:pPr indent="-203200" lvl="0" marL="203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b="0" lang="en" sz="1600"/>
              <a:t>Working Group Lists</a:t>
            </a:r>
            <a:endParaRPr b="0" sz="1600"/>
          </a:p>
          <a:p>
            <a:pPr indent="0" lvl="0" marL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lang="en" sz="1600" u="sng">
                <a:solidFill>
                  <a:schemeClr val="hlink"/>
                </a:solidFill>
                <a:hlinkClick r:id="rId3"/>
              </a:rPr>
              <a:t>https://www.ripe.net/membership/mail/ripe-mailing-lists/</a:t>
            </a:r>
            <a:r>
              <a:rPr b="0" lang="en" sz="1600"/>
              <a:t> </a:t>
            </a:r>
            <a:endParaRPr b="0" sz="1600"/>
          </a:p>
        </p:txBody>
      </p:sp>
      <p:sp>
        <p:nvSpPr>
          <p:cNvPr id="347" name="Google Shape;347;p42"/>
          <p:cNvSpPr txBox="1"/>
          <p:nvPr>
            <p:ph idx="12" type="sldNum"/>
          </p:nvPr>
        </p:nvSpPr>
        <p:spPr>
          <a:xfrm>
            <a:off x="8786813" y="4859357"/>
            <a:ext cx="162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</a:pPr>
            <a:fld id="{00000000-1234-1234-1234-123412341234}" type="slidenum">
              <a:rPr lang="en" sz="700"/>
              <a:t>‹#›</a:t>
            </a:fld>
            <a:endParaRPr/>
          </a:p>
        </p:txBody>
      </p:sp>
      <p:sp>
        <p:nvSpPr>
          <p:cNvPr id="348" name="Google Shape;348;p42"/>
          <p:cNvSpPr txBox="1"/>
          <p:nvPr>
            <p:ph idx="2" type="body"/>
          </p:nvPr>
        </p:nvSpPr>
        <p:spPr>
          <a:xfrm>
            <a:off x="452559" y="4841507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Font typeface="Verdana"/>
              <a:buNone/>
            </a:pPr>
            <a:r>
              <a:rPr lang="en"/>
              <a:t>Anna Wilson | TNC 26 | June 2026</a:t>
            </a:r>
            <a:endParaRPr/>
          </a:p>
        </p:txBody>
      </p:sp>
      <p:pic>
        <p:nvPicPr>
          <p:cNvPr id="349" name="Google Shape;349;p42" title="Screenshot 2026-05-10 at 18.55.4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4225" y="1023749"/>
            <a:ext cx="3835699" cy="202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3"/>
          <p:cNvSpPr txBox="1"/>
          <p:nvPr>
            <p:ph idx="3" type="body"/>
          </p:nvPr>
        </p:nvSpPr>
        <p:spPr>
          <a:xfrm>
            <a:off x="498826" y="1023750"/>
            <a:ext cx="49107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10000"/>
          </a:bodyPr>
          <a:lstStyle/>
          <a:p>
            <a:pPr indent="0" lvl="1" marL="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rgbClr val="EF7001"/>
              </a:buClr>
              <a:buSzPts val="1200"/>
              <a:buFont typeface="Verdana"/>
              <a:buNone/>
            </a:pPr>
            <a:r>
              <a:t/>
            </a:r>
            <a:endParaRPr sz="1600"/>
          </a:p>
          <a:p>
            <a:pPr indent="-190500" lvl="0" marL="17780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RIPE 93 (Sofia): 26-30 October 2026</a:t>
            </a:r>
            <a:endParaRPr sz="1600"/>
          </a:p>
          <a:p>
            <a:pPr indent="-1905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RIPE 94 (Vilnius): 24-28 May 2027</a:t>
            </a:r>
            <a:endParaRPr sz="1600"/>
          </a:p>
          <a:p>
            <a:pPr indent="-190500" lvl="0" marL="177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RIPE 95 </a:t>
            </a:r>
            <a:r>
              <a:rPr lang="en" sz="1600"/>
              <a:t>(Location TBC): 15-19 Nov 2027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0" lang="en" sz="1600"/>
              <a:t>The dates until </a:t>
            </a:r>
            <a:r>
              <a:rPr lang="en" sz="1600"/>
              <a:t>RIPE 100</a:t>
            </a:r>
            <a:r>
              <a:rPr b="0" lang="en" sz="1600"/>
              <a:t> are already announced.</a:t>
            </a:r>
            <a:endParaRPr sz="1600"/>
          </a:p>
          <a:p>
            <a:pPr indent="0" lvl="1" marL="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rgbClr val="EF7001"/>
              </a:buClr>
              <a:buSzPts val="1200"/>
              <a:buFont typeface="Verdana"/>
              <a:buNone/>
            </a:pPr>
            <a:r>
              <a:rPr lang="en" sz="1400" u="sng">
                <a:solidFill>
                  <a:srgbClr val="EF700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https://www.ripe.net/meetings/ripe-meetings/upcoming-ripe-meetings/</a:t>
            </a:r>
            <a:endParaRPr sz="1400">
              <a:solidFill>
                <a:srgbClr val="EF700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55" name="Google Shape;355;p43"/>
          <p:cNvSpPr txBox="1"/>
          <p:nvPr>
            <p:ph idx="12" type="sldNum"/>
          </p:nvPr>
        </p:nvSpPr>
        <p:spPr>
          <a:xfrm>
            <a:off x="8786813" y="4859357"/>
            <a:ext cx="162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</a:pPr>
            <a:fld id="{00000000-1234-1234-1234-123412341234}" type="slidenum">
              <a:rPr lang="en"/>
              <a:t>‹#›</a:t>
            </a:fld>
            <a:endParaRPr sz="400"/>
          </a:p>
        </p:txBody>
      </p:sp>
      <p:sp>
        <p:nvSpPr>
          <p:cNvPr id="356" name="Google Shape;356;p43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None/>
            </a:pPr>
            <a:r>
              <a:rPr lang="en"/>
              <a:t>RIPE Meetings: Save the Dates!</a:t>
            </a:r>
            <a:endParaRPr/>
          </a:p>
        </p:txBody>
      </p:sp>
      <p:pic>
        <p:nvPicPr>
          <p:cNvPr id="357" name="Google Shape;357;p43" title="Join-Us-9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0975" y="1696800"/>
            <a:ext cx="3110952" cy="17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3"/>
          <p:cNvSpPr txBox="1"/>
          <p:nvPr>
            <p:ph idx="2" type="body"/>
          </p:nvPr>
        </p:nvSpPr>
        <p:spPr>
          <a:xfrm>
            <a:off x="452559" y="4841507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Font typeface="Verdana"/>
              <a:buNone/>
            </a:pPr>
            <a:r>
              <a:rPr lang="en"/>
              <a:t>Anna Wilson | TNC 26 | June 2026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/>
          <p:nvPr>
            <p:ph idx="1" type="body"/>
          </p:nvPr>
        </p:nvSpPr>
        <p:spPr>
          <a:xfrm>
            <a:off x="515089" y="4839854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None/>
            </a:pPr>
            <a:r>
              <a:rPr b="1" lang="en"/>
              <a:t>Anna Wilson </a:t>
            </a:r>
            <a:r>
              <a:rPr b="1" lang="en" sz="900">
                <a:solidFill>
                  <a:srgbClr val="FFFFFF"/>
                </a:solidFill>
              </a:rPr>
              <a:t>| </a:t>
            </a:r>
            <a:r>
              <a:rPr b="1" lang="en"/>
              <a:t>TNC 26</a:t>
            </a:r>
            <a:r>
              <a:rPr b="1" lang="en" sz="900">
                <a:solidFill>
                  <a:srgbClr val="FFFFFF"/>
                </a:solidFill>
              </a:rPr>
              <a:t> | </a:t>
            </a:r>
            <a:r>
              <a:rPr b="1" lang="en"/>
              <a:t>June</a:t>
            </a:r>
            <a:r>
              <a:rPr b="1" lang="en"/>
              <a:t> 2026</a:t>
            </a:r>
            <a:endParaRPr b="1"/>
          </a:p>
        </p:txBody>
      </p:sp>
      <p:sp>
        <p:nvSpPr>
          <p:cNvPr id="255" name="Google Shape;255;p32"/>
          <p:cNvSpPr txBox="1"/>
          <p:nvPr>
            <p:ph idx="13" type="body"/>
          </p:nvPr>
        </p:nvSpPr>
        <p:spPr>
          <a:xfrm>
            <a:off x="1303100" y="1874400"/>
            <a:ext cx="49332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</a:pPr>
            <a:r>
              <a:rPr lang="en"/>
              <a:t>What is RIPE</a:t>
            </a:r>
            <a:endParaRPr/>
          </a:p>
        </p:txBody>
      </p:sp>
      <p:sp>
        <p:nvSpPr>
          <p:cNvPr id="256" name="Google Shape;256;p32"/>
          <p:cNvSpPr txBox="1"/>
          <p:nvPr>
            <p:ph idx="14" type="body"/>
          </p:nvPr>
        </p:nvSpPr>
        <p:spPr>
          <a:xfrm>
            <a:off x="1303100" y="2232675"/>
            <a:ext cx="7617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</a:pPr>
            <a:r>
              <a:rPr lang="en"/>
              <a:t>RIPE and the RIPE NCC</a:t>
            </a:r>
            <a:endParaRPr/>
          </a:p>
        </p:txBody>
      </p:sp>
      <p:sp>
        <p:nvSpPr>
          <p:cNvPr id="257" name="Google Shape;257;p32"/>
          <p:cNvSpPr txBox="1"/>
          <p:nvPr>
            <p:ph idx="15" type="body"/>
          </p:nvPr>
        </p:nvSpPr>
        <p:spPr>
          <a:xfrm>
            <a:off x="1303100" y="2598975"/>
            <a:ext cx="50631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</a:pPr>
            <a:r>
              <a:rPr lang="en"/>
              <a:t>RIPE Governance</a:t>
            </a:r>
            <a:endParaRPr/>
          </a:p>
        </p:txBody>
      </p:sp>
      <p:sp>
        <p:nvSpPr>
          <p:cNvPr id="258" name="Google Shape;258;p32"/>
          <p:cNvSpPr txBox="1"/>
          <p:nvPr>
            <p:ph idx="16" type="body"/>
          </p:nvPr>
        </p:nvSpPr>
        <p:spPr>
          <a:xfrm>
            <a:off x="1303100" y="2996606"/>
            <a:ext cx="5041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</a:pPr>
            <a:r>
              <a:rPr lang="en"/>
              <a:t>What’s going on</a:t>
            </a:r>
            <a:endParaRPr/>
          </a:p>
        </p:txBody>
      </p:sp>
      <p:sp>
        <p:nvSpPr>
          <p:cNvPr id="259" name="Google Shape;259;p32"/>
          <p:cNvSpPr txBox="1"/>
          <p:nvPr>
            <p:ph idx="17" type="body"/>
          </p:nvPr>
        </p:nvSpPr>
        <p:spPr>
          <a:xfrm>
            <a:off x="1303100" y="3378797"/>
            <a:ext cx="4890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</a:pPr>
            <a:r>
              <a:rPr lang="en"/>
              <a:t>How can you participate</a:t>
            </a:r>
            <a:endParaRPr/>
          </a:p>
        </p:txBody>
      </p:sp>
      <p:sp>
        <p:nvSpPr>
          <p:cNvPr id="260" name="Google Shape;260;p32"/>
          <p:cNvSpPr txBox="1"/>
          <p:nvPr>
            <p:ph idx="18" type="body"/>
          </p:nvPr>
        </p:nvSpPr>
        <p:spPr>
          <a:xfrm>
            <a:off x="1303100" y="3799950"/>
            <a:ext cx="4964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lang="en"/>
              <a:t>Questions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261" name="Google Shape;261;p32"/>
          <p:cNvSpPr txBox="1"/>
          <p:nvPr>
            <p:ph idx="19" type="body"/>
          </p:nvPr>
        </p:nvSpPr>
        <p:spPr>
          <a:xfrm>
            <a:off x="482463" y="246906"/>
            <a:ext cx="52110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None/>
            </a:pPr>
            <a:r>
              <a:rPr b="1" lang="en" sz="2200">
                <a:solidFill>
                  <a:srgbClr val="005D63"/>
                </a:solidFill>
              </a:rPr>
              <a:t>AGENDA</a:t>
            </a:r>
            <a:endParaRPr/>
          </a:p>
        </p:txBody>
      </p:sp>
      <p:sp>
        <p:nvSpPr>
          <p:cNvPr id="262" name="Google Shape;262;p32"/>
          <p:cNvSpPr txBox="1"/>
          <p:nvPr>
            <p:ph idx="12" type="sldNum"/>
          </p:nvPr>
        </p:nvSpPr>
        <p:spPr>
          <a:xfrm>
            <a:off x="8816898" y="4848180"/>
            <a:ext cx="103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800"/>
              <a:buFont typeface="Verdana"/>
              <a:buNone/>
            </a:pPr>
            <a:fld id="{00000000-1234-1234-1234-123412341234}" type="slidenum">
              <a:rPr lang="en" sz="800">
                <a:solidFill>
                  <a:srgbClr val="50AB9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/>
          <p:nvPr>
            <p:ph idx="1" type="subTitle"/>
          </p:nvPr>
        </p:nvSpPr>
        <p:spPr>
          <a:xfrm>
            <a:off x="2005750" y="4027055"/>
            <a:ext cx="5009700" cy="6414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rtl="0" algn="ctr">
              <a:spcBef>
                <a:spcPts val="1700"/>
              </a:spcBef>
              <a:spcAft>
                <a:spcPts val="0"/>
              </a:spcAft>
              <a:buNone/>
            </a:pPr>
            <a:r>
              <a:rPr lang="en"/>
              <a:t>Réseaux IP Européens (RIPE)</a:t>
            </a:r>
            <a:endParaRPr/>
          </a:p>
        </p:txBody>
      </p:sp>
      <p:sp>
        <p:nvSpPr>
          <p:cNvPr id="268" name="Google Shape;268;p33"/>
          <p:cNvSpPr txBox="1"/>
          <p:nvPr>
            <p:ph type="title"/>
          </p:nvPr>
        </p:nvSpPr>
        <p:spPr>
          <a:xfrm>
            <a:off x="1155750" y="2336925"/>
            <a:ext cx="6832500" cy="14823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people and networks since 1989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None/>
            </a:pPr>
            <a:r>
              <a:rPr lang="en"/>
              <a:t>RIPE History</a:t>
            </a:r>
            <a:endParaRPr/>
          </a:p>
        </p:txBody>
      </p:sp>
      <p:sp>
        <p:nvSpPr>
          <p:cNvPr id="274" name="Google Shape;274;p34"/>
          <p:cNvSpPr txBox="1"/>
          <p:nvPr>
            <p:ph idx="12" type="sldNum"/>
          </p:nvPr>
        </p:nvSpPr>
        <p:spPr>
          <a:xfrm>
            <a:off x="8786813" y="4859357"/>
            <a:ext cx="162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</a:pPr>
            <a:fld id="{00000000-1234-1234-1234-123412341234}" type="slidenum">
              <a:rPr lang="en" sz="700"/>
              <a:t>‹#›</a:t>
            </a:fld>
            <a:endParaRPr/>
          </a:p>
        </p:txBody>
      </p:sp>
      <p:sp>
        <p:nvSpPr>
          <p:cNvPr id="275" name="Google Shape;275;p34"/>
          <p:cNvSpPr txBox="1"/>
          <p:nvPr>
            <p:ph idx="2" type="body"/>
          </p:nvPr>
        </p:nvSpPr>
        <p:spPr>
          <a:xfrm>
            <a:off x="452559" y="4841507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Font typeface="Verdana"/>
              <a:buNone/>
            </a:pPr>
            <a:r>
              <a:rPr lang="en"/>
              <a:t>Anna Wilson | TNC 26 | June 2026</a:t>
            </a:r>
            <a:endParaRPr/>
          </a:p>
        </p:txBody>
      </p:sp>
      <p:pic>
        <p:nvPicPr>
          <p:cNvPr id="276" name="Google Shape;276;p34" title="ripe-0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050" y="693625"/>
            <a:ext cx="2879298" cy="4075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None/>
            </a:pPr>
            <a:r>
              <a:rPr lang="en"/>
              <a:t>RIPE History</a:t>
            </a:r>
            <a:endParaRPr/>
          </a:p>
        </p:txBody>
      </p:sp>
      <p:sp>
        <p:nvSpPr>
          <p:cNvPr id="282" name="Google Shape;282;p35"/>
          <p:cNvSpPr txBox="1"/>
          <p:nvPr>
            <p:ph idx="12" type="sldNum"/>
          </p:nvPr>
        </p:nvSpPr>
        <p:spPr>
          <a:xfrm>
            <a:off x="8786813" y="4859357"/>
            <a:ext cx="162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</a:pPr>
            <a:fld id="{00000000-1234-1234-1234-123412341234}" type="slidenum">
              <a:rPr lang="en" sz="700"/>
              <a:t>‹#›</a:t>
            </a:fld>
            <a:endParaRPr/>
          </a:p>
        </p:txBody>
      </p:sp>
      <p:sp>
        <p:nvSpPr>
          <p:cNvPr id="283" name="Google Shape;283;p35"/>
          <p:cNvSpPr txBox="1"/>
          <p:nvPr>
            <p:ph idx="2" type="body"/>
          </p:nvPr>
        </p:nvSpPr>
        <p:spPr>
          <a:xfrm>
            <a:off x="452559" y="4841507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Font typeface="Verdana"/>
              <a:buNone/>
            </a:pPr>
            <a:r>
              <a:rPr lang="en"/>
              <a:t>Anna Wilson | TNC 26 | June 2026</a:t>
            </a:r>
            <a:endParaRPr/>
          </a:p>
        </p:txBody>
      </p:sp>
      <p:sp>
        <p:nvSpPr>
          <p:cNvPr id="284" name="Google Shape;284;p35"/>
          <p:cNvSpPr txBox="1"/>
          <p:nvPr/>
        </p:nvSpPr>
        <p:spPr>
          <a:xfrm>
            <a:off x="766850" y="1561325"/>
            <a:ext cx="117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RARE</a:t>
            </a:r>
            <a:endParaRPr sz="2400"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35"/>
          <p:cNvSpPr txBox="1"/>
          <p:nvPr/>
        </p:nvSpPr>
        <p:spPr>
          <a:xfrm>
            <a:off x="3807300" y="1561325"/>
            <a:ext cx="167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RIPE NCC</a:t>
            </a:r>
            <a:endParaRPr sz="2400"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3913650" y="2348550"/>
            <a:ext cx="145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TERENA</a:t>
            </a:r>
            <a:endParaRPr sz="2400"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3935400" y="3135775"/>
            <a:ext cx="141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DANTE</a:t>
            </a:r>
            <a:endParaRPr sz="2400"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6514250" y="2587900"/>
            <a:ext cx="212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GÉANT Association</a:t>
            </a:r>
            <a:endParaRPr sz="2400"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89" name="Google Shape;289;p35"/>
          <p:cNvCxnSpPr>
            <a:stCxn id="284" idx="3"/>
            <a:endCxn id="285" idx="1"/>
          </p:cNvCxnSpPr>
          <p:nvPr/>
        </p:nvCxnSpPr>
        <p:spPr>
          <a:xfrm>
            <a:off x="1945550" y="1838375"/>
            <a:ext cx="1861800" cy="600"/>
          </a:xfrm>
          <a:prstGeom prst="curvedConnector3">
            <a:avLst>
              <a:gd fmla="val 4999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35"/>
          <p:cNvCxnSpPr>
            <a:stCxn id="284" idx="3"/>
            <a:endCxn id="286" idx="1"/>
          </p:cNvCxnSpPr>
          <p:nvPr/>
        </p:nvCxnSpPr>
        <p:spPr>
          <a:xfrm>
            <a:off x="1945550" y="1838375"/>
            <a:ext cx="1968000" cy="7872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35"/>
          <p:cNvCxnSpPr>
            <a:stCxn id="286" idx="3"/>
            <a:endCxn id="288" idx="1"/>
          </p:cNvCxnSpPr>
          <p:nvPr/>
        </p:nvCxnSpPr>
        <p:spPr>
          <a:xfrm>
            <a:off x="5372850" y="2625600"/>
            <a:ext cx="1141500" cy="423900"/>
          </a:xfrm>
          <a:prstGeom prst="curvedConnector3">
            <a:avLst>
              <a:gd fmla="val 49996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35"/>
          <p:cNvCxnSpPr>
            <a:stCxn id="287" idx="3"/>
            <a:endCxn id="288" idx="1"/>
          </p:cNvCxnSpPr>
          <p:nvPr/>
        </p:nvCxnSpPr>
        <p:spPr>
          <a:xfrm flipH="1" rot="10800000">
            <a:off x="5351100" y="3049525"/>
            <a:ext cx="1163100" cy="363300"/>
          </a:xfrm>
          <a:prstGeom prst="curvedConnector3">
            <a:avLst>
              <a:gd fmla="val 5000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3" name="Google Shape;293;p35"/>
          <p:cNvSpPr txBox="1"/>
          <p:nvPr/>
        </p:nvSpPr>
        <p:spPr>
          <a:xfrm>
            <a:off x="766850" y="2348550"/>
            <a:ext cx="117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EARN</a:t>
            </a:r>
            <a:endParaRPr sz="2400"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94" name="Google Shape;294;p35"/>
          <p:cNvCxnSpPr>
            <a:stCxn id="293" idx="3"/>
            <a:endCxn id="286" idx="1"/>
          </p:cNvCxnSpPr>
          <p:nvPr/>
        </p:nvCxnSpPr>
        <p:spPr>
          <a:xfrm>
            <a:off x="1945550" y="2625600"/>
            <a:ext cx="1968000" cy="6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RIPE and </a:t>
            </a:r>
            <a:r>
              <a:rPr lang="en"/>
              <a:t>the</a:t>
            </a:r>
            <a:r>
              <a:rPr lang="en"/>
              <a:t> RIPE NCC</a:t>
            </a:r>
            <a:endParaRPr/>
          </a:p>
        </p:txBody>
      </p:sp>
      <p:sp>
        <p:nvSpPr>
          <p:cNvPr id="300" name="Google Shape;300;p36"/>
          <p:cNvSpPr txBox="1"/>
          <p:nvPr>
            <p:ph idx="2" type="body"/>
          </p:nvPr>
        </p:nvSpPr>
        <p:spPr>
          <a:xfrm>
            <a:off x="452559" y="4841507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Font typeface="Verdana"/>
              <a:buNone/>
            </a:pPr>
            <a:r>
              <a:rPr lang="en"/>
              <a:t>Anna Wilson | TNC 26 | June 2026</a:t>
            </a:r>
            <a:endParaRPr/>
          </a:p>
        </p:txBody>
      </p:sp>
      <p:sp>
        <p:nvSpPr>
          <p:cNvPr id="301" name="Google Shape;301;p36"/>
          <p:cNvSpPr txBox="1"/>
          <p:nvPr/>
        </p:nvSpPr>
        <p:spPr>
          <a:xfrm>
            <a:off x="4431900" y="1754950"/>
            <a:ext cx="4160700" cy="29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400"/>
              <a:buFont typeface="Verdana"/>
              <a:buChar char="●"/>
            </a:pPr>
            <a: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Formed in 1992</a:t>
            </a:r>
            <a:b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</a:br>
            <a:endParaRPr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400"/>
              <a:buFont typeface="Verdana"/>
              <a:buChar char="●"/>
            </a:pPr>
            <a: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Membership Organisation</a:t>
            </a:r>
            <a:b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</a:br>
            <a:endParaRPr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400"/>
              <a:buFont typeface="Verdana"/>
              <a:buChar char="●"/>
            </a:pPr>
            <a: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Run by staff; overseen by Board</a:t>
            </a:r>
            <a:b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</a:br>
            <a:endParaRPr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400"/>
              <a:buFont typeface="Verdana"/>
              <a:buChar char="●"/>
            </a:pPr>
            <a: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Secretariat for RIPE</a:t>
            </a:r>
            <a:b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</a:br>
            <a:endParaRPr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400"/>
              <a:buFont typeface="Verdana"/>
              <a:buChar char="●"/>
            </a:pPr>
            <a: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Implements policies and other community decisions</a:t>
            </a:r>
            <a:endParaRPr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p36"/>
          <p:cNvSpPr txBox="1"/>
          <p:nvPr/>
        </p:nvSpPr>
        <p:spPr>
          <a:xfrm>
            <a:off x="109325" y="1754938"/>
            <a:ext cx="3894000" cy="28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400"/>
              <a:buFont typeface="Verdana"/>
              <a:buChar char="●"/>
            </a:pPr>
            <a: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Formed in 1989</a:t>
            </a:r>
            <a:b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</a:br>
            <a:endParaRPr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400"/>
              <a:buFont typeface="Verdana"/>
              <a:buChar char="●"/>
            </a:pPr>
            <a: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Open Community; volunteers</a:t>
            </a:r>
            <a:b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</a:br>
            <a:endParaRPr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400"/>
              <a:buFont typeface="Verdana"/>
              <a:buChar char="●"/>
            </a:pPr>
            <a: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Information Exchange</a:t>
            </a:r>
            <a:b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</a:br>
            <a:endParaRPr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400"/>
              <a:buFont typeface="Verdana"/>
              <a:buChar char="●"/>
            </a:pPr>
            <a: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Technical Coordination</a:t>
            </a:r>
            <a:b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</a:br>
            <a:endParaRPr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57B"/>
              </a:buClr>
              <a:buSzPts val="1400"/>
              <a:buFont typeface="Verdana"/>
              <a:buChar char="●"/>
            </a:pPr>
            <a:r>
              <a:rPr lang="en">
                <a:solidFill>
                  <a:srgbClr val="13757B"/>
                </a:solidFill>
                <a:latin typeface="Verdana"/>
                <a:ea typeface="Verdana"/>
                <a:cs typeface="Verdana"/>
                <a:sym typeface="Verdana"/>
              </a:rPr>
              <a:t>Policy Development</a:t>
            </a:r>
            <a:endParaRPr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1375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3" name="Google Shape;303;p36" title="RIPE_Logo_20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50" y="908950"/>
            <a:ext cx="1327925" cy="64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6" title="RIPE_NCC_202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050" y="943600"/>
            <a:ext cx="1928726" cy="5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None/>
            </a:pPr>
            <a:r>
              <a:rPr lang="en"/>
              <a:t>RIPE Operations</a:t>
            </a:r>
            <a:endParaRPr/>
          </a:p>
        </p:txBody>
      </p:sp>
      <p:sp>
        <p:nvSpPr>
          <p:cNvPr id="310" name="Google Shape;310;p37"/>
          <p:cNvSpPr txBox="1"/>
          <p:nvPr>
            <p:ph idx="3" type="body"/>
          </p:nvPr>
        </p:nvSpPr>
        <p:spPr>
          <a:xfrm>
            <a:off x="452453" y="1023750"/>
            <a:ext cx="70323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-203200" lvl="0" marL="20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0" lang="en" sz="1600"/>
              <a:t>Two RIPE Meetings per year</a:t>
            </a:r>
            <a:endParaRPr b="0"/>
          </a:p>
          <a:p>
            <a:pPr indent="-203200" lvl="0" marL="203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0" lang="en" sz="1600"/>
              <a:t>Working Groups, plenary, mailing lists</a:t>
            </a:r>
            <a:endParaRPr b="0" sz="1600"/>
          </a:p>
          <a:p>
            <a:pPr indent="-203200" lvl="0" marL="203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b="0" lang="en" sz="1600"/>
              <a:t>Open discussions</a:t>
            </a:r>
            <a:endParaRPr b="0" sz="1600"/>
          </a:p>
          <a:p>
            <a:pPr indent="-203200" lvl="0" marL="203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b="0" lang="en" sz="1600"/>
              <a:t>Consensus Process</a:t>
            </a:r>
            <a:endParaRPr b="0" sz="1600"/>
          </a:p>
        </p:txBody>
      </p:sp>
      <p:sp>
        <p:nvSpPr>
          <p:cNvPr id="311" name="Google Shape;311;p37"/>
          <p:cNvSpPr txBox="1"/>
          <p:nvPr>
            <p:ph idx="12" type="sldNum"/>
          </p:nvPr>
        </p:nvSpPr>
        <p:spPr>
          <a:xfrm>
            <a:off x="8786813" y="4859357"/>
            <a:ext cx="162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</a:pPr>
            <a:fld id="{00000000-1234-1234-1234-123412341234}" type="slidenum">
              <a:rPr lang="en" sz="700"/>
              <a:t>‹#›</a:t>
            </a:fld>
            <a:endParaRPr/>
          </a:p>
        </p:txBody>
      </p:sp>
      <p:sp>
        <p:nvSpPr>
          <p:cNvPr id="312" name="Google Shape;312;p37"/>
          <p:cNvSpPr txBox="1"/>
          <p:nvPr>
            <p:ph idx="2" type="body"/>
          </p:nvPr>
        </p:nvSpPr>
        <p:spPr>
          <a:xfrm>
            <a:off x="452559" y="4841507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Font typeface="Verdana"/>
              <a:buNone/>
            </a:pPr>
            <a:r>
              <a:rPr lang="en"/>
              <a:t>Anna Wilson | TNC 26 | June 2026</a:t>
            </a:r>
            <a:endParaRPr/>
          </a:p>
        </p:txBody>
      </p:sp>
      <p:pic>
        <p:nvPicPr>
          <p:cNvPr id="313" name="Google Shape;313;p37" title="RIPE92-08602_gL8zsQl.original.wm-159.wm-5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725" y="1650050"/>
            <a:ext cx="3807650" cy="304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/>
          <p:nvPr>
            <p:ph idx="1" type="body"/>
          </p:nvPr>
        </p:nvSpPr>
        <p:spPr>
          <a:xfrm>
            <a:off x="452438" y="2524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None/>
            </a:pPr>
            <a:r>
              <a:rPr lang="en"/>
              <a:t>RIPE Governance </a:t>
            </a:r>
            <a:endParaRPr/>
          </a:p>
        </p:txBody>
      </p:sp>
      <p:sp>
        <p:nvSpPr>
          <p:cNvPr id="319" name="Google Shape;319;p38"/>
          <p:cNvSpPr txBox="1"/>
          <p:nvPr>
            <p:ph idx="3" type="body"/>
          </p:nvPr>
        </p:nvSpPr>
        <p:spPr>
          <a:xfrm>
            <a:off x="452453" y="1023750"/>
            <a:ext cx="70323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-203200" lvl="0" marL="20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0" lang="en" sz="1600"/>
              <a:t>RIPE Chair Team, PC, WG chairs (Leadership)</a:t>
            </a:r>
            <a:endParaRPr b="0" sz="1600"/>
          </a:p>
          <a:p>
            <a:pPr indent="-203200" lvl="0" marL="203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b="0" lang="en" sz="1600"/>
              <a:t>Consensus Process</a:t>
            </a:r>
            <a:endParaRPr b="0" sz="1600"/>
          </a:p>
          <a:p>
            <a:pPr indent="-203200" lvl="0" marL="203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b="0" lang="en" sz="1600"/>
              <a:t>Decisions are published and freely available (ripe-documents)</a:t>
            </a:r>
            <a:endParaRPr b="0" sz="1600"/>
          </a:p>
          <a:p>
            <a:pPr indent="-29210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Code</a:t>
            </a:r>
            <a:r>
              <a:rPr lang="en" sz="1600"/>
              <a:t> of Conduct</a:t>
            </a:r>
            <a:endParaRPr sz="1600"/>
          </a:p>
          <a:p>
            <a:pPr indent="-29210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Leadership</a:t>
            </a:r>
            <a:r>
              <a:rPr lang="en" sz="1600"/>
              <a:t> appointments</a:t>
            </a:r>
            <a:endParaRPr sz="1600"/>
          </a:p>
          <a:p>
            <a:pPr indent="-29210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Relation between RIPE and RIPE NCC</a:t>
            </a:r>
            <a:endParaRPr sz="1600"/>
          </a:p>
          <a:p>
            <a:pPr indent="-292100" lvl="1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Policy Development Process</a:t>
            </a:r>
            <a:endParaRPr b="0" sz="1600"/>
          </a:p>
        </p:txBody>
      </p:sp>
      <p:sp>
        <p:nvSpPr>
          <p:cNvPr id="320" name="Google Shape;320;p38"/>
          <p:cNvSpPr txBox="1"/>
          <p:nvPr>
            <p:ph idx="12" type="sldNum"/>
          </p:nvPr>
        </p:nvSpPr>
        <p:spPr>
          <a:xfrm>
            <a:off x="8786813" y="4859357"/>
            <a:ext cx="162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AB9F"/>
              </a:buClr>
              <a:buSzPts val="700"/>
              <a:buFont typeface="Verdana"/>
              <a:buNone/>
            </a:pPr>
            <a:fld id="{00000000-1234-1234-1234-123412341234}" type="slidenum">
              <a:rPr lang="en" sz="700"/>
              <a:t>‹#›</a:t>
            </a:fld>
            <a:endParaRPr/>
          </a:p>
        </p:txBody>
      </p:sp>
      <p:sp>
        <p:nvSpPr>
          <p:cNvPr id="321" name="Google Shape;321;p38"/>
          <p:cNvSpPr txBox="1"/>
          <p:nvPr>
            <p:ph idx="2" type="body"/>
          </p:nvPr>
        </p:nvSpPr>
        <p:spPr>
          <a:xfrm>
            <a:off x="452559" y="4841507"/>
            <a:ext cx="416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Font typeface="Verdana"/>
              <a:buNone/>
            </a:pPr>
            <a:r>
              <a:rPr lang="en"/>
              <a:t>Anna Wilson | TNC 26 | June 2026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 txBox="1"/>
          <p:nvPr>
            <p:ph type="title"/>
          </p:nvPr>
        </p:nvSpPr>
        <p:spPr>
          <a:xfrm>
            <a:off x="1155750" y="2336925"/>
            <a:ext cx="6832500" cy="14823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going 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