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305" r:id="rId5"/>
    <p:sldId id="303" r:id="rId6"/>
    <p:sldId id="307" r:id="rId7"/>
    <p:sldId id="308" r:id="rId8"/>
    <p:sldId id="309" r:id="rId9"/>
    <p:sldId id="310" r:id="rId10"/>
    <p:sldId id="311" r:id="rId11"/>
    <p:sldId id="304" r:id="rId12"/>
    <p:sldId id="306" r:id="rId13"/>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05D"/>
    <a:srgbClr val="037C3F"/>
    <a:srgbClr val="20649A"/>
    <a:srgbClr val="42AF8E"/>
    <a:srgbClr val="8DB8D9"/>
    <a:srgbClr val="9DCFF5"/>
    <a:srgbClr val="B7C6D2"/>
    <a:srgbClr val="D1E3EF"/>
    <a:srgbClr val="F0E888"/>
    <a:srgbClr val="FA9E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59" autoAdjust="0"/>
    <p:restoredTop sz="68787" autoAdjust="0"/>
  </p:normalViewPr>
  <p:slideViewPr>
    <p:cSldViewPr snapToGrid="0">
      <p:cViewPr varScale="1">
        <p:scale>
          <a:sx n="65" d="100"/>
          <a:sy n="65" d="100"/>
        </p:scale>
        <p:origin x="668" y="52"/>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z Eduardo de Souza Coelho" userId="a79a622c-1311-4d42-b52a-14f839106289" providerId="ADAL" clId="{1385DD25-1638-46A9-B210-D986CC947CF7}"/>
    <pc:docChg chg="custSel modSld">
      <pc:chgData name="Luiz Eduardo de Souza Coelho" userId="a79a622c-1311-4d42-b52a-14f839106289" providerId="ADAL" clId="{1385DD25-1638-46A9-B210-D986CC947CF7}" dt="2026-06-08T08:27:14.286" v="42" actId="6549"/>
      <pc:docMkLst>
        <pc:docMk/>
      </pc:docMkLst>
      <pc:sldChg chg="modSp mod">
        <pc:chgData name="Luiz Eduardo de Souza Coelho" userId="a79a622c-1311-4d42-b52a-14f839106289" providerId="ADAL" clId="{1385DD25-1638-46A9-B210-D986CC947CF7}" dt="2026-06-08T08:27:14.286" v="42" actId="6549"/>
        <pc:sldMkLst>
          <pc:docMk/>
          <pc:sldMk cId="1659775891" sldId="304"/>
        </pc:sldMkLst>
        <pc:spChg chg="mod">
          <ac:chgData name="Luiz Eduardo de Souza Coelho" userId="a79a622c-1311-4d42-b52a-14f839106289" providerId="ADAL" clId="{1385DD25-1638-46A9-B210-D986CC947CF7}" dt="2026-06-08T08:27:14.286" v="42" actId="6549"/>
          <ac:spMkLst>
            <pc:docMk/>
            <pc:sldMk cId="1659775891" sldId="304"/>
            <ac:spMk id="7" creationId="{DF5BAE8E-0358-9233-9689-1375818E8E29}"/>
          </ac:spMkLst>
        </pc:spChg>
      </pc:sldChg>
    </pc:docChg>
  </pc:docChgLst>
  <pc:docChgLst>
    <pc:chgData name="Luiz Eduardo de Souza Coelho" userId="a79a622c-1311-4d42-b52a-14f839106289" providerId="ADAL" clId="{BF52F6A2-365F-4FA1-A246-19DCDC75DB44}"/>
    <pc:docChg chg="modSld">
      <pc:chgData name="Luiz Eduardo de Souza Coelho" userId="a79a622c-1311-4d42-b52a-14f839106289" providerId="ADAL" clId="{BF52F6A2-365F-4FA1-A246-19DCDC75DB44}" dt="2026-05-02T15:32:04.356" v="40" actId="20577"/>
      <pc:docMkLst>
        <pc:docMk/>
      </pc:docMkLst>
      <pc:sldChg chg="modSp mod">
        <pc:chgData name="Luiz Eduardo de Souza Coelho" userId="a79a622c-1311-4d42-b52a-14f839106289" providerId="ADAL" clId="{BF52F6A2-365F-4FA1-A246-19DCDC75DB44}" dt="2026-05-02T15:19:08.480" v="0"/>
        <pc:sldMkLst>
          <pc:docMk/>
          <pc:sldMk cId="1753329869" sldId="305"/>
        </pc:sldMkLst>
        <pc:spChg chg="mod">
          <ac:chgData name="Luiz Eduardo de Souza Coelho" userId="a79a622c-1311-4d42-b52a-14f839106289" providerId="ADAL" clId="{BF52F6A2-365F-4FA1-A246-19DCDC75DB44}" dt="2026-05-02T15:19:08.480" v="0"/>
          <ac:spMkLst>
            <pc:docMk/>
            <pc:sldMk cId="1753329869" sldId="305"/>
            <ac:spMk id="8" creationId="{3FB4E49B-95DE-4134-2E99-8FC079023B26}"/>
          </ac:spMkLst>
        </pc:spChg>
      </pc:sldChg>
      <pc:sldChg chg="modSp mod">
        <pc:chgData name="Luiz Eduardo de Souza Coelho" userId="a79a622c-1311-4d42-b52a-14f839106289" providerId="ADAL" clId="{BF52F6A2-365F-4FA1-A246-19DCDC75DB44}" dt="2026-05-02T15:23:14.851" v="39" actId="20577"/>
        <pc:sldMkLst>
          <pc:docMk/>
          <pc:sldMk cId="2504539351" sldId="307"/>
        </pc:sldMkLst>
        <pc:spChg chg="mod">
          <ac:chgData name="Luiz Eduardo de Souza Coelho" userId="a79a622c-1311-4d42-b52a-14f839106289" providerId="ADAL" clId="{BF52F6A2-365F-4FA1-A246-19DCDC75DB44}" dt="2026-05-02T15:20:02.995" v="31" actId="1076"/>
          <ac:spMkLst>
            <pc:docMk/>
            <pc:sldMk cId="2504539351" sldId="307"/>
            <ac:spMk id="2" creationId="{A3E97FBB-DB00-4697-9275-CDCC8D23EB03}"/>
          </ac:spMkLst>
        </pc:spChg>
        <pc:spChg chg="mod">
          <ac:chgData name="Luiz Eduardo de Souza Coelho" userId="a79a622c-1311-4d42-b52a-14f839106289" providerId="ADAL" clId="{BF52F6A2-365F-4FA1-A246-19DCDC75DB44}" dt="2026-05-02T15:23:14.851" v="39" actId="20577"/>
          <ac:spMkLst>
            <pc:docMk/>
            <pc:sldMk cId="2504539351" sldId="307"/>
            <ac:spMk id="5" creationId="{48E9FEAB-52C2-294E-9837-BB5ADC8BADAC}"/>
          </ac:spMkLst>
        </pc:spChg>
      </pc:sldChg>
      <pc:sldChg chg="modSp mod">
        <pc:chgData name="Luiz Eduardo de Souza Coelho" userId="a79a622c-1311-4d42-b52a-14f839106289" providerId="ADAL" clId="{BF52F6A2-365F-4FA1-A246-19DCDC75DB44}" dt="2026-05-02T15:32:04.356" v="40" actId="20577"/>
        <pc:sldMkLst>
          <pc:docMk/>
          <pc:sldMk cId="2400147187" sldId="311"/>
        </pc:sldMkLst>
        <pc:spChg chg="mod">
          <ac:chgData name="Luiz Eduardo de Souza Coelho" userId="a79a622c-1311-4d42-b52a-14f839106289" providerId="ADAL" clId="{BF52F6A2-365F-4FA1-A246-19DCDC75DB44}" dt="2026-05-02T15:32:04.356" v="40" actId="20577"/>
          <ac:spMkLst>
            <pc:docMk/>
            <pc:sldMk cId="2400147187" sldId="311"/>
            <ac:spMk id="6" creationId="{F353359F-F231-6DA6-A6CB-3A48F0506DB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D8A83-A817-41E3-A602-3B517E18334E}" type="datetimeFigureOut">
              <a:rPr lang="en-GB" smtClean="0"/>
              <a:t>08/06/2026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BC110B-1C27-4A5B-8007-E6BF4BB6C5F7}" type="slidenum">
              <a:rPr lang="en-GB" smtClean="0"/>
              <a:t>‹nº›</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dirty="0"/>
              <a:t>At RNP, we are not just buying cloud</a:t>
            </a:r>
          </a:p>
          <a:p>
            <a:r>
              <a:rPr lang="en-US" dirty="0"/>
              <a:t>-Cloud is </a:t>
            </a:r>
            <a:r>
              <a:rPr lang="en-US" b="1" dirty="0"/>
              <a:t>available</a:t>
            </a:r>
            <a:r>
              <a:rPr lang="en-US" dirty="0"/>
              <a:t>, but not </a:t>
            </a:r>
            <a:r>
              <a:rPr lang="en-US" b="1" dirty="0"/>
              <a:t>accessible at scale</a:t>
            </a:r>
            <a:r>
              <a:rPr lang="en-US" dirty="0"/>
              <a:t> </a:t>
            </a:r>
          </a:p>
          <a:p>
            <a:r>
              <a:rPr lang="en-US" dirty="0"/>
              <a:t>-The bottleneck is </a:t>
            </a:r>
            <a:r>
              <a:rPr lang="en-US" b="1" dirty="0"/>
              <a:t>procurement + funding + governance</a:t>
            </a:r>
            <a:r>
              <a:rPr lang="en-US" dirty="0"/>
              <a:t>, not technology</a:t>
            </a:r>
          </a:p>
          <a:p>
            <a:r>
              <a:rPr lang="en-US" dirty="0"/>
              <a:t>—we are trying to make cloud usable, affordable, and compliant for an entire national research ecosystem.</a:t>
            </a:r>
            <a:endParaRPr lang="pt-BR" dirty="0"/>
          </a:p>
        </p:txBody>
      </p:sp>
      <p:sp>
        <p:nvSpPr>
          <p:cNvPr id="4" name="Espaço Reservado para Número de Slide 3"/>
          <p:cNvSpPr>
            <a:spLocks noGrp="1"/>
          </p:cNvSpPr>
          <p:nvPr>
            <p:ph type="sldNum" sz="quarter" idx="5"/>
          </p:nvPr>
        </p:nvSpPr>
        <p:spPr/>
        <p:txBody>
          <a:bodyPr/>
          <a:lstStyle/>
          <a:p>
            <a:fld id="{9CBC110B-1C27-4A5B-8007-E6BF4BB6C5F7}" type="slidenum">
              <a:rPr lang="en-GB" smtClean="0"/>
              <a:t>2</a:t>
            </a:fld>
            <a:endParaRPr lang="en-GB"/>
          </a:p>
        </p:txBody>
      </p:sp>
    </p:spTree>
    <p:extLst>
      <p:ext uri="{BB962C8B-B14F-4D97-AF65-F5344CB8AC3E}">
        <p14:creationId xmlns:p14="http://schemas.microsoft.com/office/powerpoint/2010/main" val="1980665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kumimoji="0" lang="pt-BR" altLang="pt-BR" sz="900" b="0" i="0" u="none" strike="noStrike" cap="none" normalizeH="0" baseline="0" dirty="0" err="1">
                <a:ln>
                  <a:noFill/>
                </a:ln>
                <a:solidFill>
                  <a:schemeClr val="tx1"/>
                </a:solidFill>
                <a:effectLst/>
                <a:latin typeface="Arial" panose="020B0604020202020204" pitchFamily="34" charset="0"/>
              </a:rPr>
              <a:t>Our</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challenge</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is</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not</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choosing</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between</a:t>
            </a:r>
            <a:r>
              <a:rPr kumimoji="0" lang="pt-BR" altLang="pt-BR" sz="900" b="0" i="0" u="none" strike="noStrike" cap="none" normalizeH="0" baseline="0" dirty="0">
                <a:ln>
                  <a:noFill/>
                </a:ln>
                <a:solidFill>
                  <a:schemeClr val="tx1"/>
                </a:solidFill>
                <a:effectLst/>
                <a:latin typeface="Arial" panose="020B0604020202020204" pitchFamily="34" charset="0"/>
              </a:rPr>
              <a:t> AWS, Azure, </a:t>
            </a:r>
            <a:r>
              <a:rPr kumimoji="0" lang="pt-BR" altLang="pt-BR" sz="900" b="0" i="0" u="none" strike="noStrike" cap="none" normalizeH="0" baseline="0" dirty="0" err="1">
                <a:ln>
                  <a:noFill/>
                </a:ln>
                <a:solidFill>
                  <a:schemeClr val="tx1"/>
                </a:solidFill>
                <a:effectLst/>
                <a:latin typeface="Arial" panose="020B0604020202020204" pitchFamily="34" charset="0"/>
              </a:rPr>
              <a:t>or</a:t>
            </a:r>
            <a:r>
              <a:rPr kumimoji="0" lang="pt-BR" altLang="pt-BR" sz="900" b="0" i="0" u="none" strike="noStrike" cap="none" normalizeH="0" baseline="0" dirty="0">
                <a:ln>
                  <a:noFill/>
                </a:ln>
                <a:solidFill>
                  <a:schemeClr val="tx1"/>
                </a:solidFill>
                <a:effectLst/>
                <a:latin typeface="Arial" panose="020B0604020202020204" pitchFamily="34" charset="0"/>
              </a:rPr>
              <a:t> GCP.</a:t>
            </a:r>
            <a:br>
              <a:rPr kumimoji="0" lang="pt-BR" altLang="pt-BR" sz="900" b="0" i="0" u="none" strike="noStrike" cap="none" normalizeH="0" baseline="0" dirty="0">
                <a:ln>
                  <a:noFill/>
                </a:ln>
                <a:solidFill>
                  <a:schemeClr val="tx1"/>
                </a:solidFill>
                <a:effectLst/>
                <a:latin typeface="Arial" panose="020B0604020202020204" pitchFamily="34" charset="0"/>
              </a:rPr>
            </a:br>
            <a:r>
              <a:rPr kumimoji="0" lang="pt-BR" altLang="pt-BR" sz="900" b="0" i="0" u="none" strike="noStrike" cap="none" normalizeH="0" baseline="0" dirty="0" err="1">
                <a:ln>
                  <a:noFill/>
                </a:ln>
                <a:solidFill>
                  <a:schemeClr val="tx1"/>
                </a:solidFill>
                <a:effectLst/>
                <a:latin typeface="Arial" panose="020B0604020202020204" pitchFamily="34" charset="0"/>
              </a:rPr>
              <a:t>It’s</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enabling</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institutions</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0" u="none" strike="noStrike" cap="none" normalizeH="0" baseline="0" dirty="0" err="1">
                <a:ln>
                  <a:noFill/>
                </a:ln>
                <a:solidFill>
                  <a:schemeClr val="tx1"/>
                </a:solidFill>
                <a:effectLst/>
                <a:latin typeface="Arial" panose="020B0604020202020204" pitchFamily="34" charset="0"/>
              </a:rPr>
              <a:t>to</a:t>
            </a:r>
            <a:r>
              <a:rPr kumimoji="0" lang="pt-BR" altLang="pt-BR" sz="900" b="0" i="0" u="none" strike="noStrike" cap="none" normalizeH="0" baseline="0" dirty="0">
                <a:ln>
                  <a:noFill/>
                </a:ln>
                <a:solidFill>
                  <a:schemeClr val="tx1"/>
                </a:solidFill>
                <a:effectLst/>
                <a:latin typeface="Arial" panose="020B0604020202020204" pitchFamily="34" charset="0"/>
              </a:rPr>
              <a:t> </a:t>
            </a:r>
            <a:r>
              <a:rPr kumimoji="0" lang="pt-BR" altLang="pt-BR" sz="900" b="0" i="1" u="none" strike="noStrike" cap="none" normalizeH="0" baseline="0" dirty="0" err="1">
                <a:ln>
                  <a:noFill/>
                </a:ln>
                <a:solidFill>
                  <a:schemeClr val="tx1"/>
                </a:solidFill>
                <a:effectLst/>
                <a:latin typeface="Arial" panose="020B0604020202020204" pitchFamily="34" charset="0"/>
              </a:rPr>
              <a:t>legally</a:t>
            </a:r>
            <a:r>
              <a:rPr kumimoji="0" lang="pt-BR" altLang="pt-BR" sz="900" b="0" i="1" u="none" strike="noStrike" cap="none" normalizeH="0" baseline="0" dirty="0">
                <a:ln>
                  <a:noFill/>
                </a:ln>
                <a:solidFill>
                  <a:schemeClr val="tx1"/>
                </a:solidFill>
                <a:effectLst/>
                <a:latin typeface="Arial" panose="020B0604020202020204" pitchFamily="34" charset="0"/>
              </a:rPr>
              <a:t> </a:t>
            </a:r>
            <a:r>
              <a:rPr kumimoji="0" lang="pt-BR" altLang="pt-BR" sz="900" b="0" i="1" u="none" strike="noStrike" cap="none" normalizeH="0" baseline="0" dirty="0" err="1">
                <a:ln>
                  <a:noFill/>
                </a:ln>
                <a:solidFill>
                  <a:schemeClr val="tx1"/>
                </a:solidFill>
                <a:effectLst/>
                <a:latin typeface="Arial" panose="020B0604020202020204" pitchFamily="34" charset="0"/>
              </a:rPr>
              <a:t>and</a:t>
            </a:r>
            <a:r>
              <a:rPr kumimoji="0" lang="pt-BR" altLang="pt-BR" sz="900" b="0" i="1" u="none" strike="noStrike" cap="none" normalizeH="0" baseline="0" dirty="0">
                <a:ln>
                  <a:noFill/>
                </a:ln>
                <a:solidFill>
                  <a:schemeClr val="tx1"/>
                </a:solidFill>
                <a:effectLst/>
                <a:latin typeface="Arial" panose="020B0604020202020204" pitchFamily="34" charset="0"/>
              </a:rPr>
              <a:t> </a:t>
            </a:r>
            <a:r>
              <a:rPr kumimoji="0" lang="pt-BR" altLang="pt-BR" sz="900" b="0" i="1" u="none" strike="noStrike" cap="none" normalizeH="0" baseline="0" dirty="0" err="1">
                <a:ln>
                  <a:noFill/>
                </a:ln>
                <a:solidFill>
                  <a:schemeClr val="tx1"/>
                </a:solidFill>
                <a:effectLst/>
                <a:latin typeface="Arial" panose="020B0604020202020204" pitchFamily="34" charset="0"/>
              </a:rPr>
              <a:t>sustainably</a:t>
            </a:r>
            <a:r>
              <a:rPr kumimoji="0" lang="pt-BR" altLang="pt-BR" sz="900" b="0" i="1" u="none" strike="noStrike" cap="none" normalizeH="0" baseline="0" dirty="0">
                <a:ln>
                  <a:noFill/>
                </a:ln>
                <a:solidFill>
                  <a:schemeClr val="tx1"/>
                </a:solidFill>
                <a:effectLst/>
                <a:latin typeface="Arial" panose="020B0604020202020204" pitchFamily="34" charset="0"/>
              </a:rPr>
              <a:t> consume </a:t>
            </a:r>
            <a:r>
              <a:rPr kumimoji="0" lang="pt-BR" altLang="pt-BR" sz="900" b="0" i="1" u="none" strike="noStrike" cap="none" normalizeH="0" baseline="0" dirty="0" err="1">
                <a:ln>
                  <a:noFill/>
                </a:ln>
                <a:solidFill>
                  <a:schemeClr val="tx1"/>
                </a:solidFill>
                <a:effectLst/>
                <a:latin typeface="Arial" panose="020B0604020202020204" pitchFamily="34" charset="0"/>
              </a:rPr>
              <a:t>any</a:t>
            </a:r>
            <a:r>
              <a:rPr kumimoji="0" lang="pt-BR" altLang="pt-BR" sz="900" b="0" i="1" u="none" strike="noStrike" cap="none" normalizeH="0" baseline="0" dirty="0">
                <a:ln>
                  <a:noFill/>
                </a:ln>
                <a:solidFill>
                  <a:schemeClr val="tx1"/>
                </a:solidFill>
                <a:effectLst/>
                <a:latin typeface="Arial" panose="020B0604020202020204" pitchFamily="34" charset="0"/>
              </a:rPr>
              <a:t> </a:t>
            </a:r>
            <a:r>
              <a:rPr kumimoji="0" lang="pt-BR" altLang="pt-BR" sz="900" b="0" i="1" u="none" strike="noStrike" cap="none" normalizeH="0" baseline="0" dirty="0" err="1">
                <a:ln>
                  <a:noFill/>
                </a:ln>
                <a:solidFill>
                  <a:schemeClr val="tx1"/>
                </a:solidFill>
                <a:effectLst/>
                <a:latin typeface="Arial" panose="020B0604020202020204" pitchFamily="34" charset="0"/>
              </a:rPr>
              <a:t>of</a:t>
            </a:r>
            <a:r>
              <a:rPr kumimoji="0" lang="pt-BR" altLang="pt-BR" sz="900" b="0" i="1" u="none" strike="noStrike" cap="none" normalizeH="0" baseline="0" dirty="0">
                <a:ln>
                  <a:noFill/>
                </a:ln>
                <a:solidFill>
                  <a:schemeClr val="tx1"/>
                </a:solidFill>
                <a:effectLst/>
                <a:latin typeface="Arial" panose="020B0604020202020204" pitchFamily="34" charset="0"/>
              </a:rPr>
              <a:t> </a:t>
            </a:r>
            <a:r>
              <a:rPr kumimoji="0" lang="pt-BR" altLang="pt-BR" sz="900" b="0" i="1" u="none" strike="noStrike" cap="none" normalizeH="0" baseline="0" dirty="0" err="1">
                <a:ln>
                  <a:noFill/>
                </a:ln>
                <a:solidFill>
                  <a:schemeClr val="tx1"/>
                </a:solidFill>
                <a:effectLst/>
                <a:latin typeface="Arial" panose="020B0604020202020204" pitchFamily="34" charset="0"/>
              </a:rPr>
              <a:t>them</a:t>
            </a:r>
            <a:r>
              <a:rPr kumimoji="0" lang="pt-BR" altLang="pt-BR" sz="900" b="0" i="0" u="none" strike="noStrike" cap="none" normalizeH="0" baseline="0" dirty="0">
                <a:ln>
                  <a:noFill/>
                </a:ln>
                <a:solidFill>
                  <a:schemeClr val="tx1"/>
                </a:solidFill>
                <a:effectLst/>
                <a:latin typeface="Arial" panose="020B0604020202020204" pitchFamily="34" charset="0"/>
              </a:rPr>
              <a:t>.</a:t>
            </a:r>
          </a:p>
          <a:p>
            <a:endParaRPr lang="pt-BR" dirty="0"/>
          </a:p>
        </p:txBody>
      </p:sp>
      <p:sp>
        <p:nvSpPr>
          <p:cNvPr id="4" name="Espaço Reservado para Número de Slide 3"/>
          <p:cNvSpPr>
            <a:spLocks noGrp="1"/>
          </p:cNvSpPr>
          <p:nvPr>
            <p:ph type="sldNum" sz="quarter" idx="5"/>
          </p:nvPr>
        </p:nvSpPr>
        <p:spPr/>
        <p:txBody>
          <a:bodyPr/>
          <a:lstStyle/>
          <a:p>
            <a:fld id="{9CBC110B-1C27-4A5B-8007-E6BF4BB6C5F7}" type="slidenum">
              <a:rPr lang="en-GB" smtClean="0"/>
              <a:t>3</a:t>
            </a:fld>
            <a:endParaRPr lang="en-GB"/>
          </a:p>
        </p:txBody>
      </p:sp>
    </p:spTree>
    <p:extLst>
      <p:ext uri="{BB962C8B-B14F-4D97-AF65-F5344CB8AC3E}">
        <p14:creationId xmlns:p14="http://schemas.microsoft.com/office/powerpoint/2010/main" val="2813976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dirty="0"/>
              <a:t>OCRE is less about cloud procurement and more about </a:t>
            </a:r>
            <a:r>
              <a:rPr lang="en-US" b="1" dirty="0"/>
              <a:t>market design for research</a:t>
            </a:r>
            <a:r>
              <a:rPr lang="en-US" dirty="0"/>
              <a:t>.</a:t>
            </a:r>
            <a:endParaRPr lang="pt-BR" dirty="0"/>
          </a:p>
        </p:txBody>
      </p:sp>
      <p:sp>
        <p:nvSpPr>
          <p:cNvPr id="4" name="Espaço Reservado para Número de Slide 3"/>
          <p:cNvSpPr>
            <a:spLocks noGrp="1"/>
          </p:cNvSpPr>
          <p:nvPr>
            <p:ph type="sldNum" sz="quarter" idx="5"/>
          </p:nvPr>
        </p:nvSpPr>
        <p:spPr/>
        <p:txBody>
          <a:bodyPr/>
          <a:lstStyle/>
          <a:p>
            <a:fld id="{9CBC110B-1C27-4A5B-8007-E6BF4BB6C5F7}" type="slidenum">
              <a:rPr lang="en-GB" smtClean="0"/>
              <a:t>4</a:t>
            </a:fld>
            <a:endParaRPr lang="en-GB"/>
          </a:p>
        </p:txBody>
      </p:sp>
    </p:spTree>
    <p:extLst>
      <p:ext uri="{BB962C8B-B14F-4D97-AF65-F5344CB8AC3E}">
        <p14:creationId xmlns:p14="http://schemas.microsoft.com/office/powerpoint/2010/main" val="1577999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dirty="0"/>
              <a:t>“OCRE solves the supply side.</a:t>
            </a:r>
            <a:br>
              <a:rPr lang="en-US" dirty="0"/>
            </a:br>
            <a:r>
              <a:rPr lang="en-US" dirty="0"/>
              <a:t>But the real bottleneck in Latin America is still the demand side.</a:t>
            </a:r>
            <a:endParaRPr lang="pt-BR" dirty="0"/>
          </a:p>
        </p:txBody>
      </p:sp>
      <p:sp>
        <p:nvSpPr>
          <p:cNvPr id="4" name="Espaço Reservado para Número de Slide 3"/>
          <p:cNvSpPr>
            <a:spLocks noGrp="1"/>
          </p:cNvSpPr>
          <p:nvPr>
            <p:ph type="sldNum" sz="quarter" idx="5"/>
          </p:nvPr>
        </p:nvSpPr>
        <p:spPr/>
        <p:txBody>
          <a:bodyPr/>
          <a:lstStyle/>
          <a:p>
            <a:fld id="{9CBC110B-1C27-4A5B-8007-E6BF4BB6C5F7}" type="slidenum">
              <a:rPr lang="en-GB" smtClean="0"/>
              <a:t>5</a:t>
            </a:fld>
            <a:endParaRPr lang="en-GB"/>
          </a:p>
        </p:txBody>
      </p:sp>
    </p:spTree>
    <p:extLst>
      <p:ext uri="{BB962C8B-B14F-4D97-AF65-F5344CB8AC3E}">
        <p14:creationId xmlns:p14="http://schemas.microsoft.com/office/powerpoint/2010/main" val="2602652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dirty="0"/>
              <a:t>Without funding instruments, a global OCRE risks becoming a </a:t>
            </a:r>
            <a:r>
              <a:rPr lang="en-US" i="1" dirty="0"/>
              <a:t>global contract with local irrelevance</a:t>
            </a:r>
            <a:r>
              <a:rPr lang="en-US" dirty="0"/>
              <a:t>.</a:t>
            </a:r>
          </a:p>
          <a:p>
            <a:r>
              <a:rPr lang="en-US" dirty="0"/>
              <a:t>How much of your OCRE usage is actually </a:t>
            </a:r>
            <a:r>
              <a:rPr lang="en-US" i="1" dirty="0"/>
              <a:t>incremental research</a:t>
            </a:r>
            <a:r>
              <a:rPr lang="en-US" dirty="0"/>
              <a:t>, vs migration of existing workloads?</a:t>
            </a:r>
          </a:p>
          <a:p>
            <a:r>
              <a:rPr lang="en-US" dirty="0"/>
              <a:t>Are we solving procurement efficiency, or actually enabling new science?</a:t>
            </a:r>
          </a:p>
          <a:p>
            <a:r>
              <a:rPr lang="en-US" dirty="0"/>
              <a:t>Is sovereignty about </a:t>
            </a:r>
            <a:r>
              <a:rPr lang="en-US" i="1" dirty="0"/>
              <a:t>where data sits</a:t>
            </a:r>
            <a:r>
              <a:rPr lang="en-US" dirty="0"/>
              <a:t>, or </a:t>
            </a:r>
            <a:r>
              <a:rPr lang="en-US" i="1" dirty="0"/>
              <a:t>who controls access and economics</a:t>
            </a:r>
            <a:r>
              <a:rPr lang="en-US" dirty="0"/>
              <a:t>?</a:t>
            </a:r>
          </a:p>
          <a:p>
            <a:r>
              <a:rPr lang="en-US" dirty="0"/>
              <a:t>]</a:t>
            </a:r>
          </a:p>
          <a:p>
            <a:endParaRPr lang="pt-BR" dirty="0"/>
          </a:p>
        </p:txBody>
      </p:sp>
      <p:sp>
        <p:nvSpPr>
          <p:cNvPr id="4" name="Espaço Reservado para Número de Slide 3"/>
          <p:cNvSpPr>
            <a:spLocks noGrp="1"/>
          </p:cNvSpPr>
          <p:nvPr>
            <p:ph type="sldNum" sz="quarter" idx="5"/>
          </p:nvPr>
        </p:nvSpPr>
        <p:spPr/>
        <p:txBody>
          <a:bodyPr/>
          <a:lstStyle/>
          <a:p>
            <a:fld id="{9CBC110B-1C27-4A5B-8007-E6BF4BB6C5F7}" type="slidenum">
              <a:rPr lang="en-GB" smtClean="0"/>
              <a:t>7</a:t>
            </a:fld>
            <a:endParaRPr lang="en-GB"/>
          </a:p>
        </p:txBody>
      </p:sp>
    </p:spTree>
    <p:extLst>
      <p:ext uri="{BB962C8B-B14F-4D97-AF65-F5344CB8AC3E}">
        <p14:creationId xmlns:p14="http://schemas.microsoft.com/office/powerpoint/2010/main" val="2140622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alpha val="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CD915A-38F9-76AB-8D4A-B5098C4F7ADA}"/>
              </a:ext>
            </a:extLst>
          </p:cNvPr>
          <p:cNvSpPr/>
          <p:nvPr userDrawn="1"/>
        </p:nvSpPr>
        <p:spPr>
          <a:xfrm>
            <a:off x="0" y="0"/>
            <a:ext cx="9144000" cy="5143500"/>
          </a:xfrm>
          <a:prstGeom prst="rect">
            <a:avLst/>
          </a:prstGeom>
          <a:solidFill>
            <a:srgbClr val="D1E3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olorful pattern with different designs&#10;&#10;Description automatically generated with medium confidence">
            <a:extLst>
              <a:ext uri="{FF2B5EF4-FFF2-40B4-BE49-F238E27FC236}">
                <a16:creationId xmlns:a16="http://schemas.microsoft.com/office/drawing/2014/main" id="{54D45984-3213-35B0-C278-58BBA5EB604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93012" y="672802"/>
            <a:ext cx="5450987" cy="3507308"/>
          </a:xfrm>
          <a:prstGeom prst="rect">
            <a:avLst/>
          </a:prstGeom>
        </p:spPr>
      </p:pic>
      <p:sp>
        <p:nvSpPr>
          <p:cNvPr id="17" name="Text Placeholder 4"/>
          <p:cNvSpPr>
            <a:spLocks noGrp="1"/>
          </p:cNvSpPr>
          <p:nvPr>
            <p:ph type="body" sz="quarter" idx="11" hasCustomPrompt="1"/>
          </p:nvPr>
        </p:nvSpPr>
        <p:spPr>
          <a:xfrm>
            <a:off x="460601" y="2664196"/>
            <a:ext cx="3272155" cy="237388"/>
          </a:xfrm>
        </p:spPr>
        <p:txBody>
          <a:bodyPr>
            <a:noAutofit/>
          </a:bodyPr>
          <a:lstStyle>
            <a:lvl1pPr marL="0" indent="0">
              <a:buNone/>
              <a:defRPr sz="1600" b="1" baseline="0">
                <a:solidFill>
                  <a:srgbClr val="037C3F"/>
                </a:solidFill>
                <a:latin typeface="+mn-lt"/>
              </a:defRPr>
            </a:lvl1pPr>
          </a:lstStyle>
          <a:p>
            <a:pPr lvl="0"/>
            <a:r>
              <a:rPr lang="en-US" dirty="0"/>
              <a:t>Presenter</a:t>
            </a:r>
          </a:p>
        </p:txBody>
      </p:sp>
      <p:sp>
        <p:nvSpPr>
          <p:cNvPr id="19" name="Text Placeholder 10"/>
          <p:cNvSpPr>
            <a:spLocks noGrp="1"/>
          </p:cNvSpPr>
          <p:nvPr>
            <p:ph type="body" sz="quarter" idx="17" hasCustomPrompt="1"/>
          </p:nvPr>
        </p:nvSpPr>
        <p:spPr>
          <a:xfrm>
            <a:off x="460602" y="1696763"/>
            <a:ext cx="4336866" cy="381445"/>
          </a:xfrm>
        </p:spPr>
        <p:txBody>
          <a:bodyPr wrap="square" anchor="ctr">
            <a:noAutofit/>
          </a:bodyPr>
          <a:lstStyle>
            <a:lvl1pPr marL="0" indent="0">
              <a:lnSpc>
                <a:spcPct val="150000"/>
              </a:lnSpc>
              <a:buNone/>
              <a:defRPr sz="1800" b="0">
                <a:solidFill>
                  <a:srgbClr val="1C305D"/>
                </a:solidFill>
                <a:latin typeface="+mn-lt"/>
              </a:defRPr>
            </a:lvl1pPr>
          </a:lstStyle>
          <a:p>
            <a:pPr lvl="0"/>
            <a:r>
              <a:rPr lang="en-US" dirty="0"/>
              <a:t>Subtitle</a:t>
            </a:r>
          </a:p>
        </p:txBody>
      </p:sp>
      <p:sp>
        <p:nvSpPr>
          <p:cNvPr id="20" name="Text Placeholder 10"/>
          <p:cNvSpPr>
            <a:spLocks noGrp="1"/>
          </p:cNvSpPr>
          <p:nvPr>
            <p:ph type="body" sz="quarter" idx="14" hasCustomPrompt="1"/>
          </p:nvPr>
        </p:nvSpPr>
        <p:spPr>
          <a:xfrm>
            <a:off x="466907" y="591750"/>
            <a:ext cx="4330561" cy="1006505"/>
          </a:xfrm>
        </p:spPr>
        <p:txBody>
          <a:bodyPr wrap="square">
            <a:noAutofit/>
          </a:bodyPr>
          <a:lstStyle>
            <a:lvl1pPr marL="0" indent="0">
              <a:lnSpc>
                <a:spcPts val="3700"/>
              </a:lnSpc>
              <a:spcBef>
                <a:spcPts val="0"/>
              </a:spcBef>
              <a:buNone/>
              <a:defRPr sz="3600" b="1">
                <a:solidFill>
                  <a:srgbClr val="1C305D"/>
                </a:solidFill>
                <a:latin typeface="+mn-lt"/>
              </a:defRPr>
            </a:lvl1pPr>
          </a:lstStyle>
          <a:p>
            <a:pPr lvl="0"/>
            <a:r>
              <a:rPr lang="en-US" dirty="0"/>
              <a:t>Title</a:t>
            </a:r>
          </a:p>
        </p:txBody>
      </p:sp>
      <p:sp>
        <p:nvSpPr>
          <p:cNvPr id="25" name="Text Placeholder 6"/>
          <p:cNvSpPr>
            <a:spLocks noGrp="1"/>
          </p:cNvSpPr>
          <p:nvPr>
            <p:ph type="body" sz="quarter" idx="12" hasCustomPrompt="1"/>
          </p:nvPr>
        </p:nvSpPr>
        <p:spPr>
          <a:xfrm>
            <a:off x="460601" y="2967104"/>
            <a:ext cx="3272155" cy="229228"/>
          </a:xfrm>
        </p:spPr>
        <p:txBody>
          <a:bodyPr>
            <a:noAutofit/>
          </a:bodyPr>
          <a:lstStyle>
            <a:lvl1pPr marL="0" indent="0">
              <a:lnSpc>
                <a:spcPts val="1200"/>
              </a:lnSpc>
              <a:spcBef>
                <a:spcPts val="0"/>
              </a:spcBef>
              <a:buNone/>
              <a:defRPr sz="1400" b="1">
                <a:solidFill>
                  <a:srgbClr val="1C305D"/>
                </a:solidFill>
                <a:latin typeface="+mn-lt"/>
              </a:defRPr>
            </a:lvl1pPr>
          </a:lstStyle>
          <a:p>
            <a:pPr lvl="0"/>
            <a:r>
              <a:rPr lang="en-US" dirty="0"/>
              <a:t>Location</a:t>
            </a:r>
            <a:endParaRPr lang="en-GB" dirty="0"/>
          </a:p>
        </p:txBody>
      </p:sp>
      <p:sp>
        <p:nvSpPr>
          <p:cNvPr id="26" name="Text Placeholder 6"/>
          <p:cNvSpPr>
            <a:spLocks noGrp="1"/>
          </p:cNvSpPr>
          <p:nvPr>
            <p:ph type="body" sz="quarter" idx="18" hasCustomPrompt="1"/>
          </p:nvPr>
        </p:nvSpPr>
        <p:spPr>
          <a:xfrm>
            <a:off x="460601" y="3180171"/>
            <a:ext cx="3272155" cy="237387"/>
          </a:xfrm>
        </p:spPr>
        <p:txBody>
          <a:bodyPr>
            <a:noAutofit/>
          </a:bodyPr>
          <a:lstStyle>
            <a:lvl1pPr marL="0" indent="0">
              <a:lnSpc>
                <a:spcPts val="1200"/>
              </a:lnSpc>
              <a:spcBef>
                <a:spcPts val="0"/>
              </a:spcBef>
              <a:buNone/>
              <a:defRPr sz="1400">
                <a:solidFill>
                  <a:srgbClr val="1C305D"/>
                </a:solidFill>
                <a:latin typeface="+mn-lt"/>
              </a:defRPr>
            </a:lvl1pPr>
          </a:lstStyle>
          <a:p>
            <a:pPr lvl="0"/>
            <a:r>
              <a:rPr lang="en-US" dirty="0"/>
              <a:t>Date</a:t>
            </a:r>
            <a:endParaRPr lang="en-GB" dirty="0"/>
          </a:p>
        </p:txBody>
      </p:sp>
      <p:sp>
        <p:nvSpPr>
          <p:cNvPr id="27" name="Rectangle 26">
            <a:extLst>
              <a:ext uri="{FF2B5EF4-FFF2-40B4-BE49-F238E27FC236}">
                <a16:creationId xmlns:a16="http://schemas.microsoft.com/office/drawing/2014/main" id="{EED89356-A99C-0128-C97C-A9C0DE1A1246}"/>
              </a:ext>
            </a:extLst>
          </p:cNvPr>
          <p:cNvSpPr/>
          <p:nvPr userDrawn="1"/>
        </p:nvSpPr>
        <p:spPr>
          <a:xfrm>
            <a:off x="0" y="4176990"/>
            <a:ext cx="9143999" cy="966510"/>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Picture 31" descr="A black background with white text&#10;&#10;Description automatically generated">
            <a:extLst>
              <a:ext uri="{FF2B5EF4-FFF2-40B4-BE49-F238E27FC236}">
                <a16:creationId xmlns:a16="http://schemas.microsoft.com/office/drawing/2014/main" id="{AA81CC32-1404-B236-829C-9767BE5F73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5053" y="4556393"/>
            <a:ext cx="969200" cy="206456"/>
          </a:xfrm>
          <a:prstGeom prst="rect">
            <a:avLst/>
          </a:prstGeom>
        </p:spPr>
      </p:pic>
      <p:pic>
        <p:nvPicPr>
          <p:cNvPr id="36" name="Picture 35" descr="A black and white logo&#10;&#10;Description automatically generated">
            <a:extLst>
              <a:ext uri="{FF2B5EF4-FFF2-40B4-BE49-F238E27FC236}">
                <a16:creationId xmlns:a16="http://schemas.microsoft.com/office/drawing/2014/main" id="{8F569FCD-16F8-FB2A-B150-0AD701006D7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b="47445"/>
          <a:stretch/>
        </p:blipFill>
        <p:spPr>
          <a:xfrm>
            <a:off x="460601" y="4471738"/>
            <a:ext cx="1082250" cy="343022"/>
          </a:xfrm>
          <a:prstGeom prst="rect">
            <a:avLst/>
          </a:prstGeom>
        </p:spPr>
      </p:pic>
    </p:spTree>
    <p:extLst>
      <p:ext uri="{BB962C8B-B14F-4D97-AF65-F5344CB8AC3E}">
        <p14:creationId xmlns:p14="http://schemas.microsoft.com/office/powerpoint/2010/main" val="41644224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47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201" y="964417"/>
            <a:ext cx="8439238" cy="3357062"/>
          </a:xfrm>
        </p:spPr>
        <p:txBody>
          <a:bodyPr/>
          <a:lstStyle>
            <a:lvl1pPr>
              <a:defRPr sz="1800">
                <a:solidFill>
                  <a:srgbClr val="1C2C4F"/>
                </a:solidFill>
                <a:latin typeface="+mn-lt"/>
                <a:cs typeface="Arial" panose="020B0604020202020204" pitchFamily="34" charset="0"/>
              </a:defRPr>
            </a:lvl1pPr>
            <a:lvl2pPr>
              <a:defRPr sz="1600">
                <a:solidFill>
                  <a:srgbClr val="1C2C4F"/>
                </a:solidFill>
                <a:latin typeface="+mn-lt"/>
                <a:cs typeface="Arial" panose="020B0604020202020204" pitchFamily="34" charset="0"/>
              </a:defRPr>
            </a:lvl2pPr>
            <a:lvl3pPr>
              <a:defRPr sz="1400">
                <a:solidFill>
                  <a:srgbClr val="1C2C4F"/>
                </a:solidFill>
                <a:latin typeface="+mn-lt"/>
                <a:cs typeface="Arial" panose="020B0604020202020204" pitchFamily="34" charset="0"/>
              </a:defRPr>
            </a:lvl3pPr>
            <a:lvl4pPr>
              <a:defRPr>
                <a:solidFill>
                  <a:srgbClr val="1C2C4F"/>
                </a:solidFill>
                <a:latin typeface="+mn-lt"/>
                <a:cs typeface="Arial" panose="020B0604020202020204" pitchFamily="34" charset="0"/>
              </a:defRPr>
            </a:lvl4pPr>
            <a:lvl5pPr>
              <a:defRPr>
                <a:solidFill>
                  <a:srgbClr val="1C2C4F"/>
                </a:solidFill>
                <a:latin typeface="+mn-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4">
            <a:extLst>
              <a:ext uri="{FF2B5EF4-FFF2-40B4-BE49-F238E27FC236}">
                <a16:creationId xmlns:a16="http://schemas.microsoft.com/office/drawing/2014/main" id="{16A8FE16-D059-EE45-A0EF-28AC780580E5}"/>
              </a:ext>
            </a:extLst>
          </p:cNvPr>
          <p:cNvSpPr>
            <a:spLocks noGrp="1"/>
          </p:cNvSpPr>
          <p:nvPr>
            <p:ph type="sldNum" sz="quarter" idx="4"/>
          </p:nvPr>
        </p:nvSpPr>
        <p:spPr>
          <a:xfrm>
            <a:off x="6732039" y="4730188"/>
            <a:ext cx="2057400" cy="274637"/>
          </a:xfrm>
          <a:prstGeom prst="rect">
            <a:avLst/>
          </a:prstGeom>
        </p:spPr>
        <p:txBody>
          <a:bodyPr vert="horz" lIns="91440" tIns="45720" rIns="91440" bIns="45720" rtlCol="0" anchor="ctr"/>
          <a:lstStyle>
            <a:lvl1pPr algn="r">
              <a:defRPr sz="1000" i="0">
                <a:solidFill>
                  <a:srgbClr val="B4E9E2"/>
                </a:solidFill>
              </a:defRPr>
            </a:lvl1pPr>
          </a:lstStyle>
          <a:p>
            <a:fld id="{9E7CA0F2-EE66-4F60-8C00-E0BE38E7AEC5}" type="slidenum">
              <a:rPr lang="en-GB" smtClean="0"/>
              <a:pPr/>
              <a:t>‹nº›</a:t>
            </a:fld>
            <a:endParaRPr lang="en-GB" dirty="0"/>
          </a:p>
        </p:txBody>
      </p:sp>
      <p:sp>
        <p:nvSpPr>
          <p:cNvPr id="2" name="Title 1">
            <a:extLst>
              <a:ext uri="{FF2B5EF4-FFF2-40B4-BE49-F238E27FC236}">
                <a16:creationId xmlns:a16="http://schemas.microsoft.com/office/drawing/2014/main" id="{9CD09B77-3BA4-BCF3-6CA1-68C8CEC66BE6}"/>
              </a:ext>
            </a:extLst>
          </p:cNvPr>
          <p:cNvSpPr>
            <a:spLocks noGrp="1"/>
          </p:cNvSpPr>
          <p:nvPr>
            <p:ph type="title"/>
          </p:nvPr>
        </p:nvSpPr>
        <p:spPr/>
        <p:txBody>
          <a:bodyPr/>
          <a:lstStyle>
            <a:lvl1pPr>
              <a:defRPr>
                <a:latin typeface="+mn-lt"/>
              </a:defRPr>
            </a:lvl1pPr>
          </a:lstStyle>
          <a:p>
            <a:r>
              <a:rPr lang="en-GB" dirty="0"/>
              <a:t>Click to edit Master title style</a:t>
            </a:r>
            <a:endParaRPr lang="en-US" dirty="0"/>
          </a:p>
        </p:txBody>
      </p:sp>
    </p:spTree>
    <p:extLst>
      <p:ext uri="{BB962C8B-B14F-4D97-AF65-F5344CB8AC3E}">
        <p14:creationId xmlns:p14="http://schemas.microsoft.com/office/powerpoint/2010/main" val="263139938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6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78242A-115F-FAAB-3C19-C8B609AB6C4B}"/>
              </a:ext>
            </a:extLst>
          </p:cNvPr>
          <p:cNvSpPr/>
          <p:nvPr userDrawn="1"/>
        </p:nvSpPr>
        <p:spPr>
          <a:xfrm>
            <a:off x="0" y="4468536"/>
            <a:ext cx="9144000" cy="6958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A0407AF-12A6-62EC-ABC1-4EA3D4D52CB5}"/>
              </a:ext>
            </a:extLst>
          </p:cNvPr>
          <p:cNvSpPr/>
          <p:nvPr userDrawn="1"/>
        </p:nvSpPr>
        <p:spPr>
          <a:xfrm>
            <a:off x="0" y="4752968"/>
            <a:ext cx="9144000" cy="415027"/>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50201" y="964417"/>
            <a:ext cx="8439238" cy="3601320"/>
          </a:xfrm>
        </p:spPr>
        <p:txBody>
          <a:bodyPr/>
          <a:lstStyle>
            <a:lvl1pPr>
              <a:defRPr sz="1800">
                <a:solidFill>
                  <a:srgbClr val="1C305D"/>
                </a:solidFill>
                <a:latin typeface="+mn-lt"/>
                <a:cs typeface="Arial" panose="020B0604020202020204" pitchFamily="34" charset="0"/>
              </a:defRPr>
            </a:lvl1pPr>
            <a:lvl2pPr>
              <a:defRPr sz="1600">
                <a:solidFill>
                  <a:srgbClr val="1C305D"/>
                </a:solidFill>
                <a:latin typeface="+mn-lt"/>
                <a:cs typeface="Arial" panose="020B0604020202020204" pitchFamily="34" charset="0"/>
              </a:defRPr>
            </a:lvl2pPr>
            <a:lvl3pPr>
              <a:defRPr sz="1400">
                <a:solidFill>
                  <a:srgbClr val="1C305D"/>
                </a:solidFill>
                <a:latin typeface="+mn-lt"/>
                <a:cs typeface="Arial" panose="020B0604020202020204" pitchFamily="34" charset="0"/>
              </a:defRPr>
            </a:lvl3pPr>
            <a:lvl4pPr>
              <a:defRPr sz="1200">
                <a:solidFill>
                  <a:srgbClr val="1C305D"/>
                </a:solidFill>
                <a:latin typeface="+mn-lt"/>
                <a:cs typeface="Arial" panose="020B0604020202020204" pitchFamily="34" charset="0"/>
              </a:defRPr>
            </a:lvl4pPr>
            <a:lvl5pPr>
              <a:defRPr>
                <a:solidFill>
                  <a:srgbClr val="1C305D"/>
                </a:solidFill>
                <a:latin typeface="+mn-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9CD09B77-3BA4-BCF3-6CA1-68C8CEC66BE6}"/>
              </a:ext>
            </a:extLst>
          </p:cNvPr>
          <p:cNvSpPr>
            <a:spLocks noGrp="1"/>
          </p:cNvSpPr>
          <p:nvPr>
            <p:ph type="title"/>
          </p:nvPr>
        </p:nvSpPr>
        <p:spPr/>
        <p:txBody>
          <a:bodyPr/>
          <a:lstStyle>
            <a:lvl1pPr>
              <a:defRPr>
                <a:solidFill>
                  <a:srgbClr val="037C3F"/>
                </a:solidFill>
                <a:latin typeface="+mn-lt"/>
              </a:defRPr>
            </a:lvl1pPr>
          </a:lstStyle>
          <a:p>
            <a:r>
              <a:rPr lang="en-GB" dirty="0"/>
              <a:t>Click to edit Master title style</a:t>
            </a:r>
            <a:endParaRPr lang="en-US" dirty="0"/>
          </a:p>
        </p:txBody>
      </p:sp>
      <p:sp>
        <p:nvSpPr>
          <p:cNvPr id="6" name="Slide Number Placeholder 4">
            <a:extLst>
              <a:ext uri="{FF2B5EF4-FFF2-40B4-BE49-F238E27FC236}">
                <a16:creationId xmlns:a16="http://schemas.microsoft.com/office/drawing/2014/main" id="{16A8FE16-D059-EE45-A0EF-28AC780580E5}"/>
              </a:ext>
            </a:extLst>
          </p:cNvPr>
          <p:cNvSpPr>
            <a:spLocks noGrp="1"/>
          </p:cNvSpPr>
          <p:nvPr>
            <p:ph type="sldNum" sz="quarter" idx="4"/>
          </p:nvPr>
        </p:nvSpPr>
        <p:spPr>
          <a:xfrm>
            <a:off x="6732039" y="4825515"/>
            <a:ext cx="2057400" cy="274637"/>
          </a:xfrm>
          <a:prstGeom prst="rect">
            <a:avLst/>
          </a:prstGeom>
        </p:spPr>
        <p:txBody>
          <a:bodyPr vert="horz" lIns="91440" tIns="45720" rIns="91440" bIns="45720" rtlCol="0" anchor="ctr"/>
          <a:lstStyle>
            <a:lvl1pPr algn="r">
              <a:defRPr sz="1000" i="0">
                <a:solidFill>
                  <a:srgbClr val="B4E9E2"/>
                </a:solidFill>
              </a:defRPr>
            </a:lvl1pPr>
          </a:lstStyle>
          <a:p>
            <a:fld id="{9E7CA0F2-EE66-4F60-8C00-E0BE38E7AEC5}" type="slidenum">
              <a:rPr lang="en-GB" smtClean="0"/>
              <a:pPr/>
              <a:t>‹nº›</a:t>
            </a:fld>
            <a:endParaRPr lang="en-GB" dirty="0"/>
          </a:p>
        </p:txBody>
      </p:sp>
      <p:pic>
        <p:nvPicPr>
          <p:cNvPr id="10" name="Picture 9" descr="A black and white logo&#10;&#10;Description automatically generated">
            <a:extLst>
              <a:ext uri="{FF2B5EF4-FFF2-40B4-BE49-F238E27FC236}">
                <a16:creationId xmlns:a16="http://schemas.microsoft.com/office/drawing/2014/main" id="{6A479726-8A81-FDC6-43A3-60187EA6B48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b="47445"/>
          <a:stretch/>
        </p:blipFill>
        <p:spPr>
          <a:xfrm>
            <a:off x="350201" y="4824412"/>
            <a:ext cx="819086" cy="259611"/>
          </a:xfrm>
          <a:prstGeom prst="rect">
            <a:avLst/>
          </a:prstGeom>
        </p:spPr>
      </p:pic>
    </p:spTree>
    <p:extLst>
      <p:ext uri="{BB962C8B-B14F-4D97-AF65-F5344CB8AC3E}">
        <p14:creationId xmlns:p14="http://schemas.microsoft.com/office/powerpoint/2010/main" val="4105126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5B780C-839C-6572-D60E-630924414E0D}"/>
              </a:ext>
            </a:extLst>
          </p:cNvPr>
          <p:cNvSpPr/>
          <p:nvPr userDrawn="1"/>
        </p:nvSpPr>
        <p:spPr>
          <a:xfrm>
            <a:off x="0" y="0"/>
            <a:ext cx="9143999" cy="5149763"/>
          </a:xfrm>
          <a:prstGeom prst="rect">
            <a:avLst/>
          </a:prstGeom>
          <a:solidFill>
            <a:srgbClr val="D1E3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colorful pattern with different designs&#10;&#10;Description automatically generated with medium confidence">
            <a:extLst>
              <a:ext uri="{FF2B5EF4-FFF2-40B4-BE49-F238E27FC236}">
                <a16:creationId xmlns:a16="http://schemas.microsoft.com/office/drawing/2014/main" id="{BCAE078B-2440-A479-DCE2-4BA7FC0B1BE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93012" y="672802"/>
            <a:ext cx="5450987" cy="3507308"/>
          </a:xfrm>
          <a:prstGeom prst="rect">
            <a:avLst/>
          </a:prstGeom>
        </p:spPr>
      </p:pic>
      <p:sp>
        <p:nvSpPr>
          <p:cNvPr id="5" name="Rectangle 4">
            <a:extLst>
              <a:ext uri="{FF2B5EF4-FFF2-40B4-BE49-F238E27FC236}">
                <a16:creationId xmlns:a16="http://schemas.microsoft.com/office/drawing/2014/main" id="{4D3FC31D-BADF-ABB1-084A-FE92AB0256BB}"/>
              </a:ext>
            </a:extLst>
          </p:cNvPr>
          <p:cNvSpPr/>
          <p:nvPr userDrawn="1"/>
        </p:nvSpPr>
        <p:spPr>
          <a:xfrm>
            <a:off x="-2" y="4176990"/>
            <a:ext cx="9144001" cy="966510"/>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black background with white text&#10;&#10;Description automatically generated">
            <a:extLst>
              <a:ext uri="{FF2B5EF4-FFF2-40B4-BE49-F238E27FC236}">
                <a16:creationId xmlns:a16="http://schemas.microsoft.com/office/drawing/2014/main" id="{BE680B11-5812-E3B8-498E-280E46B41C6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15053" y="4556393"/>
            <a:ext cx="969200" cy="206456"/>
          </a:xfrm>
          <a:prstGeom prst="rect">
            <a:avLst/>
          </a:prstGeom>
        </p:spPr>
      </p:pic>
      <p:pic>
        <p:nvPicPr>
          <p:cNvPr id="4" name="Picture 3" descr="A black and white logo&#10;&#10;Description automatically generated">
            <a:extLst>
              <a:ext uri="{FF2B5EF4-FFF2-40B4-BE49-F238E27FC236}">
                <a16:creationId xmlns:a16="http://schemas.microsoft.com/office/drawing/2014/main" id="{763B2D0C-1F91-68C4-470B-3224F2896173}"/>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b="47445"/>
          <a:stretch/>
        </p:blipFill>
        <p:spPr>
          <a:xfrm>
            <a:off x="460601" y="4471738"/>
            <a:ext cx="1082250" cy="343022"/>
          </a:xfrm>
          <a:prstGeom prst="rect">
            <a:avLst/>
          </a:prstGeom>
        </p:spPr>
      </p:pic>
    </p:spTree>
    <p:extLst>
      <p:ext uri="{BB962C8B-B14F-4D97-AF65-F5344CB8AC3E}">
        <p14:creationId xmlns:p14="http://schemas.microsoft.com/office/powerpoint/2010/main" val="211851604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47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ACE6C16-BE54-BB91-34B0-F8CE4FB37063}"/>
              </a:ext>
            </a:extLst>
          </p:cNvPr>
          <p:cNvSpPr/>
          <p:nvPr userDrawn="1"/>
        </p:nvSpPr>
        <p:spPr>
          <a:xfrm>
            <a:off x="0" y="4503107"/>
            <a:ext cx="9144000" cy="646112"/>
          </a:xfrm>
          <a:prstGeom prst="rect">
            <a:avLst/>
          </a:prstGeom>
          <a:solidFill>
            <a:srgbClr val="2064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50201" y="131562"/>
            <a:ext cx="8439238" cy="695826"/>
          </a:xfrm>
          <a:prstGeom prst="rect">
            <a:avLst/>
          </a:prstGeom>
        </p:spPr>
        <p:txBody>
          <a:bodyPr vert="horz" lIns="91440" tIns="45720" rIns="91440" bIns="45720" rtlCol="0" anchor="ctr">
            <a:normAutofit/>
          </a:bodyPr>
          <a:lstStyle/>
          <a:p>
            <a:r>
              <a:rPr lang="en-US" dirty="0"/>
              <a:t>Slide Title</a:t>
            </a:r>
            <a:endParaRPr lang="en-GB" dirty="0"/>
          </a:p>
        </p:txBody>
      </p:sp>
      <p:sp>
        <p:nvSpPr>
          <p:cNvPr id="3" name="Text Placeholder 2"/>
          <p:cNvSpPr>
            <a:spLocks noGrp="1"/>
          </p:cNvSpPr>
          <p:nvPr>
            <p:ph type="body" idx="1"/>
          </p:nvPr>
        </p:nvSpPr>
        <p:spPr>
          <a:xfrm>
            <a:off x="350201" y="964414"/>
            <a:ext cx="8439238" cy="33068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Slide Number Placeholder 4">
            <a:extLst>
              <a:ext uri="{FF2B5EF4-FFF2-40B4-BE49-F238E27FC236}">
                <a16:creationId xmlns:a16="http://schemas.microsoft.com/office/drawing/2014/main" id="{271CF10B-5905-E541-B922-641440E09CC2}"/>
              </a:ext>
            </a:extLst>
          </p:cNvPr>
          <p:cNvSpPr>
            <a:spLocks noGrp="1"/>
          </p:cNvSpPr>
          <p:nvPr>
            <p:ph type="sldNum" sz="quarter" idx="4"/>
          </p:nvPr>
        </p:nvSpPr>
        <p:spPr>
          <a:xfrm>
            <a:off x="7896385" y="4725555"/>
            <a:ext cx="893053" cy="274637"/>
          </a:xfrm>
          <a:prstGeom prst="rect">
            <a:avLst/>
          </a:prstGeom>
        </p:spPr>
        <p:txBody>
          <a:bodyPr vert="horz" lIns="91440" tIns="45720" rIns="91440" bIns="45720" rtlCol="0" anchor="ctr"/>
          <a:lstStyle>
            <a:lvl1pPr algn="r">
              <a:defRPr sz="1000" b="0" i="0">
                <a:solidFill>
                  <a:srgbClr val="B4E9E2"/>
                </a:solidFill>
              </a:defRPr>
            </a:lvl1pPr>
          </a:lstStyle>
          <a:p>
            <a:fld id="{9E7CA0F2-EE66-4F60-8C00-E0BE38E7AEC5}" type="slidenum">
              <a:rPr lang="en-GB" smtClean="0"/>
              <a:pPr/>
              <a:t>‹nº›</a:t>
            </a:fld>
            <a:endParaRPr lang="en-GB" dirty="0"/>
          </a:p>
        </p:txBody>
      </p:sp>
      <p:pic>
        <p:nvPicPr>
          <p:cNvPr id="10" name="Picture 9" descr="A black and white logo&#10;&#10;Description automatically generated">
            <a:extLst>
              <a:ext uri="{FF2B5EF4-FFF2-40B4-BE49-F238E27FC236}">
                <a16:creationId xmlns:a16="http://schemas.microsoft.com/office/drawing/2014/main" id="{220E559A-74EA-36CC-6436-1E829EF2DD35}"/>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b="47445"/>
          <a:stretch/>
        </p:blipFill>
        <p:spPr>
          <a:xfrm>
            <a:off x="350201" y="4696357"/>
            <a:ext cx="819086" cy="259611"/>
          </a:xfrm>
          <a:prstGeom prst="rect">
            <a:avLst/>
          </a:prstGeom>
        </p:spPr>
      </p:pic>
      <p:pic>
        <p:nvPicPr>
          <p:cNvPr id="12" name="Picture 11" descr="A colorful bird and a bird&#10;&#10;Description automatically generated with medium confidence">
            <a:extLst>
              <a:ext uri="{FF2B5EF4-FFF2-40B4-BE49-F238E27FC236}">
                <a16:creationId xmlns:a16="http://schemas.microsoft.com/office/drawing/2014/main" id="{2A339A96-933A-D718-9ECF-63B0F63F2AB9}"/>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837145" y="4554915"/>
            <a:ext cx="3670126" cy="594848"/>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63" r:id="rId3"/>
    <p:sldLayoutId id="2147483661" r:id="rId4"/>
  </p:sldLayoutIdLst>
  <p:hf hdr="0" ftr="0" dt="0"/>
  <p:txStyles>
    <p:titleStyle>
      <a:lvl1pPr algn="l" defTabSz="685800" rtl="0" eaLnBrk="1" latinLnBrk="0" hangingPunct="1">
        <a:lnSpc>
          <a:spcPct val="90000"/>
        </a:lnSpc>
        <a:spcBef>
          <a:spcPct val="0"/>
        </a:spcBef>
        <a:buNone/>
        <a:defRPr sz="2000" b="1" kern="1200">
          <a:solidFill>
            <a:srgbClr val="037C3F"/>
          </a:solidFill>
          <a:latin typeface="Arial" panose="020B0604020202020204" pitchFamily="34" charset="0"/>
          <a:ea typeface="Verdana" panose="020B0604030504040204"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rgbClr val="1C305D"/>
          </a:solidFill>
          <a:latin typeface="+mn-lt"/>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rgbClr val="1C305D"/>
          </a:solidFill>
          <a:latin typeface="+mn-lt"/>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rgbClr val="1C305D"/>
          </a:solidFill>
          <a:latin typeface="+mn-lt"/>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1C305D"/>
          </a:solidFill>
          <a:latin typeface="+mn-lt"/>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1C305D"/>
          </a:solidFill>
          <a:latin typeface="+mn-lt"/>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np.br/" TargetMode="External"/><Relationship Id="rId2" Type="http://schemas.openxmlformats.org/officeDocument/2006/relationships/hyperlink" Target="mailto:luiz.coelho@rnp.br"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5627B2D-CE81-EFFA-B2CA-8A60AD1F5502}"/>
              </a:ext>
            </a:extLst>
          </p:cNvPr>
          <p:cNvSpPr>
            <a:spLocks noGrp="1"/>
          </p:cNvSpPr>
          <p:nvPr>
            <p:ph type="body" sz="quarter" idx="11"/>
          </p:nvPr>
        </p:nvSpPr>
        <p:spPr/>
        <p:txBody>
          <a:bodyPr/>
          <a:lstStyle/>
          <a:p>
            <a:r>
              <a:rPr lang="en-US" b="0" i="0" dirty="0">
                <a:solidFill>
                  <a:srgbClr val="333333"/>
                </a:solidFill>
                <a:effectLst/>
                <a:latin typeface="-apple-system"/>
              </a:rPr>
              <a:t>Luiz Coelho (</a:t>
            </a:r>
            <a:r>
              <a:rPr lang="en-US" b="0" dirty="0">
                <a:solidFill>
                  <a:srgbClr val="333333"/>
                </a:solidFill>
                <a:latin typeface="-apple-system"/>
              </a:rPr>
              <a:t>RNP Brazil)</a:t>
            </a:r>
            <a:endParaRPr lang="en-US" dirty="0"/>
          </a:p>
        </p:txBody>
      </p:sp>
      <p:sp>
        <p:nvSpPr>
          <p:cNvPr id="8" name="Text Placeholder 7">
            <a:extLst>
              <a:ext uri="{FF2B5EF4-FFF2-40B4-BE49-F238E27FC236}">
                <a16:creationId xmlns:a16="http://schemas.microsoft.com/office/drawing/2014/main" id="{3FB4E49B-95DE-4134-2E99-8FC079023B26}"/>
              </a:ext>
            </a:extLst>
          </p:cNvPr>
          <p:cNvSpPr>
            <a:spLocks noGrp="1"/>
          </p:cNvSpPr>
          <p:nvPr>
            <p:ph type="body" sz="quarter" idx="17"/>
          </p:nvPr>
        </p:nvSpPr>
        <p:spPr/>
        <p:txBody>
          <a:bodyPr/>
          <a:lstStyle/>
          <a:p>
            <a:r>
              <a:rPr lang="en-US" dirty="0"/>
              <a:t>Can OCRE Become Global ?</a:t>
            </a:r>
          </a:p>
        </p:txBody>
      </p:sp>
      <p:sp>
        <p:nvSpPr>
          <p:cNvPr id="7" name="Text Placeholder 6">
            <a:extLst>
              <a:ext uri="{FF2B5EF4-FFF2-40B4-BE49-F238E27FC236}">
                <a16:creationId xmlns:a16="http://schemas.microsoft.com/office/drawing/2014/main" id="{EEEF0C68-50D4-7D79-8F6D-909A326903CB}"/>
              </a:ext>
            </a:extLst>
          </p:cNvPr>
          <p:cNvSpPr>
            <a:spLocks noGrp="1"/>
          </p:cNvSpPr>
          <p:nvPr>
            <p:ph type="body" sz="quarter" idx="14"/>
          </p:nvPr>
        </p:nvSpPr>
        <p:spPr/>
        <p:txBody>
          <a:bodyPr/>
          <a:lstStyle/>
          <a:p>
            <a:r>
              <a:rPr lang="en-US" dirty="0"/>
              <a:t>Global Cloud Café</a:t>
            </a:r>
          </a:p>
        </p:txBody>
      </p:sp>
      <p:sp>
        <p:nvSpPr>
          <p:cNvPr id="6" name="Text Placeholder 5">
            <a:extLst>
              <a:ext uri="{FF2B5EF4-FFF2-40B4-BE49-F238E27FC236}">
                <a16:creationId xmlns:a16="http://schemas.microsoft.com/office/drawing/2014/main" id="{13BC0655-5C96-7997-0418-B8F0E616D539}"/>
              </a:ext>
            </a:extLst>
          </p:cNvPr>
          <p:cNvSpPr>
            <a:spLocks noGrp="1"/>
          </p:cNvSpPr>
          <p:nvPr>
            <p:ph type="body" sz="quarter" idx="12"/>
          </p:nvPr>
        </p:nvSpPr>
        <p:spPr/>
        <p:txBody>
          <a:bodyPr/>
          <a:lstStyle/>
          <a:p>
            <a:r>
              <a:rPr lang="en-US" dirty="0"/>
              <a:t>Helsinki, Finland</a:t>
            </a:r>
          </a:p>
        </p:txBody>
      </p:sp>
      <p:sp>
        <p:nvSpPr>
          <p:cNvPr id="9" name="Text Placeholder 8">
            <a:extLst>
              <a:ext uri="{FF2B5EF4-FFF2-40B4-BE49-F238E27FC236}">
                <a16:creationId xmlns:a16="http://schemas.microsoft.com/office/drawing/2014/main" id="{A1917DB0-4ADF-F23A-6EBE-AEA40E0031C9}"/>
              </a:ext>
            </a:extLst>
          </p:cNvPr>
          <p:cNvSpPr>
            <a:spLocks noGrp="1"/>
          </p:cNvSpPr>
          <p:nvPr>
            <p:ph type="body" sz="quarter" idx="18"/>
          </p:nvPr>
        </p:nvSpPr>
        <p:spPr/>
        <p:txBody>
          <a:bodyPr/>
          <a:lstStyle/>
          <a:p>
            <a:r>
              <a:rPr lang="en-US" dirty="0"/>
              <a:t>Tue 9 Jun</a:t>
            </a:r>
          </a:p>
        </p:txBody>
      </p:sp>
    </p:spTree>
    <p:extLst>
      <p:ext uri="{BB962C8B-B14F-4D97-AF65-F5344CB8AC3E}">
        <p14:creationId xmlns:p14="http://schemas.microsoft.com/office/powerpoint/2010/main" val="1753329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a:xfrm>
            <a:off x="350201" y="964417"/>
            <a:ext cx="6662672" cy="3357062"/>
          </a:xfrm>
        </p:spPr>
        <p:txBody>
          <a:bodyPr>
            <a:normAutofit fontScale="92500" lnSpcReduction="20000"/>
          </a:bodyPr>
          <a:lstStyle/>
          <a:p>
            <a:r>
              <a:rPr lang="en-US" dirty="0"/>
              <a:t>Digital Services Director at RNP, leading initiatives focused on advanced digital infrastructure, research support services, cloud and data center strategy, cybersecurity, and innovation for Brazil’s education and research community.</a:t>
            </a:r>
          </a:p>
          <a:p>
            <a:endParaRPr lang="en-US" dirty="0"/>
          </a:p>
          <a:p>
            <a:r>
              <a:rPr lang="en-US" dirty="0"/>
              <a:t>Develop service portfolios, expanding colocation and national data center initiatives, fostering international collaboration with other NRENs, and exploring emerging areas including sovereign cloud, AI, open science, digital education, and liquid cooling technologies.</a:t>
            </a:r>
          </a:p>
          <a:p>
            <a:endParaRPr lang="en-US" dirty="0"/>
          </a:p>
          <a:p>
            <a:r>
              <a:rPr lang="en-US" dirty="0"/>
              <a:t>Connecting researchers, public policy initiatives, funding agencies, and technology providers to strengthen Brazil’s national research and education ecosystem through scalable digital services and strategic partnerships.</a:t>
            </a:r>
          </a:p>
          <a:p>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2</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Luiz Coelho (RNP)</a:t>
            </a:r>
          </a:p>
        </p:txBody>
      </p:sp>
      <p:pic>
        <p:nvPicPr>
          <p:cNvPr id="3" name="Imagem 2">
            <a:extLst>
              <a:ext uri="{FF2B5EF4-FFF2-40B4-BE49-F238E27FC236}">
                <a16:creationId xmlns:a16="http://schemas.microsoft.com/office/drawing/2014/main" id="{F337FFD0-2A28-42FF-90A9-AC7349F8F6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2873" y="895591"/>
            <a:ext cx="1706798" cy="2724765"/>
          </a:xfrm>
          <a:prstGeom prst="rect">
            <a:avLst/>
          </a:prstGeom>
        </p:spPr>
      </p:pic>
    </p:spTree>
    <p:extLst>
      <p:ext uri="{BB962C8B-B14F-4D97-AF65-F5344CB8AC3E}">
        <p14:creationId xmlns:p14="http://schemas.microsoft.com/office/powerpoint/2010/main" val="3859676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3</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Three structural barriers</a:t>
            </a:r>
          </a:p>
        </p:txBody>
      </p:sp>
      <p:sp>
        <p:nvSpPr>
          <p:cNvPr id="2" name="Rectangle 1">
            <a:extLst>
              <a:ext uri="{FF2B5EF4-FFF2-40B4-BE49-F238E27FC236}">
                <a16:creationId xmlns:a16="http://schemas.microsoft.com/office/drawing/2014/main" id="{A3E97FBB-DB00-4697-9275-CDCC8D23EB03}"/>
              </a:ext>
            </a:extLst>
          </p:cNvPr>
          <p:cNvSpPr>
            <a:spLocks noGrp="1" noChangeArrowheads="1"/>
          </p:cNvSpPr>
          <p:nvPr>
            <p:ph idx="1"/>
          </p:nvPr>
        </p:nvSpPr>
        <p:spPr bwMode="auto">
          <a:xfrm>
            <a:off x="772019" y="688889"/>
            <a:ext cx="4221799"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pt-BR" altLang="pt-BR" sz="1800" b="1" i="0" u="none" strike="noStrike" cap="none" normalizeH="0" baseline="0" dirty="0" err="1">
                <a:ln>
                  <a:noFill/>
                </a:ln>
                <a:solidFill>
                  <a:schemeClr val="tx1"/>
                </a:solidFill>
                <a:effectLst/>
              </a:rPr>
              <a:t>Funding</a:t>
            </a:r>
            <a:r>
              <a:rPr kumimoji="0" lang="pt-BR" altLang="pt-BR" sz="1800" b="1" i="0" u="none" strike="noStrike" cap="none" normalizeH="0" baseline="0" dirty="0">
                <a:ln>
                  <a:noFill/>
                </a:ln>
                <a:solidFill>
                  <a:schemeClr val="tx1"/>
                </a:solidFill>
                <a:effectLst/>
              </a:rPr>
              <a:t> </a:t>
            </a:r>
            <a:r>
              <a:rPr kumimoji="0" lang="pt-BR" altLang="pt-BR" sz="1800" b="1" i="0" u="none" strike="noStrike" cap="none" normalizeH="0" baseline="0" dirty="0" err="1">
                <a:ln>
                  <a:noFill/>
                </a:ln>
                <a:solidFill>
                  <a:schemeClr val="tx1"/>
                </a:solidFill>
                <a:effectLst/>
              </a:rPr>
              <a:t>mismatch</a:t>
            </a:r>
            <a:r>
              <a:rPr kumimoji="0" lang="pt-BR" altLang="pt-BR" sz="1800" b="0" i="0" u="none" strike="noStrike" cap="none" normalizeH="0" baseline="0" dirty="0">
                <a:ln>
                  <a:noFill/>
                </a:ln>
                <a:solidFill>
                  <a:schemeClr val="tx1"/>
                </a:solidFill>
                <a:effectLst/>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Capex</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mindset</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vs</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Opex</a:t>
            </a:r>
            <a:r>
              <a:rPr kumimoji="0" lang="pt-BR" altLang="pt-BR" sz="1800" b="0" i="0" u="none" strike="noStrike" cap="none" normalizeH="0" baseline="0" dirty="0">
                <a:ln>
                  <a:noFill/>
                </a:ln>
                <a:solidFill>
                  <a:schemeClr val="tx1"/>
                </a:solidFill>
                <a:effectLst/>
              </a:rPr>
              <a:t> cloud </a:t>
            </a:r>
            <a:r>
              <a:rPr kumimoji="0" lang="pt-BR" altLang="pt-BR" sz="1800" b="0" i="0" u="none" strike="noStrike" cap="none" normalizeH="0" baseline="0" dirty="0" err="1">
                <a:ln>
                  <a:noFill/>
                </a:ln>
                <a:solidFill>
                  <a:schemeClr val="tx1"/>
                </a:solidFill>
                <a:effectLst/>
              </a:rPr>
              <a:t>consumption</a:t>
            </a:r>
            <a:r>
              <a:rPr kumimoji="0" lang="pt-BR" altLang="pt-BR" sz="1800" b="0" i="0" u="none" strike="noStrike" cap="none" normalizeH="0" baseline="0" dirty="0">
                <a:ln>
                  <a:noFill/>
                </a:ln>
                <a:solidFill>
                  <a:schemeClr val="tx1"/>
                </a:solidFill>
                <a:effectLst/>
              </a:rPr>
              <a:t> </a:t>
            </a:r>
          </a:p>
          <a:p>
            <a:pPr marL="457200" marR="0" lvl="1" indent="0" algn="l" defTabSz="914400" rtl="0" eaLnBrk="0" fontAlgn="base" latinLnBrk="0" hangingPunct="0">
              <a:lnSpc>
                <a:spcPct val="100000"/>
              </a:lnSpc>
              <a:spcBef>
                <a:spcPct val="0"/>
              </a:spcBef>
              <a:spcAft>
                <a:spcPct val="0"/>
              </a:spcAft>
              <a:buClrTx/>
              <a:buSzTx/>
              <a:buFontTx/>
              <a:buChar char="•"/>
              <a:tabLst/>
            </a:pPr>
            <a:endParaRPr kumimoji="0" lang="pt-BR" altLang="pt-BR"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pt-BR" altLang="pt-BR" sz="1800" b="1" i="0" u="none" strike="noStrike" cap="none" normalizeH="0" baseline="0" dirty="0">
                <a:ln>
                  <a:noFill/>
                </a:ln>
                <a:solidFill>
                  <a:schemeClr val="tx1"/>
                </a:solidFill>
                <a:effectLst/>
              </a:rPr>
              <a:t>Legal &amp; </a:t>
            </a:r>
            <a:r>
              <a:rPr kumimoji="0" lang="pt-BR" altLang="pt-BR" sz="1800" b="1" i="0" u="none" strike="noStrike" cap="none" normalizeH="0" baseline="0" dirty="0" err="1">
                <a:ln>
                  <a:noFill/>
                </a:ln>
                <a:solidFill>
                  <a:schemeClr val="tx1"/>
                </a:solidFill>
                <a:effectLst/>
              </a:rPr>
              <a:t>compliance</a:t>
            </a:r>
            <a:r>
              <a:rPr kumimoji="0" lang="pt-BR" altLang="pt-BR" sz="1800" b="1" i="0" u="none" strike="noStrike" cap="none" normalizeH="0" baseline="0" dirty="0">
                <a:ln>
                  <a:noFill/>
                </a:ln>
                <a:solidFill>
                  <a:schemeClr val="tx1"/>
                </a:solidFill>
                <a:effectLst/>
              </a:rPr>
              <a:t> </a:t>
            </a:r>
            <a:r>
              <a:rPr kumimoji="0" lang="pt-BR" altLang="pt-BR" sz="1800" b="1" i="0" u="none" strike="noStrike" cap="none" normalizeH="0" baseline="0" dirty="0" err="1">
                <a:ln>
                  <a:noFill/>
                </a:ln>
                <a:solidFill>
                  <a:schemeClr val="tx1"/>
                </a:solidFill>
                <a:effectLst/>
              </a:rPr>
              <a:t>friction</a:t>
            </a:r>
            <a:r>
              <a:rPr kumimoji="0" lang="pt-BR" altLang="pt-BR" sz="1800" b="0" i="0" u="none" strike="noStrike" cap="none" normalizeH="0" baseline="0" dirty="0">
                <a:ln>
                  <a:noFill/>
                </a:ln>
                <a:solidFill>
                  <a:schemeClr val="tx1"/>
                </a:solidFill>
                <a:effectLst/>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Public</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procurement</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rules</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not</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designed</a:t>
            </a:r>
            <a:r>
              <a:rPr kumimoji="0" lang="pt-BR" altLang="pt-BR" sz="1800" b="0" i="0" u="none" strike="noStrike" cap="none" normalizeH="0" baseline="0" dirty="0">
                <a:ln>
                  <a:noFill/>
                </a:ln>
                <a:solidFill>
                  <a:schemeClr val="tx1"/>
                </a:solidFill>
                <a:effectLst/>
              </a:rPr>
              <a:t> for </a:t>
            </a:r>
            <a:r>
              <a:rPr kumimoji="0" lang="pt-BR" altLang="pt-BR" sz="1800" b="0" i="0" u="none" strike="noStrike" cap="none" normalizeH="0" baseline="0" dirty="0" err="1">
                <a:ln>
                  <a:noFill/>
                </a:ln>
                <a:solidFill>
                  <a:schemeClr val="tx1"/>
                </a:solidFill>
                <a:effectLst/>
              </a:rPr>
              <a:t>elastic</a:t>
            </a:r>
            <a:r>
              <a:rPr kumimoji="0" lang="pt-BR" altLang="pt-BR" sz="1800" b="0" i="0" u="none" strike="noStrike" cap="none" normalizeH="0" baseline="0" dirty="0">
                <a:ln>
                  <a:noFill/>
                </a:ln>
                <a:solidFill>
                  <a:schemeClr val="tx1"/>
                </a:solidFill>
                <a:effectLst/>
              </a:rPr>
              <a:t> </a:t>
            </a:r>
            <a:r>
              <a:rPr kumimoji="0" lang="pt-BR" altLang="pt-BR" sz="1800" b="0" i="0" u="none" strike="noStrike" cap="none" normalizeH="0" baseline="0" dirty="0" err="1">
                <a:ln>
                  <a:noFill/>
                </a:ln>
                <a:solidFill>
                  <a:schemeClr val="tx1"/>
                </a:solidFill>
                <a:effectLst/>
              </a:rPr>
              <a:t>services</a:t>
            </a:r>
            <a:r>
              <a:rPr kumimoji="0" lang="pt-BR" altLang="pt-BR" sz="1800" b="0" i="0" u="none" strike="noStrike" cap="none" normalizeH="0" baseline="0" dirty="0">
                <a:ln>
                  <a:noFill/>
                </a:ln>
                <a:solidFill>
                  <a:schemeClr val="tx1"/>
                </a:solidFill>
                <a:effectLst/>
              </a:rPr>
              <a:t> </a:t>
            </a:r>
          </a:p>
          <a:p>
            <a:pPr marL="457200" marR="0" lvl="1" indent="0" algn="l" defTabSz="914400" rtl="0" eaLnBrk="0" fontAlgn="base" latinLnBrk="0" hangingPunct="0">
              <a:lnSpc>
                <a:spcPct val="100000"/>
              </a:lnSpc>
              <a:spcBef>
                <a:spcPct val="0"/>
              </a:spcBef>
              <a:spcAft>
                <a:spcPct val="0"/>
              </a:spcAft>
              <a:buClrTx/>
              <a:buSzTx/>
              <a:buNone/>
              <a:tabLst/>
            </a:pPr>
            <a:endParaRPr kumimoji="0" lang="pt-BR" altLang="pt-BR"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pt-BR" altLang="pt-BR" sz="1800" b="1" i="0" u="none" strike="noStrike" cap="none" normalizeH="0" baseline="0" dirty="0">
                <a:ln>
                  <a:noFill/>
                </a:ln>
                <a:solidFill>
                  <a:schemeClr val="tx1"/>
                </a:solidFill>
                <a:effectLst/>
              </a:rPr>
              <a:t>90/10</a:t>
            </a:r>
            <a:endParaRPr kumimoji="0" lang="pt-BR" altLang="pt-BR" sz="18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pt-BR" altLang="pt-BR" sz="1800" b="0" i="0" u="none" strike="noStrike" cap="none" normalizeH="0" baseline="0" dirty="0">
                <a:ln>
                  <a:noFill/>
                </a:ln>
                <a:solidFill>
                  <a:schemeClr val="tx1"/>
                </a:solidFill>
                <a:effectLst/>
              </a:rPr>
              <a:t> </a:t>
            </a:r>
            <a:r>
              <a:rPr lang="pt-BR" altLang="pt-BR" sz="1800" dirty="0">
                <a:solidFill>
                  <a:schemeClr val="tx1"/>
                </a:solidFill>
              </a:rPr>
              <a:t>9</a:t>
            </a:r>
            <a:r>
              <a:rPr kumimoji="0" lang="pt-BR" altLang="pt-BR" sz="1800" b="0" i="0" u="none" strike="noStrike" cap="none" normalizeH="0" baseline="0" dirty="0">
                <a:ln>
                  <a:noFill/>
                </a:ln>
                <a:solidFill>
                  <a:schemeClr val="tx1"/>
                </a:solidFill>
                <a:effectLst/>
              </a:rPr>
              <a:t>0% IaaS/PaaS</a:t>
            </a:r>
          </a:p>
          <a:p>
            <a:pPr marL="457200" marR="0" lvl="1" indent="0" algn="l" defTabSz="914400" rtl="0" eaLnBrk="0" fontAlgn="base" latinLnBrk="0" hangingPunct="0">
              <a:lnSpc>
                <a:spcPct val="100000"/>
              </a:lnSpc>
              <a:spcBef>
                <a:spcPct val="0"/>
              </a:spcBef>
              <a:spcAft>
                <a:spcPct val="0"/>
              </a:spcAft>
              <a:buClrTx/>
              <a:buSzTx/>
              <a:buFontTx/>
              <a:buChar char="•"/>
              <a:tabLst/>
            </a:pPr>
            <a:r>
              <a:rPr lang="pt-BR" altLang="pt-BR" sz="1800" dirty="0">
                <a:solidFill>
                  <a:schemeClr val="tx1"/>
                </a:solidFill>
              </a:rPr>
              <a:t> 10% </a:t>
            </a:r>
            <a:r>
              <a:rPr lang="pt-BR" altLang="pt-BR" sz="1800" dirty="0" err="1">
                <a:solidFill>
                  <a:schemeClr val="tx1"/>
                </a:solidFill>
              </a:rPr>
              <a:t>Integrator</a:t>
            </a:r>
            <a:r>
              <a:rPr lang="pt-BR" altLang="pt-BR" sz="1800" dirty="0">
                <a:solidFill>
                  <a:schemeClr val="tx1"/>
                </a:solidFill>
              </a:rPr>
              <a:t> </a:t>
            </a:r>
            <a:r>
              <a:rPr lang="pt-BR" altLang="pt-BR" sz="1800" dirty="0" err="1">
                <a:solidFill>
                  <a:schemeClr val="tx1"/>
                </a:solidFill>
              </a:rPr>
              <a:t>services</a:t>
            </a:r>
            <a:endParaRPr kumimoji="0" lang="pt-BR" altLang="pt-BR" sz="18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endParaRPr lang="pt-BR" altLang="pt-BR" sz="1800" dirty="0">
              <a:solidFill>
                <a:schemeClr val="tx1"/>
              </a:solidFill>
            </a:endParaRPr>
          </a:p>
        </p:txBody>
      </p:sp>
    </p:spTree>
    <p:extLst>
      <p:ext uri="{BB962C8B-B14F-4D97-AF65-F5344CB8AC3E}">
        <p14:creationId xmlns:p14="http://schemas.microsoft.com/office/powerpoint/2010/main" val="250453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a:xfrm>
            <a:off x="835741" y="964417"/>
            <a:ext cx="7953697" cy="3357062"/>
          </a:xfrm>
        </p:spPr>
        <p:txBody>
          <a:bodyPr/>
          <a:lstStyle/>
          <a:p>
            <a:pPr marL="0" indent="0">
              <a:buNone/>
            </a:pPr>
            <a:r>
              <a:rPr lang="en-US" b="1" dirty="0"/>
              <a:t>OCRE is not just a contract, it’s a system</a:t>
            </a:r>
            <a:endParaRPr lang="en-US" dirty="0"/>
          </a:p>
          <a:p>
            <a:pPr>
              <a:buFont typeface="Arial" panose="020B0604020202020204" pitchFamily="34" charset="0"/>
              <a:buChar char="•"/>
            </a:pPr>
            <a:r>
              <a:rPr lang="en-US" dirty="0"/>
              <a:t>Aggregated demand → real bargaining power </a:t>
            </a:r>
          </a:p>
          <a:p>
            <a:pPr>
              <a:buFont typeface="Arial" panose="020B0604020202020204" pitchFamily="34" charset="0"/>
              <a:buChar char="•"/>
            </a:pPr>
            <a:r>
              <a:rPr lang="en-US" dirty="0"/>
              <a:t>Pre-negotiated compliance → removes legal friction </a:t>
            </a:r>
          </a:p>
          <a:p>
            <a:pPr>
              <a:buFont typeface="Arial" panose="020B0604020202020204" pitchFamily="34" charset="0"/>
              <a:buChar char="•"/>
            </a:pPr>
            <a:r>
              <a:rPr lang="en-US" dirty="0"/>
              <a:t>Multi-cloud ecosystem → avoids lock-in </a:t>
            </a:r>
          </a:p>
          <a:p>
            <a:pPr>
              <a:buFont typeface="Arial" panose="020B0604020202020204" pitchFamily="34" charset="0"/>
              <a:buChar char="•"/>
            </a:pPr>
            <a:r>
              <a:rPr lang="en-US" dirty="0"/>
              <a:t>Discounts up to ~30% and better contractual terms </a:t>
            </a:r>
          </a:p>
          <a:p>
            <a:pPr>
              <a:buFont typeface="Arial" panose="020B0604020202020204" pitchFamily="34" charset="0"/>
              <a:buChar char="•"/>
            </a:pPr>
            <a:r>
              <a:rPr lang="en-US" dirty="0"/>
              <a:t>Standardized agreements reduce legal uncertainty </a:t>
            </a:r>
          </a:p>
          <a:p>
            <a:pPr>
              <a:buFont typeface="Arial" panose="020B0604020202020204" pitchFamily="34" charset="0"/>
              <a:buChar char="•"/>
            </a:pPr>
            <a:r>
              <a:rPr lang="en-US" dirty="0"/>
              <a:t>Free/optimized data transfer out is a major value</a:t>
            </a:r>
          </a:p>
          <a:p>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4</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Why OCRE Matters ? The Strategic Opportunity</a:t>
            </a:r>
          </a:p>
        </p:txBody>
      </p:sp>
    </p:spTree>
    <p:extLst>
      <p:ext uri="{BB962C8B-B14F-4D97-AF65-F5344CB8AC3E}">
        <p14:creationId xmlns:p14="http://schemas.microsoft.com/office/powerpoint/2010/main" val="134478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a:xfrm>
            <a:off x="904567" y="964417"/>
            <a:ext cx="7884871" cy="3357062"/>
          </a:xfrm>
        </p:spPr>
        <p:txBody>
          <a:bodyPr/>
          <a:lstStyle/>
          <a:p>
            <a:pPr marL="0" indent="0">
              <a:buNone/>
            </a:pPr>
            <a:r>
              <a:rPr lang="en-US" dirty="0"/>
              <a:t>Your own study is clear:</a:t>
            </a:r>
          </a:p>
          <a:p>
            <a:pPr>
              <a:buFont typeface="Arial" panose="020B0604020202020204" pitchFamily="34" charset="0"/>
              <a:buChar char="•"/>
            </a:pPr>
            <a:r>
              <a:rPr lang="en-US" dirty="0"/>
              <a:t>Access ≠ adoption </a:t>
            </a:r>
          </a:p>
          <a:p>
            <a:pPr>
              <a:buFont typeface="Arial" panose="020B0604020202020204" pitchFamily="34" charset="0"/>
              <a:buChar char="•"/>
            </a:pPr>
            <a:r>
              <a:rPr lang="en-US" dirty="0"/>
              <a:t>Contracts ≠ usage </a:t>
            </a:r>
          </a:p>
          <a:p>
            <a:pPr>
              <a:buFont typeface="Arial" panose="020B0604020202020204" pitchFamily="34" charset="0"/>
              <a:buChar char="•"/>
            </a:pPr>
            <a:r>
              <a:rPr lang="en-US" dirty="0"/>
              <a:t>Availability ≠ impact </a:t>
            </a:r>
          </a:p>
          <a:p>
            <a:pPr marL="0" indent="0">
              <a:buNone/>
            </a:pPr>
            <a:endParaRPr lang="en-US" b="1" dirty="0"/>
          </a:p>
          <a:p>
            <a:pPr marL="0" indent="0">
              <a:buNone/>
            </a:pPr>
            <a:r>
              <a:rPr lang="en-US" b="1" dirty="0"/>
              <a:t>Three limits:</a:t>
            </a:r>
            <a:endParaRPr lang="en-US" dirty="0"/>
          </a:p>
          <a:p>
            <a:pPr>
              <a:buFont typeface="+mj-lt"/>
              <a:buAutoNum type="arabicPeriod"/>
            </a:pPr>
            <a:r>
              <a:rPr lang="en-US" b="1" dirty="0"/>
              <a:t> No funding → no consumption</a:t>
            </a:r>
            <a:r>
              <a:rPr lang="en-US" dirty="0"/>
              <a:t> </a:t>
            </a:r>
          </a:p>
          <a:p>
            <a:pPr>
              <a:buFont typeface="+mj-lt"/>
              <a:buAutoNum type="arabicPeriod"/>
            </a:pPr>
            <a:r>
              <a:rPr lang="en-US" b="1" dirty="0"/>
              <a:t> No skills → no usage</a:t>
            </a:r>
            <a:r>
              <a:rPr lang="en-US" dirty="0"/>
              <a:t> </a:t>
            </a:r>
          </a:p>
          <a:p>
            <a:pPr>
              <a:buFont typeface="+mj-lt"/>
              <a:buAutoNum type="arabicPeriod"/>
            </a:pPr>
            <a:r>
              <a:rPr lang="en-US" b="1" dirty="0"/>
              <a:t> No governance → no scale</a:t>
            </a:r>
            <a:endParaRPr lang="en-US" dirty="0"/>
          </a:p>
          <a:p>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5</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What OCRE Does </a:t>
            </a:r>
            <a:r>
              <a:rPr lang="en-US" i="1" dirty="0"/>
              <a:t>NOT</a:t>
            </a:r>
            <a:r>
              <a:rPr lang="en-US" dirty="0"/>
              <a:t> Solve</a:t>
            </a:r>
          </a:p>
        </p:txBody>
      </p:sp>
    </p:spTree>
    <p:extLst>
      <p:ext uri="{BB962C8B-B14F-4D97-AF65-F5344CB8AC3E}">
        <p14:creationId xmlns:p14="http://schemas.microsoft.com/office/powerpoint/2010/main" val="207188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a:xfrm>
            <a:off x="894735" y="964417"/>
            <a:ext cx="7894704" cy="3357062"/>
          </a:xfrm>
        </p:spPr>
        <p:txBody>
          <a:bodyPr/>
          <a:lstStyle/>
          <a:p>
            <a:pPr marL="0" indent="0">
              <a:buNone/>
            </a:pPr>
            <a:r>
              <a:rPr lang="en-US" b="1" dirty="0"/>
              <a:t>RNP is positioning itself as:</a:t>
            </a:r>
            <a:endParaRPr lang="en-US" dirty="0"/>
          </a:p>
          <a:p>
            <a:pPr>
              <a:buFont typeface="Arial" panose="020B0604020202020204" pitchFamily="34" charset="0"/>
              <a:buChar char="•"/>
            </a:pPr>
            <a:r>
              <a:rPr lang="en-US" b="1" dirty="0"/>
              <a:t>Aggregator</a:t>
            </a:r>
            <a:r>
              <a:rPr lang="en-US" dirty="0"/>
              <a:t> (procurement + demand) </a:t>
            </a:r>
          </a:p>
          <a:p>
            <a:pPr>
              <a:buFont typeface="Arial" panose="020B0604020202020204" pitchFamily="34" charset="0"/>
              <a:buChar char="•"/>
            </a:pPr>
            <a:r>
              <a:rPr lang="en-US" b="1" dirty="0"/>
              <a:t>Integrator</a:t>
            </a:r>
            <a:r>
              <a:rPr lang="en-US" dirty="0"/>
              <a:t> (network + cloud + data infrastructure) </a:t>
            </a:r>
          </a:p>
          <a:p>
            <a:pPr>
              <a:buFont typeface="Arial" panose="020B0604020202020204" pitchFamily="34" charset="0"/>
              <a:buChar char="•"/>
            </a:pPr>
            <a:r>
              <a:rPr lang="en-US" b="1" dirty="0"/>
              <a:t>Enabler</a:t>
            </a:r>
            <a:r>
              <a:rPr lang="en-US" dirty="0"/>
              <a:t> (training, onboarding, support)</a:t>
            </a:r>
          </a:p>
          <a:p>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6</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pt-BR" dirty="0"/>
              <a:t>RNP Cloud </a:t>
            </a:r>
            <a:r>
              <a:rPr lang="pt-BR" dirty="0" err="1"/>
              <a:t>Strategy</a:t>
            </a:r>
            <a:endParaRPr lang="en-US" dirty="0"/>
          </a:p>
        </p:txBody>
      </p:sp>
      <p:sp>
        <p:nvSpPr>
          <p:cNvPr id="8" name="CaixaDeTexto 7">
            <a:extLst>
              <a:ext uri="{FF2B5EF4-FFF2-40B4-BE49-F238E27FC236}">
                <a16:creationId xmlns:a16="http://schemas.microsoft.com/office/drawing/2014/main" id="{31ACE000-79C7-4C48-A928-C687A493A151}"/>
              </a:ext>
            </a:extLst>
          </p:cNvPr>
          <p:cNvSpPr txBox="1"/>
          <p:nvPr/>
        </p:nvSpPr>
        <p:spPr>
          <a:xfrm>
            <a:off x="1970955" y="3315177"/>
            <a:ext cx="4572000" cy="507831"/>
          </a:xfrm>
          <a:prstGeom prst="rect">
            <a:avLst/>
          </a:prstGeom>
          <a:noFill/>
        </p:spPr>
        <p:txBody>
          <a:bodyPr wrap="square">
            <a:spAutoFit/>
          </a:bodyPr>
          <a:lstStyle/>
          <a:p>
            <a:r>
              <a:rPr lang="en-US" i="1" dirty="0"/>
              <a:t>“We are not importing OCRE. We are testing how to translate it into a different institutional reality.”</a:t>
            </a:r>
            <a:endParaRPr lang="pt-BR" i="1" dirty="0"/>
          </a:p>
        </p:txBody>
      </p:sp>
    </p:spTree>
    <p:extLst>
      <p:ext uri="{BB962C8B-B14F-4D97-AF65-F5344CB8AC3E}">
        <p14:creationId xmlns:p14="http://schemas.microsoft.com/office/powerpoint/2010/main" val="315482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p:txBody>
          <a:bodyPr/>
          <a:lstStyle/>
          <a:p>
            <a:pPr marL="0" indent="0">
              <a:buNone/>
            </a:pPr>
            <a:r>
              <a:rPr lang="en-US" dirty="0"/>
              <a:t>OCRE can scale globally — but not as a copy-paste model.</a:t>
            </a:r>
          </a:p>
          <a:p>
            <a:pPr marL="0" indent="0">
              <a:buNone/>
            </a:pPr>
            <a:endParaRPr lang="en-US" dirty="0"/>
          </a:p>
          <a:p>
            <a:pPr marL="0" indent="0">
              <a:buNone/>
            </a:pPr>
            <a:r>
              <a:rPr lang="en-US" dirty="0"/>
              <a:t>Three conditions for global viability:</a:t>
            </a:r>
          </a:p>
          <a:p>
            <a:r>
              <a:rPr lang="en-US" b="1" dirty="0"/>
              <a:t>Legal adaptability </a:t>
            </a:r>
            <a:r>
              <a:rPr lang="en-US" dirty="0"/>
              <a:t>(public procurement varies widely)</a:t>
            </a:r>
          </a:p>
          <a:p>
            <a:r>
              <a:rPr lang="en-US" b="1" dirty="0"/>
              <a:t>Regional aggregation </a:t>
            </a:r>
            <a:r>
              <a:rPr lang="en-US" dirty="0"/>
              <a:t>layers (e.g. </a:t>
            </a:r>
            <a:r>
              <a:rPr lang="en-US" dirty="0" err="1"/>
              <a:t>RedCLARA</a:t>
            </a:r>
            <a:r>
              <a:rPr lang="en-US" dirty="0"/>
              <a:t>)</a:t>
            </a:r>
          </a:p>
          <a:p>
            <a:r>
              <a:rPr lang="en-US" dirty="0"/>
              <a:t>Coupling with </a:t>
            </a:r>
            <a:r>
              <a:rPr lang="en-US" b="1" dirty="0"/>
              <a:t>funding mechanisms </a:t>
            </a:r>
            <a:r>
              <a:rPr lang="en-US" dirty="0"/>
              <a:t>(credits, grants, vouchers)</a:t>
            </a:r>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7</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Can OCRE Become Global ?</a:t>
            </a:r>
          </a:p>
        </p:txBody>
      </p:sp>
    </p:spTree>
    <p:extLst>
      <p:ext uri="{BB962C8B-B14F-4D97-AF65-F5344CB8AC3E}">
        <p14:creationId xmlns:p14="http://schemas.microsoft.com/office/powerpoint/2010/main" val="2400147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7">
            <a:extLst>
              <a:ext uri="{FF2B5EF4-FFF2-40B4-BE49-F238E27FC236}">
                <a16:creationId xmlns:a16="http://schemas.microsoft.com/office/drawing/2014/main" id="{43B8BB45-E3F1-32ED-85AB-7EE6933C41C3}"/>
              </a:ext>
            </a:extLst>
          </p:cNvPr>
          <p:cNvSpPr txBox="1">
            <a:spLocks/>
          </p:cNvSpPr>
          <p:nvPr/>
        </p:nvSpPr>
        <p:spPr>
          <a:xfrm>
            <a:off x="448092" y="1405656"/>
            <a:ext cx="5793498" cy="426330"/>
          </a:xfrm>
          <a:prstGeom prst="rect">
            <a:avLst/>
          </a:prstGeom>
        </p:spPr>
        <p:txBody>
          <a:bodyPr anchor="ctr"/>
          <a:lstStyle>
            <a:lvl1pPr marL="0" indent="0" algn="l" defTabSz="685800" rtl="0" eaLnBrk="1" latinLnBrk="0" hangingPunct="1">
              <a:lnSpc>
                <a:spcPct val="90000"/>
              </a:lnSpc>
              <a:spcBef>
                <a:spcPts val="750"/>
              </a:spcBef>
              <a:buFont typeface="Arial" panose="020B0604020202020204" pitchFamily="34" charset="0"/>
              <a:buNone/>
              <a:defRPr sz="1600" kern="1200">
                <a:solidFill>
                  <a:srgbClr val="41414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414140"/>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400" dirty="0">
                <a:solidFill>
                  <a:srgbClr val="037C3F"/>
                </a:solidFill>
                <a:latin typeface="+mn-lt"/>
              </a:rPr>
              <a:t>Any questions?</a:t>
            </a:r>
          </a:p>
        </p:txBody>
      </p:sp>
      <p:sp>
        <p:nvSpPr>
          <p:cNvPr id="6" name="Text Placeholder 6">
            <a:extLst>
              <a:ext uri="{FF2B5EF4-FFF2-40B4-BE49-F238E27FC236}">
                <a16:creationId xmlns:a16="http://schemas.microsoft.com/office/drawing/2014/main" id="{45F73542-302F-E941-8625-6F10E4188B6E}"/>
              </a:ext>
            </a:extLst>
          </p:cNvPr>
          <p:cNvSpPr txBox="1">
            <a:spLocks/>
          </p:cNvSpPr>
          <p:nvPr/>
        </p:nvSpPr>
        <p:spPr>
          <a:xfrm>
            <a:off x="392390" y="793291"/>
            <a:ext cx="5981102" cy="765524"/>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600" kern="1200">
                <a:solidFill>
                  <a:srgbClr val="41414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414140"/>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414140"/>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4000" b="1" dirty="0">
                <a:solidFill>
                  <a:srgbClr val="1C305D"/>
                </a:solidFill>
                <a:latin typeface="+mn-lt"/>
              </a:rPr>
              <a:t>Thank you</a:t>
            </a:r>
          </a:p>
        </p:txBody>
      </p:sp>
      <p:sp>
        <p:nvSpPr>
          <p:cNvPr id="7" name="Text Placeholder 4">
            <a:extLst>
              <a:ext uri="{FF2B5EF4-FFF2-40B4-BE49-F238E27FC236}">
                <a16:creationId xmlns:a16="http://schemas.microsoft.com/office/drawing/2014/main" id="{DF5BAE8E-0358-9233-9689-1375818E8E29}"/>
              </a:ext>
            </a:extLst>
          </p:cNvPr>
          <p:cNvSpPr txBox="1">
            <a:spLocks/>
          </p:cNvSpPr>
          <p:nvPr/>
        </p:nvSpPr>
        <p:spPr>
          <a:xfrm>
            <a:off x="448092" y="2016878"/>
            <a:ext cx="3795964" cy="263127"/>
          </a:xfrm>
          <a:prstGeom prst="rect">
            <a:avLst/>
          </a:prstGeom>
        </p:spPr>
        <p:txBody>
          <a:bodyPr>
            <a:noAutofit/>
          </a:bodyPr>
          <a:lstStyle>
            <a:lvl1pPr marL="0" indent="0" algn="l" defTabSz="685800" rtl="0" eaLnBrk="1" latinLnBrk="0" hangingPunct="1">
              <a:lnSpc>
                <a:spcPct val="90000"/>
              </a:lnSpc>
              <a:spcBef>
                <a:spcPts val="750"/>
              </a:spcBef>
              <a:buFont typeface="Arial" panose="020B0604020202020204" pitchFamily="34" charset="0"/>
              <a:buNone/>
              <a:defRPr sz="1400" b="0" kern="1200" baseline="0">
                <a:solidFill>
                  <a:srgbClr val="E3B400"/>
                </a:solidFill>
                <a:latin typeface="Arial" panose="020B0604020202020204" pitchFamily="34" charset="0"/>
                <a:ea typeface="Verdana" panose="020B060403050404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rgbClr val="18355E"/>
                </a:solidFill>
                <a:latin typeface="Arial" panose="020B0604020202020204" pitchFamily="34" charset="0"/>
                <a:ea typeface="Verdana" panose="020B060403050404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18355E"/>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1800" dirty="0">
                <a:solidFill>
                  <a:srgbClr val="1C305D"/>
                </a:solidFill>
                <a:latin typeface="+mn-lt"/>
                <a:hlinkClick r:id="rId2"/>
              </a:rPr>
              <a:t>luiz.coelho@rnp.br</a:t>
            </a:r>
            <a:endParaRPr lang="en-GB" sz="1800" dirty="0">
              <a:solidFill>
                <a:srgbClr val="1C305D"/>
              </a:solidFill>
              <a:latin typeface="+mn-lt"/>
            </a:endParaRPr>
          </a:p>
          <a:p>
            <a:r>
              <a:rPr lang="en-GB" sz="1800" dirty="0">
                <a:solidFill>
                  <a:srgbClr val="1C305D"/>
                </a:solidFill>
                <a:latin typeface="+mn-lt"/>
                <a:hlinkClick r:id="rId3"/>
              </a:rPr>
              <a:t>https://www.rnp.br/</a:t>
            </a:r>
            <a:endParaRPr lang="en-GB" sz="1800" dirty="0">
              <a:solidFill>
                <a:srgbClr val="1C305D"/>
              </a:solidFill>
              <a:latin typeface="+mn-lt"/>
            </a:endParaRPr>
          </a:p>
          <a:p>
            <a:endParaRPr lang="en-GB" sz="1800" dirty="0">
              <a:solidFill>
                <a:srgbClr val="1C305D"/>
              </a:solidFill>
              <a:latin typeface="+mn-lt"/>
            </a:endParaRPr>
          </a:p>
          <a:p>
            <a:endParaRPr lang="en-GB" sz="1800" dirty="0">
              <a:solidFill>
                <a:srgbClr val="1C305D"/>
              </a:solidFill>
              <a:latin typeface="+mn-lt"/>
            </a:endParaRPr>
          </a:p>
        </p:txBody>
      </p:sp>
    </p:spTree>
    <p:extLst>
      <p:ext uri="{BB962C8B-B14F-4D97-AF65-F5344CB8AC3E}">
        <p14:creationId xmlns:p14="http://schemas.microsoft.com/office/powerpoint/2010/main" val="1659775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53359F-F231-6DA6-A6CB-3A48F0506DB6}"/>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EF7AEC4B-5D81-E559-1300-078721AEB87B}"/>
              </a:ext>
            </a:extLst>
          </p:cNvPr>
          <p:cNvSpPr>
            <a:spLocks noGrp="1"/>
          </p:cNvSpPr>
          <p:nvPr>
            <p:ph type="sldNum" sz="quarter" idx="4"/>
          </p:nvPr>
        </p:nvSpPr>
        <p:spPr/>
        <p:txBody>
          <a:bodyPr/>
          <a:lstStyle/>
          <a:p>
            <a:fld id="{9E7CA0F2-EE66-4F60-8C00-E0BE38E7AEC5}" type="slidenum">
              <a:rPr lang="en-GB" smtClean="0"/>
              <a:pPr/>
              <a:t>9</a:t>
            </a:fld>
            <a:endParaRPr lang="en-GB" dirty="0"/>
          </a:p>
        </p:txBody>
      </p:sp>
      <p:sp>
        <p:nvSpPr>
          <p:cNvPr id="5" name="Title 4">
            <a:extLst>
              <a:ext uri="{FF2B5EF4-FFF2-40B4-BE49-F238E27FC236}">
                <a16:creationId xmlns:a16="http://schemas.microsoft.com/office/drawing/2014/main" id="{48E9FEAB-52C2-294E-9837-BB5ADC8BADAC}"/>
              </a:ext>
            </a:extLst>
          </p:cNvPr>
          <p:cNvSpPr>
            <a:spLocks noGrp="1"/>
          </p:cNvSpPr>
          <p:nvPr>
            <p:ph type="title"/>
          </p:nvPr>
        </p:nvSpPr>
        <p:spPr/>
        <p:txBody>
          <a:bodyPr/>
          <a:lstStyle/>
          <a:p>
            <a:r>
              <a:rPr lang="en-US" dirty="0"/>
              <a:t>TNC26</a:t>
            </a:r>
          </a:p>
        </p:txBody>
      </p:sp>
      <p:pic>
        <p:nvPicPr>
          <p:cNvPr id="7" name="Imagem 6">
            <a:extLst>
              <a:ext uri="{FF2B5EF4-FFF2-40B4-BE49-F238E27FC236}">
                <a16:creationId xmlns:a16="http://schemas.microsoft.com/office/drawing/2014/main" id="{3BD7A524-5CFE-4A6E-B48B-533E5052BF36}"/>
              </a:ext>
            </a:extLst>
          </p:cNvPr>
          <p:cNvPicPr>
            <a:picLocks noChangeAspect="1"/>
          </p:cNvPicPr>
          <p:nvPr/>
        </p:nvPicPr>
        <p:blipFill>
          <a:blip r:embed="rId2"/>
          <a:stretch>
            <a:fillRect/>
          </a:stretch>
        </p:blipFill>
        <p:spPr>
          <a:xfrm>
            <a:off x="220175" y="1020417"/>
            <a:ext cx="8923825" cy="3158666"/>
          </a:xfrm>
          <a:prstGeom prst="rect">
            <a:avLst/>
          </a:prstGeom>
        </p:spPr>
      </p:pic>
    </p:spTree>
    <p:extLst>
      <p:ext uri="{BB962C8B-B14F-4D97-AF65-F5344CB8AC3E}">
        <p14:creationId xmlns:p14="http://schemas.microsoft.com/office/powerpoint/2010/main" val="3574193992"/>
      </p:ext>
    </p:extLst>
  </p:cSld>
  <p:clrMapOvr>
    <a:masterClrMapping/>
  </p:clrMapOvr>
</p:sld>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D0992E-CCCF-45DB-AB26-A4F50B75E4D6}" vid="{C2252C9B-28CB-4431-8278-C26B15A769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5eb6d9d-3d0c-4458-8083-55568767e5a5" xsi:nil="true"/>
    <lcf76f155ced4ddcb4097134ff3c332f xmlns="b6716c06-a3ff-4731-8771-e9252ac793f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341199ABE97D314F81AA3A3A10FFB7D4" ma:contentTypeVersion="19" ma:contentTypeDescription="Crie um novo documento." ma:contentTypeScope="" ma:versionID="7db025ce15dc0a7357d763e1238bcf1c">
  <xsd:schema xmlns:xsd="http://www.w3.org/2001/XMLSchema" xmlns:xs="http://www.w3.org/2001/XMLSchema" xmlns:p="http://schemas.microsoft.com/office/2006/metadata/properties" xmlns:ns2="b6716c06-a3ff-4731-8771-e9252ac793fd" xmlns:ns3="f5eb6d9d-3d0c-4458-8083-55568767e5a5" targetNamespace="http://schemas.microsoft.com/office/2006/metadata/properties" ma:root="true" ma:fieldsID="bc7982c3988d52a85fad02afa5a12d91" ns2:_="" ns3:_="">
    <xsd:import namespace="b6716c06-a3ff-4731-8771-e9252ac793fd"/>
    <xsd:import namespace="f5eb6d9d-3d0c-4458-8083-55568767e5a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716c06-a3ff-4731-8771-e9252ac793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Marcações de imagem" ma:readOnly="false" ma:fieldId="{5cf76f15-5ced-4ddc-b409-7134ff3c332f}" ma:taxonomyMulti="true" ma:sspId="5c6d6704-c1be-48d0-823f-e0f8bcbfaae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eb6d9d-3d0c-4458-8083-55568767e5a5" elementFormDefault="qualified">
    <xsd:import namespace="http://schemas.microsoft.com/office/2006/documentManagement/types"/>
    <xsd:import namespace="http://schemas.microsoft.com/office/infopath/2007/PartnerControls"/>
    <xsd:element name="SharedWithUsers" ma:index="18"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hes de Compartilhado Com" ma:internalName="SharedWithDetails" ma:readOnly="true">
      <xsd:simpleType>
        <xsd:restriction base="dms:Note">
          <xsd:maxLength value="255"/>
        </xsd:restriction>
      </xsd:simpleType>
    </xsd:element>
    <xsd:element name="TaxCatchAll" ma:index="23" nillable="true" ma:displayName="Taxonomy Catch All Column" ma:hidden="true" ma:list="{3caf57ae-ac50-45a0-be55-08872a1245f1}" ma:internalName="TaxCatchAll" ma:showField="CatchAllData" ma:web="f5eb6d9d-3d0c-4458-8083-55568767e5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AA3960-760A-4B61-8C8B-DBF90F37C8C8}">
  <ds:schemaRefs>
    <ds:schemaRef ds:uri="e7019c98-23ef-46f8-8434-cfd3a3bc7393"/>
    <ds:schemaRef ds:uri="http://purl.org/dc/terms/"/>
    <ds:schemaRef ds:uri="http://purl.org/dc/dcmitype/"/>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schemas.microsoft.com/sharepoint/v3"/>
    <ds:schemaRef ds:uri="http://www.w3.org/XML/1998/namespace"/>
    <ds:schemaRef ds:uri="f5eb6d9d-3d0c-4458-8083-55568767e5a5"/>
    <ds:schemaRef ds:uri="b6716c06-a3ff-4731-8771-e9252ac793fd"/>
  </ds:schemaRefs>
</ds:datastoreItem>
</file>

<file path=customXml/itemProps2.xml><?xml version="1.0" encoding="utf-8"?>
<ds:datastoreItem xmlns:ds="http://schemas.openxmlformats.org/officeDocument/2006/customXml" ds:itemID="{22C07721-32FF-48B6-9D36-E09F4CC3A69A}">
  <ds:schemaRefs>
    <ds:schemaRef ds:uri="http://schemas.microsoft.com/sharepoint/v3/contenttype/forms"/>
  </ds:schemaRefs>
</ds:datastoreItem>
</file>

<file path=customXml/itemProps3.xml><?xml version="1.0" encoding="utf-8"?>
<ds:datastoreItem xmlns:ds="http://schemas.openxmlformats.org/officeDocument/2006/customXml" ds:itemID="{41C338E4-CDD1-4316-BF1B-6793B5B9D8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716c06-a3ff-4731-8771-e9252ac793fd"/>
    <ds:schemaRef ds:uri="f5eb6d9d-3d0c-4458-8083-55568767e5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Final GEANT Association template 16 9 widescreen</Template>
  <TotalTime>18535</TotalTime>
  <Words>575</Words>
  <Application>Microsoft Office PowerPoint</Application>
  <PresentationFormat>Apresentação na tela (16:9)</PresentationFormat>
  <Paragraphs>81</Paragraphs>
  <Slides>9</Slides>
  <Notes>5</Notes>
  <HiddenSlides>1</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9</vt:i4>
      </vt:variant>
    </vt:vector>
  </HeadingPairs>
  <TitlesOfParts>
    <vt:vector size="13" baseType="lpstr">
      <vt:lpstr>-apple-system</vt:lpstr>
      <vt:lpstr>Arial</vt:lpstr>
      <vt:lpstr>Calibri</vt:lpstr>
      <vt:lpstr>GEANT Association</vt:lpstr>
      <vt:lpstr>Apresentação do PowerPoint</vt:lpstr>
      <vt:lpstr>Luiz Coelho (RNP)</vt:lpstr>
      <vt:lpstr>Three structural barriers</vt:lpstr>
      <vt:lpstr>Why OCRE Matters ? The Strategic Opportunity</vt:lpstr>
      <vt:lpstr>What OCRE Does NOT Solve</vt:lpstr>
      <vt:lpstr>RNP Cloud Strategy</vt:lpstr>
      <vt:lpstr>Can OCRE Become Global ?</vt:lpstr>
      <vt:lpstr>Apresentação do PowerPoint</vt:lpstr>
      <vt:lpstr>TNC26</vt:lpstr>
    </vt:vector>
  </TitlesOfParts>
  <Company>DANTE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Meyer</dc:creator>
  <cp:keywords/>
  <dc:description>change to funding information Nov 2015</dc:description>
  <cp:lastModifiedBy>Luiz Eduardo de Souza Coelho</cp:lastModifiedBy>
  <cp:revision>184</cp:revision>
  <dcterms:created xsi:type="dcterms:W3CDTF">2015-04-29T14:13:57Z</dcterms:created>
  <dcterms:modified xsi:type="dcterms:W3CDTF">2026-06-08T08:29:01Z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0x010100341199ABE97D314F81AA3A3A10FFB7D4</vt:lpwstr>
  </property>
  <property fmtid="{D5CDD505-2E9C-101B-9397-08002B2CF9AE}" pid="3" name="_dlc_DocIdItemGuid">
    <vt:lpwstr>44859268-e552-4f71-81b4-ca39bd175d99</vt:lpwstr>
  </property>
  <property fmtid="{D5CDD505-2E9C-101B-9397-08002B2CF9AE}" pid="4" name="MediaServiceImageTags">
    <vt:lpwstr/>
  </property>
</Properties>
</file>