
<file path=[Content_Types].xml><?xml version="1.0" encoding="utf-8"?>
<Types xmlns="http://schemas.openxmlformats.org/package/2006/content-types">
  <Default Extension="a_3pHH7pf9amKN5JqfuAtAAAAA" ContentType="image/jpeg"/>
  <Default Extension="emf" ContentType="image/x-emf"/>
  <Default Extension="gif" ContentType="image/gif"/>
  <Default Extension="jpg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0.jpg" ContentType="image/jpeg"/>
  <Override PartName="/ppt/media/image11.jp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9" r:id="rId5"/>
    <p:sldId id="2076135982" r:id="rId6"/>
    <p:sldId id="2076135981" r:id="rId7"/>
    <p:sldId id="2076135983" r:id="rId8"/>
    <p:sldId id="2076135970" r:id="rId9"/>
    <p:sldId id="2076135971" r:id="rId10"/>
    <p:sldId id="2076135974" r:id="rId11"/>
    <p:sldId id="2076135969" r:id="rId12"/>
    <p:sldId id="36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388F"/>
    <a:srgbClr val="2C3092"/>
    <a:srgbClr val="F15928"/>
    <a:srgbClr val="29B473"/>
    <a:srgbClr val="4DBCE2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1"/>
    <p:restoredTop sz="91261"/>
  </p:normalViewPr>
  <p:slideViewPr>
    <p:cSldViewPr snapToGrid="0">
      <p:cViewPr varScale="1">
        <p:scale>
          <a:sx n="110" d="100"/>
          <a:sy n="110" d="100"/>
        </p:scale>
        <p:origin x="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2B2588-2C2A-1B7B-B2BA-530024D453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758367-9F2B-5F89-E4AD-77EE2CA731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34C74-6314-CB45-918B-09E0ED9824A9}" type="datetimeFigureOut">
              <a:rPr lang="en-NL" smtClean="0"/>
              <a:t>6/1/26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14C12-593B-775F-9EEE-152E0A55C2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3BF5B-C549-CE8A-0FBB-FF86BC3073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D4182-CEE8-B647-8C84-A64571FB3C09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35647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91FFE-3E14-D54B-89AF-041AE048C1A3}" type="datetimeFigureOut">
              <a:rPr lang="en-US" smtClean="0"/>
              <a:t>6/1/26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BEE89-245C-514E-8941-11641E24732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5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dirty="0"/>
              <a:t>Without obligation to use (institutes may prefer to run own tender)</a:t>
            </a:r>
          </a:p>
          <a:p>
            <a:r>
              <a:rPr lang="en-IE" sz="1200" dirty="0"/>
              <a:t>Used by 1200 R&amp;E institutes in 29 countries</a:t>
            </a:r>
          </a:p>
          <a:p>
            <a:r>
              <a:rPr lang="en-IE" sz="1200" dirty="0"/>
              <a:t>2025 collective spend of 160 million US$, growing 25% YoY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BEE89-245C-514E-8941-11641E2473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63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8B6D0-E9FC-C144-2CD4-932BD6AE7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3E7C69B-C6CA-4F17-9355-E760BB53EC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7D2719B-1659-E175-5ED3-242BD9C515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dirty="0"/>
              <a:t>Proven (3</a:t>
            </a:r>
            <a:r>
              <a:rPr lang="en-IE" sz="1200" baseline="30000" dirty="0"/>
              <a:t>rd</a:t>
            </a:r>
            <a:r>
              <a:rPr lang="en-IE" sz="1200" dirty="0"/>
              <a:t> iteration), never contested</a:t>
            </a:r>
          </a:p>
          <a:p>
            <a:endParaRPr lang="en-I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5A5B82F-39D1-54C8-BFD4-FA47ED4811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BEE89-245C-514E-8941-11641E2473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59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978CD-AF9F-7B5C-495A-367B4759D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231604D-7C60-B212-DEC8-33158468BB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793DA49-124A-C73B-D31A-56F8BC8870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dirty="0"/>
              <a:t>Proven (3</a:t>
            </a:r>
            <a:r>
              <a:rPr lang="en-IE" sz="1200" baseline="30000" dirty="0"/>
              <a:t>rd</a:t>
            </a:r>
            <a:r>
              <a:rPr lang="en-IE" sz="1200" dirty="0"/>
              <a:t> iteration), never contested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Tender efficiency factor: Total savings (discounts &amp; saved costs for own tenders) / Total cost (market analysis, tender, scoring, contracting + community effort and contract management over 5 years)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dirty="0"/>
          </a:p>
          <a:p>
            <a:endParaRPr lang="en-I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03F1CB-5752-C58C-4FFB-D6307EF090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BEE89-245C-514E-8941-11641E2473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74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biggest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benefit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nl-N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</a:t>
            </a:r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cloud</a:t>
            </a:r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vendor</a:t>
            </a:r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management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rtl="0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speak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cloud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platforms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representing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Global R&amp;E community.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important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reasons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rtl="0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face is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cloud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services are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always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perfect fit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research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together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speak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channel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we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aggregated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Global R&amp;E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influence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roadmaps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services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R&amp;E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lowering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barriers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complexity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migration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cloud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platforms. </a:t>
            </a:r>
          </a:p>
          <a:p>
            <a:pPr rtl="0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We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bigger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platforms are downsizing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teams or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fold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public sector teams. The risk is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we’ll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seen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public sector 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get public sector (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conditions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Expending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scope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make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(next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impossible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‘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public sector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framework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BEE89-245C-514E-8941-11641E2473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11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BEE89-245C-514E-8941-11641E2473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31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Will accommodate differences in local needs and local law. E.g. only 1 reseller, different awarding mechanism or local privacy legislation </a:t>
            </a:r>
          </a:p>
          <a:p>
            <a:r>
              <a:rPr lang="en-IE" dirty="0"/>
              <a:t>Participation from RNP (Brazil), Internet2 (USA), </a:t>
            </a:r>
            <a:r>
              <a:rPr lang="en-IE" dirty="0" err="1"/>
              <a:t>Cyberra</a:t>
            </a:r>
            <a:r>
              <a:rPr lang="en-IE" dirty="0"/>
              <a:t> &amp; </a:t>
            </a:r>
            <a:r>
              <a:rPr lang="en-IE" dirty="0" err="1"/>
              <a:t>BCnet</a:t>
            </a:r>
            <a:r>
              <a:rPr lang="en-IE" dirty="0"/>
              <a:t> (Canada), REANNZ (New Zealand), </a:t>
            </a:r>
            <a:r>
              <a:rPr lang="en-IE" dirty="0" err="1"/>
              <a:t>Singaren</a:t>
            </a:r>
            <a:r>
              <a:rPr lang="en-IE" dirty="0"/>
              <a:t> (Singapore)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BEE89-245C-514E-8941-11641E2473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94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Tender publication could be brought forward if required due to shortened GN5-3 duration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76B4-2F3E-4542-A88B-B482618D0CAA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0232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BEE89-245C-514E-8941-11641E2473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circles&#10;&#10;Description automatically generated">
            <a:extLst>
              <a:ext uri="{FF2B5EF4-FFF2-40B4-BE49-F238E27FC236}">
                <a16:creationId xmlns:a16="http://schemas.microsoft.com/office/drawing/2014/main" id="{72F538AB-C8F7-7C7E-2192-F3FCE4F789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DFF1B3-4D4D-C5D6-CDE7-6D42B39387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02842" y="652045"/>
            <a:ext cx="2161005" cy="598046"/>
          </a:xfrm>
          <a:prstGeom prst="rect">
            <a:avLst/>
          </a:prstGeom>
        </p:spPr>
      </p:pic>
      <p:pic>
        <p:nvPicPr>
          <p:cNvPr id="6" name="Picture 5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22E40496-BA98-12B4-D939-C33D1CC5B2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86" y="5706089"/>
            <a:ext cx="1984777" cy="4148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ADA925-98DB-5107-B677-3B0C86F47C36}"/>
              </a:ext>
            </a:extLst>
          </p:cNvPr>
          <p:cNvSpPr/>
          <p:nvPr userDrawn="1"/>
        </p:nvSpPr>
        <p:spPr>
          <a:xfrm>
            <a:off x="763642" y="2058848"/>
            <a:ext cx="6907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main title heading</a:t>
            </a:r>
            <a:endParaRPr lang="en-GB" altLang="zh-CN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3075">
            <a:extLst>
              <a:ext uri="{FF2B5EF4-FFF2-40B4-BE49-F238E27FC236}">
                <a16:creationId xmlns:a16="http://schemas.microsoft.com/office/drawing/2014/main" id="{09540AF7-DC59-F665-C297-B03BC54F34F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3642" y="3710304"/>
            <a:ext cx="4605939" cy="183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altLang="en-US" sz="2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last name, </a:t>
            </a:r>
            <a:r>
              <a:rPr lang="en-GB" altLang="en-US" sz="2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</a:p>
          <a:p>
            <a:pPr>
              <a:spcBef>
                <a:spcPct val="20000"/>
              </a:spcBef>
            </a:pPr>
            <a:r>
              <a:rPr lang="en-GB" alt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Month Year</a:t>
            </a:r>
          </a:p>
          <a:p>
            <a:pPr>
              <a:spcBef>
                <a:spcPct val="20000"/>
              </a:spcBef>
            </a:pPr>
            <a:r>
              <a:rPr lang="en-GB" alt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Event, date and location</a:t>
            </a:r>
          </a:p>
        </p:txBody>
      </p:sp>
    </p:spTree>
    <p:extLst>
      <p:ext uri="{BB962C8B-B14F-4D97-AF65-F5344CB8AC3E}">
        <p14:creationId xmlns:p14="http://schemas.microsoft.com/office/powerpoint/2010/main" val="199869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896E-5C95-54B5-059A-4A5B6404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982" y="1"/>
            <a:ext cx="7779538" cy="100583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06DF-6B68-33C9-50D7-6FEA8D3F2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982" y="1440032"/>
            <a:ext cx="10882672" cy="49260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E9A70202-9A1C-F2FA-D4BB-92DE132EE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1454" y="64223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C3092"/>
                </a:solidFill>
              </a:defRPr>
            </a:lvl1pPr>
          </a:lstStyle>
          <a:p>
            <a:fld id="{E8FBBCF6-D925-7B4D-9B17-9151C399621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61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circles&#10;&#10;Description automatically generated">
            <a:extLst>
              <a:ext uri="{FF2B5EF4-FFF2-40B4-BE49-F238E27FC236}">
                <a16:creationId xmlns:a16="http://schemas.microsoft.com/office/drawing/2014/main" id="{3E595E5C-710E-9D5F-24CC-427DF59580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57374D-4DC1-E2F8-9D68-34892D535E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02842" y="652045"/>
            <a:ext cx="2161005" cy="5980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B2F9AF-BFF9-AAC2-C68C-F9BFFD6BDAAD}"/>
              </a:ext>
            </a:extLst>
          </p:cNvPr>
          <p:cNvSpPr/>
          <p:nvPr userDrawn="1"/>
        </p:nvSpPr>
        <p:spPr>
          <a:xfrm>
            <a:off x="858284" y="5718789"/>
            <a:ext cx="570466" cy="383561"/>
          </a:xfrm>
          <a:prstGeom prst="rect">
            <a:avLst/>
          </a:prstGeom>
          <a:solidFill>
            <a:srgbClr val="2C30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D876E7E2-3DE2-8D11-53E4-48B1DC3CEC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86" y="5706089"/>
            <a:ext cx="1984777" cy="41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19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Icon instr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EE82F239-2B35-4039-9A61-4FB8C953EA19}"/>
              </a:ext>
            </a:extLst>
          </p:cNvPr>
          <p:cNvSpPr/>
          <p:nvPr userDrawn="1"/>
        </p:nvSpPr>
        <p:spPr>
          <a:xfrm>
            <a:off x="0" y="-367937"/>
            <a:ext cx="1899431" cy="24622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b="1" cap="none" baseline="0" noProof="0" dirty="0">
                <a:solidFill>
                  <a:schemeClr val="accent1"/>
                </a:solidFill>
                <a:latin typeface="+mj-lt"/>
              </a:rPr>
              <a:t>Title + Icon instruction</a:t>
            </a:r>
          </a:p>
        </p:txBody>
      </p:sp>
      <p:sp>
        <p:nvSpPr>
          <p:cNvPr id="5" name="Tijdelijke aanduiding voor tekst 15">
            <a:extLst>
              <a:ext uri="{FF2B5EF4-FFF2-40B4-BE49-F238E27FC236}">
                <a16:creationId xmlns:a16="http://schemas.microsoft.com/office/drawing/2014/main" id="{1573DD9B-8FD8-C1EC-787F-42558CEE97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6060536"/>
            <a:ext cx="9324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8" name="Tijdelijke aanduiding voor tekst 12">
            <a:extLst>
              <a:ext uri="{FF2B5EF4-FFF2-40B4-BE49-F238E27FC236}">
                <a16:creationId xmlns:a16="http://schemas.microsoft.com/office/drawing/2014/main" id="{FBA7C0EF-C85B-4505-8107-015B15633D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8207" y="707795"/>
            <a:ext cx="36000" cy="396000"/>
          </a:xfrm>
          <a:custGeom>
            <a:avLst/>
            <a:gdLst>
              <a:gd name="connsiteX0" fmla="*/ 18000 w 36000"/>
              <a:gd name="connsiteY0" fmla="*/ 0 h 396000"/>
              <a:gd name="connsiteX1" fmla="*/ 36000 w 36000"/>
              <a:gd name="connsiteY1" fmla="*/ 18000 h 396000"/>
              <a:gd name="connsiteX2" fmla="*/ 36000 w 36000"/>
              <a:gd name="connsiteY2" fmla="*/ 378000 h 396000"/>
              <a:gd name="connsiteX3" fmla="*/ 18000 w 36000"/>
              <a:gd name="connsiteY3" fmla="*/ 396000 h 396000"/>
              <a:gd name="connsiteX4" fmla="*/ 0 w 36000"/>
              <a:gd name="connsiteY4" fmla="*/ 378000 h 396000"/>
              <a:gd name="connsiteX5" fmla="*/ 0 w 36000"/>
              <a:gd name="connsiteY5" fmla="*/ 18000 h 396000"/>
              <a:gd name="connsiteX6" fmla="*/ 18000 w 36000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" h="396000">
                <a:moveTo>
                  <a:pt x="18000" y="0"/>
                </a:moveTo>
                <a:cubicBezTo>
                  <a:pt x="27941" y="0"/>
                  <a:pt x="36000" y="8059"/>
                  <a:pt x="36000" y="18000"/>
                </a:cubicBezTo>
                <a:lnTo>
                  <a:pt x="36000" y="378000"/>
                </a:lnTo>
                <a:cubicBezTo>
                  <a:pt x="36000" y="387941"/>
                  <a:pt x="27941" y="396000"/>
                  <a:pt x="18000" y="396000"/>
                </a:cubicBezTo>
                <a:cubicBezTo>
                  <a:pt x="8059" y="396000"/>
                  <a:pt x="0" y="387941"/>
                  <a:pt x="0" y="378000"/>
                </a:cubicBezTo>
                <a:lnTo>
                  <a:pt x="0" y="18000"/>
                </a:lnTo>
                <a:cubicBezTo>
                  <a:pt x="0" y="8059"/>
                  <a:pt x="8059" y="0"/>
                  <a:pt x="180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0" name="Tijdelijke aanduiding voor titel 1">
            <a:extLst>
              <a:ext uri="{FF2B5EF4-FFF2-40B4-BE49-F238E27FC236}">
                <a16:creationId xmlns:a16="http://schemas.microsoft.com/office/drawing/2014/main" id="{66DDD4FA-5C0A-526B-A5D0-BD4D9C52DA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63" y="722313"/>
            <a:ext cx="10606838" cy="342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 dirty="0"/>
              <a:t>Place the title of the slide here</a:t>
            </a:r>
          </a:p>
        </p:txBody>
      </p:sp>
    </p:spTree>
    <p:extLst>
      <p:ext uri="{BB962C8B-B14F-4D97-AF65-F5344CB8AC3E}">
        <p14:creationId xmlns:p14="http://schemas.microsoft.com/office/powerpoint/2010/main" val="383332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background with circles&#10;&#10;Description automatically generated">
            <a:extLst>
              <a:ext uri="{FF2B5EF4-FFF2-40B4-BE49-F238E27FC236}">
                <a16:creationId xmlns:a16="http://schemas.microsoft.com/office/drawing/2014/main" id="{D0A2F1ED-5309-6670-B350-93444FD967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16923" t="12073" b="69286"/>
          <a:stretch/>
        </p:blipFill>
        <p:spPr>
          <a:xfrm>
            <a:off x="-1460" y="0"/>
            <a:ext cx="12193460" cy="101867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C5EA7-224A-DAD6-0EB7-85ABD6DAD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982" y="1440032"/>
            <a:ext cx="10882672" cy="4926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B06937-2FCF-9AC3-EC7D-C0AF20307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982" y="-10160"/>
            <a:ext cx="7437699" cy="1008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006E8B-216F-926C-0C26-402F456961A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75818" y="290546"/>
            <a:ext cx="1756611" cy="486132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167BE00-7549-2EE6-5B32-B8189E304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4748" y="64223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C3092"/>
                </a:solidFill>
              </a:defRPr>
            </a:lvl1pPr>
          </a:lstStyle>
          <a:p>
            <a:fld id="{E8FBBCF6-D925-7B4D-9B17-9151C399621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1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49" r:id="rId3"/>
    <p:sldLayoutId id="214748365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2B388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B388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388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B388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388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gif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a_3pHH7pf9amKN5JqfuAtAAAAA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5" Type="http://schemas.openxmlformats.org/officeDocument/2006/relationships/image" Target="../media/image14.sv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16472-BA94-CE64-8657-FF34E6AA2AA9}"/>
              </a:ext>
            </a:extLst>
          </p:cNvPr>
          <p:cNvSpPr/>
          <p:nvPr/>
        </p:nvSpPr>
        <p:spPr>
          <a:xfrm>
            <a:off x="763642" y="1726339"/>
            <a:ext cx="69071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OCRE 2029 Global </a:t>
            </a:r>
          </a:p>
        </p:txBody>
      </p:sp>
      <p:sp>
        <p:nvSpPr>
          <p:cNvPr id="3" name="Rectángulo 3075">
            <a:extLst>
              <a:ext uri="{FF2B5EF4-FFF2-40B4-BE49-F238E27FC236}">
                <a16:creationId xmlns:a16="http://schemas.microsoft.com/office/drawing/2014/main" id="{331B3789-6F09-5F04-F61A-3AE414BEA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642" y="3188525"/>
            <a:ext cx="7008758" cy="248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altLang="en-US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GÉANT - GN5-2 WP4 Task 2 </a:t>
            </a:r>
          </a:p>
          <a:p>
            <a:pPr>
              <a:spcBef>
                <a:spcPct val="20000"/>
              </a:spcBef>
            </a:pPr>
            <a:endParaRPr lang="en-GB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50E8F2C-55EC-7F2D-F843-E16022EC31B5}"/>
              </a:ext>
            </a:extLst>
          </p:cNvPr>
          <p:cNvSpPr/>
          <p:nvPr/>
        </p:nvSpPr>
        <p:spPr>
          <a:xfrm>
            <a:off x="761804" y="2418564"/>
            <a:ext cx="6907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Feasibility study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215A302-6C56-3615-6302-85F638ADC4C7}"/>
              </a:ext>
            </a:extLst>
          </p:cNvPr>
          <p:cNvSpPr/>
          <p:nvPr/>
        </p:nvSpPr>
        <p:spPr>
          <a:xfrm>
            <a:off x="759966" y="5347221"/>
            <a:ext cx="69071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TNC, June 2026</a:t>
            </a:r>
          </a:p>
        </p:txBody>
      </p:sp>
    </p:spTree>
    <p:extLst>
      <p:ext uri="{BB962C8B-B14F-4D97-AF65-F5344CB8AC3E}">
        <p14:creationId xmlns:p14="http://schemas.microsoft.com/office/powerpoint/2010/main" val="2087294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8811E5-E2AB-5936-1124-2353F34F4833}"/>
              </a:ext>
            </a:extLst>
          </p:cNvPr>
          <p:cNvSpPr/>
          <p:nvPr/>
        </p:nvSpPr>
        <p:spPr>
          <a:xfrm>
            <a:off x="763642" y="2490969"/>
            <a:ext cx="8092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97B2E26-10E1-6E0B-AE95-5DD72479A38B}"/>
              </a:ext>
            </a:extLst>
          </p:cNvPr>
          <p:cNvSpPr/>
          <p:nvPr/>
        </p:nvSpPr>
        <p:spPr>
          <a:xfrm>
            <a:off x="761804" y="5071401"/>
            <a:ext cx="8092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geert.soet@surf.nl</a:t>
            </a:r>
            <a:endParaRPr lang="en-GB" alt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michel.wets@surf.nl</a:t>
            </a:r>
          </a:p>
        </p:txBody>
      </p:sp>
    </p:spTree>
    <p:extLst>
      <p:ext uri="{BB962C8B-B14F-4D97-AF65-F5344CB8AC3E}">
        <p14:creationId xmlns:p14="http://schemas.microsoft.com/office/powerpoint/2010/main" val="3482775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9CFC8-BD29-F804-3C60-D5B937655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1F5460-40A4-82AC-E1A4-F2A243BBC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/>
              <a:t>What is OCRE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913063-4C17-F0C2-4BAA-310EDE8DC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981" y="1440032"/>
            <a:ext cx="11072847" cy="4926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800" dirty="0"/>
              <a:t>An European procurement initiative designed to connect research and education institutions with public cloud service providers</a:t>
            </a:r>
          </a:p>
          <a:p>
            <a:r>
              <a:rPr lang="en-IE" sz="2800" b="1" dirty="0"/>
              <a:t>Goal:</a:t>
            </a:r>
            <a:r>
              <a:rPr lang="en-IE" sz="2800" dirty="0"/>
              <a:t> To accelerate cloud adoption in the European research community by reducing complex procurement processes</a:t>
            </a:r>
          </a:p>
          <a:p>
            <a:r>
              <a:rPr lang="en-IE" sz="2800" b="1" dirty="0"/>
              <a:t>Impacted Regions: </a:t>
            </a:r>
            <a:r>
              <a:rPr lang="en-IE" sz="2800" dirty="0"/>
              <a:t>Covers 39 countries across Europe</a:t>
            </a:r>
          </a:p>
          <a:p>
            <a:r>
              <a:rPr lang="en-IE" sz="2800" b="1" dirty="0"/>
              <a:t>Benefits:</a:t>
            </a:r>
            <a:r>
              <a:rPr lang="en-IE" sz="2800" dirty="0"/>
              <a:t> Features significant discounts, data egress waivers, and pre-negotiated terms that comply with European regulations</a:t>
            </a:r>
          </a:p>
          <a:p>
            <a:r>
              <a:rPr lang="en-IE" sz="2800" b="1" dirty="0"/>
              <a:t>Service Scope:</a:t>
            </a:r>
            <a:r>
              <a:rPr lang="en-IE" sz="2800" dirty="0"/>
              <a:t> Provides access to IaaS, PaaS, SaaS solutions and Professional Services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6ACA97D-6337-4E41-0A95-4CE099DBCE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FBBCF6-D925-7B4D-9B17-9151C39962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64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A1334-40F0-B287-478F-02F544D7E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565BA0-55B9-0AA0-9D28-C82A91DDF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dirty="0"/>
              <a:t>Benefits OCRE</a:t>
            </a:r>
            <a:endParaRPr lang="en-I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21B6C1-CB55-F9A6-C9EF-E78949880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800" dirty="0"/>
              <a:t>Removes need for individual tenders</a:t>
            </a:r>
          </a:p>
          <a:p>
            <a:r>
              <a:rPr lang="en-IE" sz="2800" dirty="0"/>
              <a:t>Excellent discounts and conditions</a:t>
            </a:r>
          </a:p>
          <a:p>
            <a:r>
              <a:rPr lang="en-IE" sz="2800" dirty="0"/>
              <a:t>Data egress waiver </a:t>
            </a:r>
          </a:p>
          <a:p>
            <a:r>
              <a:rPr lang="en-IE" sz="2800" dirty="0"/>
              <a:t>Choice of 9 European and 5 US platforms</a:t>
            </a:r>
          </a:p>
          <a:p>
            <a:r>
              <a:rPr lang="en-IE" sz="2800" dirty="0"/>
              <a:t>Access to platform global C level</a:t>
            </a:r>
          </a:p>
          <a:p>
            <a:r>
              <a:rPr lang="en-IE" sz="2800" dirty="0"/>
              <a:t>Support &amp; funding opportunities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3F7AE0E-9497-082A-06E7-4304CC9B7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FBBCF6-D925-7B4D-9B17-9151C39962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76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7CF30-812A-F661-C328-4B74C49A8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7F18B7-5A27-4B5F-1C05-82AC0DB3E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dirty="0"/>
              <a:t>Key successes</a:t>
            </a:r>
            <a:endParaRPr lang="en-I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D25CB9-7DC4-2ACF-9E92-DE65A08E4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800" dirty="0"/>
              <a:t>Proven (since 2016)</a:t>
            </a:r>
          </a:p>
          <a:p>
            <a:r>
              <a:rPr lang="en-IE" sz="2800" dirty="0"/>
              <a:t>Never legally contested </a:t>
            </a:r>
          </a:p>
          <a:p>
            <a:r>
              <a:rPr lang="en-IE" sz="2800" dirty="0"/>
              <a:t>All leading platforms available</a:t>
            </a:r>
          </a:p>
          <a:p>
            <a:r>
              <a:rPr lang="en-IE" sz="2800" dirty="0"/>
              <a:t>Used by 1200 institutes in 30 countries</a:t>
            </a:r>
          </a:p>
          <a:p>
            <a:r>
              <a:rPr lang="en-IE" sz="2800" dirty="0"/>
              <a:t>Annual spend 2025: 155 million US$</a:t>
            </a:r>
          </a:p>
          <a:p>
            <a:r>
              <a:rPr lang="en-IE" sz="2800" dirty="0"/>
              <a:t>Growth: 25% year over year</a:t>
            </a:r>
          </a:p>
          <a:p>
            <a:r>
              <a:rPr lang="en-IE" sz="2800" dirty="0"/>
              <a:t>Efficient: every US$ spent results in 30 US$ savings</a:t>
            </a:r>
          </a:p>
          <a:p>
            <a:endParaRPr lang="en-IE" sz="2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D819BAF-BF8A-A2D8-3ED6-582A31934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FBBCF6-D925-7B4D-9B17-9151C39962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63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DCCEF-F852-0B17-05D2-988A50B04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BE9B5A-6B9E-AC50-619E-BCA140BF8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/>
              <a:t>Why going global?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8B8552-98E2-9F12-2514-BCA0364BD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981" y="1440032"/>
            <a:ext cx="11072847" cy="4926044"/>
          </a:xfrm>
        </p:spPr>
        <p:txBody>
          <a:bodyPr>
            <a:normAutofit/>
          </a:bodyPr>
          <a:lstStyle/>
          <a:p>
            <a:r>
              <a:rPr lang="en-IE" dirty="0"/>
              <a:t>Bridge the digital divide</a:t>
            </a:r>
          </a:p>
          <a:p>
            <a:r>
              <a:rPr lang="en-IE" dirty="0"/>
              <a:t>Better conditions for all</a:t>
            </a:r>
          </a:p>
          <a:p>
            <a:r>
              <a:rPr lang="en-IE" dirty="0"/>
              <a:t>Extending global collaboration between NRENs</a:t>
            </a:r>
          </a:p>
          <a:p>
            <a:r>
              <a:rPr lang="en-IE" sz="3200" b="1" dirty="0"/>
              <a:t>Facilitating Global NREN cloud platform vendor management</a:t>
            </a:r>
          </a:p>
          <a:p>
            <a:endParaRPr lang="en-IE" sz="2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D3712C3-030D-0689-0C92-E9B5D77C4A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FBBCF6-D925-7B4D-9B17-9151C39962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7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798FF-8E6D-CFBB-CBB6-C32EFF956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4E2953-1F58-CE8E-879B-6D93AD7BA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/>
              <a:t>Procurement limitations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AA4BFE-28AF-D8CD-CC1E-571E47969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981" y="1440032"/>
            <a:ext cx="11072847" cy="4926044"/>
          </a:xfrm>
        </p:spPr>
        <p:txBody>
          <a:bodyPr>
            <a:normAutofit/>
          </a:bodyPr>
          <a:lstStyle/>
          <a:p>
            <a:r>
              <a:rPr lang="en-IE" sz="2800" dirty="0"/>
              <a:t>Not possible to run a single tender with global usage</a:t>
            </a:r>
          </a:p>
          <a:p>
            <a:r>
              <a:rPr lang="en-IE" sz="2800" dirty="0"/>
              <a:t>Procurement laws are not compatible  </a:t>
            </a:r>
          </a:p>
          <a:p>
            <a:r>
              <a:rPr lang="en-IE" sz="2800" dirty="0"/>
              <a:t>But we can publish near identical tenders simultaneously</a:t>
            </a:r>
          </a:p>
          <a:p>
            <a:r>
              <a:rPr lang="en-IE" sz="2800" dirty="0"/>
              <a:t>With same scope, target audience and requirements</a:t>
            </a:r>
          </a:p>
          <a:p>
            <a:r>
              <a:rPr lang="en-IE" sz="2800" dirty="0"/>
              <a:t>Making it a collective, global, tender </a:t>
            </a:r>
          </a:p>
          <a:p>
            <a:endParaRPr lang="en-IE" sz="2800" dirty="0"/>
          </a:p>
          <a:p>
            <a:endParaRPr lang="en-IE" sz="2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19D6570-D3D5-3556-C6C0-288422AC4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FBBCF6-D925-7B4D-9B17-9151C39962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44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B94527-B262-A046-94CD-A7DF6B87D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dirty="0"/>
              <a:t>Feasibility Study Process OCRE Global</a:t>
            </a:r>
            <a:endParaRPr lang="en-I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AE3BAA-5CB4-022E-DFDB-C5674D655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800" dirty="0"/>
              <a:t>Leading NRENs per continent to analyse OCRE 2024 tender documents </a:t>
            </a:r>
          </a:p>
          <a:p>
            <a:r>
              <a:rPr lang="en-IE" sz="2800" dirty="0"/>
              <a:t>Identify incompatibilities (procurement process / requirements / scoring / contracts)</a:t>
            </a:r>
          </a:p>
          <a:p>
            <a:r>
              <a:rPr lang="en-IE" sz="2800" dirty="0"/>
              <a:t>Result: Analysis if gaps over all NRENs are (potentially) bridgeable and if OCRE 2029 can be extended</a:t>
            </a:r>
          </a:p>
          <a:p>
            <a:endParaRPr lang="en-IE" sz="2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CE94DAF-F677-51E5-F4A1-87E928BAF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FBBCF6-D925-7B4D-9B17-9151C39962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36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C3D1CC-48CE-B9CB-B15B-B47C2E4FD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/>
              <a:t>OCRE Global: the hamburger model</a:t>
            </a:r>
          </a:p>
        </p:txBody>
      </p:sp>
      <p:pic>
        <p:nvPicPr>
          <p:cNvPr id="7" name="Tijdelijke aanduiding voor inhoud 6" descr="Afbeelding met voedsel, Fastfood, broodje, Amerikaans eten&#10;&#10;Door AI gegenereerde inhoud is mogelijk onjuist.">
            <a:extLst>
              <a:ext uri="{FF2B5EF4-FFF2-40B4-BE49-F238E27FC236}">
                <a16:creationId xmlns:a16="http://schemas.microsoft.com/office/drawing/2014/main" id="{6A7C4E54-921B-EDD7-37A0-BD2703DBC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9456" y="1464472"/>
            <a:ext cx="4230804" cy="4230804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10DDED-7851-9E6D-29A3-572614788A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FBBCF6-D925-7B4D-9B17-9151C399621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C9D67F2E-89B7-8B42-C957-FCCED8957D5F}"/>
              </a:ext>
            </a:extLst>
          </p:cNvPr>
          <p:cNvSpPr txBox="1">
            <a:spLocks/>
          </p:cNvSpPr>
          <p:nvPr/>
        </p:nvSpPr>
        <p:spPr>
          <a:xfrm>
            <a:off x="3649713" y="2389014"/>
            <a:ext cx="8382451" cy="522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B38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B38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38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B38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B38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2800" dirty="0"/>
              <a:t>Top bun: tender procedure, scope, process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D225158-46A8-E65E-9A74-0D2335AD7CB8}"/>
              </a:ext>
            </a:extLst>
          </p:cNvPr>
          <p:cNvSpPr txBox="1">
            <a:spLocks/>
          </p:cNvSpPr>
          <p:nvPr/>
        </p:nvSpPr>
        <p:spPr>
          <a:xfrm>
            <a:off x="3660873" y="4531867"/>
            <a:ext cx="6533898" cy="522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B38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B38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38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B38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B38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2800" dirty="0"/>
              <a:t>Bottom bun: Contracts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D6AA93A1-251F-3B82-1A39-54949D337C30}"/>
              </a:ext>
            </a:extLst>
          </p:cNvPr>
          <p:cNvSpPr txBox="1">
            <a:spLocks/>
          </p:cNvSpPr>
          <p:nvPr/>
        </p:nvSpPr>
        <p:spPr>
          <a:xfrm>
            <a:off x="3645999" y="3429289"/>
            <a:ext cx="7516371" cy="1127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B38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B38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38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B38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B38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2800" dirty="0"/>
              <a:t>Minimum requirements and awarding criteria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F7B9DBAC-90F2-5287-D8FB-4DCF7AA558DD}"/>
              </a:ext>
            </a:extLst>
          </p:cNvPr>
          <p:cNvSpPr txBox="1">
            <a:spLocks/>
          </p:cNvSpPr>
          <p:nvPr/>
        </p:nvSpPr>
        <p:spPr>
          <a:xfrm>
            <a:off x="339232" y="5964698"/>
            <a:ext cx="6533898" cy="522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B38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B38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38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B38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B38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2800" dirty="0"/>
              <a:t>Add up to 25% local toppings</a:t>
            </a:r>
          </a:p>
        </p:txBody>
      </p:sp>
      <p:pic>
        <p:nvPicPr>
          <p:cNvPr id="17" name="Afbeelding 16" descr="Afbeelding met vlag, symbool, logo, Graphics&#10;&#10;Door AI gegenereerde inhoud is mogelijk onjuist.">
            <a:extLst>
              <a:ext uri="{FF2B5EF4-FFF2-40B4-BE49-F238E27FC236}">
                <a16:creationId xmlns:a16="http://schemas.microsoft.com/office/drawing/2014/main" id="{E600B139-102B-0323-63DC-BD35C6331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1761" y="4299622"/>
            <a:ext cx="1170403" cy="780268"/>
          </a:xfrm>
          <a:prstGeom prst="rect">
            <a:avLst/>
          </a:prstGeom>
        </p:spPr>
      </p:pic>
      <p:pic>
        <p:nvPicPr>
          <p:cNvPr id="19" name="Afbeelding 18" descr="Afbeelding met vlag, symbool, Karmijn, blauw&#10;&#10;Door AI gegenereerde inhoud is mogelijk onjuist.">
            <a:extLst>
              <a:ext uri="{FF2B5EF4-FFF2-40B4-BE49-F238E27FC236}">
                <a16:creationId xmlns:a16="http://schemas.microsoft.com/office/drawing/2014/main" id="{0D81630C-EAE7-0B39-0A0C-9FFBE7DA1E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1761" y="3610582"/>
            <a:ext cx="1170403" cy="577699"/>
          </a:xfrm>
          <a:prstGeom prst="rect">
            <a:avLst/>
          </a:prstGeom>
        </p:spPr>
      </p:pic>
      <p:pic>
        <p:nvPicPr>
          <p:cNvPr id="21" name="Afbeelding 20" descr="Afbeelding met rood, Karmijn, Esdoornblad&#10;&#10;Door AI gegenereerde inhoud is mogelijk onjuist.">
            <a:extLst>
              <a:ext uri="{FF2B5EF4-FFF2-40B4-BE49-F238E27FC236}">
                <a16:creationId xmlns:a16="http://schemas.microsoft.com/office/drawing/2014/main" id="{91E037A8-ED6E-C27A-C3D5-237A13A340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61761" y="2840336"/>
            <a:ext cx="1177328" cy="588664"/>
          </a:xfrm>
          <a:prstGeom prst="rect">
            <a:avLst/>
          </a:prstGeom>
        </p:spPr>
      </p:pic>
      <p:pic>
        <p:nvPicPr>
          <p:cNvPr id="23" name="Afbeelding 22" descr="Afbeelding met vlag, Vlag van de Verenigde Staten, Flag Day (VS)&#10;&#10;Door AI gegenereerde inhoud is mogelijk onjuist.">
            <a:extLst>
              <a:ext uri="{FF2B5EF4-FFF2-40B4-BE49-F238E27FC236}">
                <a16:creationId xmlns:a16="http://schemas.microsoft.com/office/drawing/2014/main" id="{BF103629-0B7B-ADCE-C31D-D78CCBEF25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61761" y="2111808"/>
            <a:ext cx="1170403" cy="626210"/>
          </a:xfrm>
          <a:prstGeom prst="rect">
            <a:avLst/>
          </a:prstGeom>
        </p:spPr>
      </p:pic>
      <p:pic>
        <p:nvPicPr>
          <p:cNvPr id="25" name="Afbeelding 24" descr="Afbeelding met cirkel, Graphics, logo, schermopname&#10;&#10;Door AI gegenereerde inhoud is mogelijk onjuist.">
            <a:extLst>
              <a:ext uri="{FF2B5EF4-FFF2-40B4-BE49-F238E27FC236}">
                <a16:creationId xmlns:a16="http://schemas.microsoft.com/office/drawing/2014/main" id="{4BBC2D8D-F4FA-F71A-82EC-A9569647C5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61761" y="1099363"/>
            <a:ext cx="1200055" cy="84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5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Rechte verbindingslijn 95">
            <a:extLst>
              <a:ext uri="{FF2B5EF4-FFF2-40B4-BE49-F238E27FC236}">
                <a16:creationId xmlns:a16="http://schemas.microsoft.com/office/drawing/2014/main" id="{69E4FE8E-2C28-17FE-DCD9-7E52DD4A24FC}"/>
              </a:ext>
            </a:extLst>
          </p:cNvPr>
          <p:cNvCxnSpPr>
            <a:cxnSpLocks/>
          </p:cNvCxnSpPr>
          <p:nvPr/>
        </p:nvCxnSpPr>
        <p:spPr>
          <a:xfrm>
            <a:off x="7961173" y="2651081"/>
            <a:ext cx="0" cy="1725905"/>
          </a:xfrm>
          <a:prstGeom prst="line">
            <a:avLst/>
          </a:prstGeom>
          <a:ln w="12700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09960FEE-FB60-7B25-D889-6A9623AA5A4C}"/>
              </a:ext>
            </a:extLst>
          </p:cNvPr>
          <p:cNvCxnSpPr>
            <a:cxnSpLocks/>
          </p:cNvCxnSpPr>
          <p:nvPr/>
        </p:nvCxnSpPr>
        <p:spPr>
          <a:xfrm>
            <a:off x="3327437" y="3374635"/>
            <a:ext cx="0" cy="1740290"/>
          </a:xfrm>
          <a:prstGeom prst="line">
            <a:avLst/>
          </a:prstGeom>
          <a:ln w="12700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CB1CD852-BDE9-F7CB-39EB-94C3EF560757}"/>
              </a:ext>
            </a:extLst>
          </p:cNvPr>
          <p:cNvSpPr/>
          <p:nvPr/>
        </p:nvSpPr>
        <p:spPr>
          <a:xfrm>
            <a:off x="638632" y="1906729"/>
            <a:ext cx="10944979" cy="3909788"/>
          </a:xfrm>
          <a:custGeom>
            <a:avLst/>
            <a:gdLst>
              <a:gd name="connsiteX0" fmla="*/ 10765351 w 10944979"/>
              <a:gd name="connsiteY0" fmla="*/ 3550118 h 3909788"/>
              <a:gd name="connsiteX1" fmla="*/ 10605596 w 10944979"/>
              <a:gd name="connsiteY1" fmla="*/ 3647422 h 3909788"/>
              <a:gd name="connsiteX2" fmla="*/ 10235251 w 10944979"/>
              <a:gd name="connsiteY2" fmla="*/ 3647422 h 3909788"/>
              <a:gd name="connsiteX3" fmla="*/ 10013103 w 10944979"/>
              <a:gd name="connsiteY3" fmla="*/ 3425274 h 3909788"/>
              <a:gd name="connsiteX4" fmla="*/ 10013103 w 10944979"/>
              <a:gd name="connsiteY4" fmla="*/ 1263653 h 3909788"/>
              <a:gd name="connsiteX5" fmla="*/ 9552886 w 10944979"/>
              <a:gd name="connsiteY5" fmla="*/ 803435 h 3909788"/>
              <a:gd name="connsiteX6" fmla="*/ 8461489 w 10944979"/>
              <a:gd name="connsiteY6" fmla="*/ 803435 h 3909788"/>
              <a:gd name="connsiteX7" fmla="*/ 7930505 w 10944979"/>
              <a:gd name="connsiteY7" fmla="*/ 1334420 h 3909788"/>
              <a:gd name="connsiteX8" fmla="*/ 7930505 w 10944979"/>
              <a:gd name="connsiteY8" fmla="*/ 2099170 h 3909788"/>
              <a:gd name="connsiteX9" fmla="*/ 7564642 w 10944979"/>
              <a:gd name="connsiteY9" fmla="*/ 2465032 h 3909788"/>
              <a:gd name="connsiteX10" fmla="*/ 7077003 w 10944979"/>
              <a:gd name="connsiteY10" fmla="*/ 2465032 h 3909788"/>
              <a:gd name="connsiteX11" fmla="*/ 6711140 w 10944979"/>
              <a:gd name="connsiteY11" fmla="*/ 2099170 h 3909788"/>
              <a:gd name="connsiteX12" fmla="*/ 6711140 w 10944979"/>
              <a:gd name="connsiteY12" fmla="*/ 530984 h 3909788"/>
              <a:gd name="connsiteX13" fmla="*/ 6180155 w 10944979"/>
              <a:gd name="connsiteY13" fmla="*/ 0 h 3909788"/>
              <a:gd name="connsiteX14" fmla="*/ 5229113 w 10944979"/>
              <a:gd name="connsiteY14" fmla="*/ 0 h 3909788"/>
              <a:gd name="connsiteX15" fmla="*/ 4698128 w 10944979"/>
              <a:gd name="connsiteY15" fmla="*/ 530984 h 3909788"/>
              <a:gd name="connsiteX16" fmla="*/ 4698128 w 10944979"/>
              <a:gd name="connsiteY16" fmla="*/ 1098178 h 3909788"/>
              <a:gd name="connsiteX17" fmla="*/ 4332265 w 10944979"/>
              <a:gd name="connsiteY17" fmla="*/ 1464040 h 3909788"/>
              <a:gd name="connsiteX18" fmla="*/ 3927953 w 10944979"/>
              <a:gd name="connsiteY18" fmla="*/ 1464040 h 3909788"/>
              <a:gd name="connsiteX19" fmla="*/ 3396968 w 10944979"/>
              <a:gd name="connsiteY19" fmla="*/ 1995025 h 3909788"/>
              <a:gd name="connsiteX20" fmla="*/ 3396968 w 10944979"/>
              <a:gd name="connsiteY20" fmla="*/ 2836202 h 3909788"/>
              <a:gd name="connsiteX21" fmla="*/ 3031105 w 10944979"/>
              <a:gd name="connsiteY21" fmla="*/ 3202065 h 3909788"/>
              <a:gd name="connsiteX22" fmla="*/ 2339186 w 10944979"/>
              <a:gd name="connsiteY22" fmla="*/ 3202065 h 3909788"/>
              <a:gd name="connsiteX23" fmla="*/ 1973323 w 10944979"/>
              <a:gd name="connsiteY23" fmla="*/ 2836202 h 3909788"/>
              <a:gd name="connsiteX24" fmla="*/ 1973323 w 10944979"/>
              <a:gd name="connsiteY24" fmla="*/ 1434731 h 3909788"/>
              <a:gd name="connsiteX25" fmla="*/ 1442339 w 10944979"/>
              <a:gd name="connsiteY25" fmla="*/ 903747 h 3909788"/>
              <a:gd name="connsiteX26" fmla="*/ 335669 w 10944979"/>
              <a:gd name="connsiteY26" fmla="*/ 903747 h 3909788"/>
              <a:gd name="connsiteX27" fmla="*/ 179865 w 10944979"/>
              <a:gd name="connsiteY27" fmla="*/ 813697 h 3909788"/>
              <a:gd name="connsiteX28" fmla="*/ 0 w 10944979"/>
              <a:gd name="connsiteY28" fmla="*/ 993561 h 3909788"/>
              <a:gd name="connsiteX29" fmla="*/ 179865 w 10944979"/>
              <a:gd name="connsiteY29" fmla="*/ 1173426 h 3909788"/>
              <a:gd name="connsiteX30" fmla="*/ 343217 w 10944979"/>
              <a:gd name="connsiteY30" fmla="*/ 1068869 h 3909788"/>
              <a:gd name="connsiteX31" fmla="*/ 1442103 w 10944979"/>
              <a:gd name="connsiteY31" fmla="*/ 1068869 h 3909788"/>
              <a:gd name="connsiteX32" fmla="*/ 1807966 w 10944979"/>
              <a:gd name="connsiteY32" fmla="*/ 1434731 h 3909788"/>
              <a:gd name="connsiteX33" fmla="*/ 1807966 w 10944979"/>
              <a:gd name="connsiteY33" fmla="*/ 2836202 h 3909788"/>
              <a:gd name="connsiteX34" fmla="*/ 2338950 w 10944979"/>
              <a:gd name="connsiteY34" fmla="*/ 3367187 h 3909788"/>
              <a:gd name="connsiteX35" fmla="*/ 3030870 w 10944979"/>
              <a:gd name="connsiteY35" fmla="*/ 3367187 h 3909788"/>
              <a:gd name="connsiteX36" fmla="*/ 3561854 w 10944979"/>
              <a:gd name="connsiteY36" fmla="*/ 2836202 h 3909788"/>
              <a:gd name="connsiteX37" fmla="*/ 3561854 w 10944979"/>
              <a:gd name="connsiteY37" fmla="*/ 1995025 h 3909788"/>
              <a:gd name="connsiteX38" fmla="*/ 3927717 w 10944979"/>
              <a:gd name="connsiteY38" fmla="*/ 1629162 h 3909788"/>
              <a:gd name="connsiteX39" fmla="*/ 4332030 w 10944979"/>
              <a:gd name="connsiteY39" fmla="*/ 1629162 h 3909788"/>
              <a:gd name="connsiteX40" fmla="*/ 4863014 w 10944979"/>
              <a:gd name="connsiteY40" fmla="*/ 1098178 h 3909788"/>
              <a:gd name="connsiteX41" fmla="*/ 4863014 w 10944979"/>
              <a:gd name="connsiteY41" fmla="*/ 530984 h 3909788"/>
              <a:gd name="connsiteX42" fmla="*/ 5228877 w 10944979"/>
              <a:gd name="connsiteY42" fmla="*/ 165122 h 3909788"/>
              <a:gd name="connsiteX43" fmla="*/ 6179919 w 10944979"/>
              <a:gd name="connsiteY43" fmla="*/ 165122 h 3909788"/>
              <a:gd name="connsiteX44" fmla="*/ 6545782 w 10944979"/>
              <a:gd name="connsiteY44" fmla="*/ 530984 h 3909788"/>
              <a:gd name="connsiteX45" fmla="*/ 6545782 w 10944979"/>
              <a:gd name="connsiteY45" fmla="*/ 2099111 h 3909788"/>
              <a:gd name="connsiteX46" fmla="*/ 7076767 w 10944979"/>
              <a:gd name="connsiteY46" fmla="*/ 2630095 h 3909788"/>
              <a:gd name="connsiteX47" fmla="*/ 7564406 w 10944979"/>
              <a:gd name="connsiteY47" fmla="*/ 2630095 h 3909788"/>
              <a:gd name="connsiteX48" fmla="*/ 8095391 w 10944979"/>
              <a:gd name="connsiteY48" fmla="*/ 2099111 h 3909788"/>
              <a:gd name="connsiteX49" fmla="*/ 8095391 w 10944979"/>
              <a:gd name="connsiteY49" fmla="*/ 1334361 h 3909788"/>
              <a:gd name="connsiteX50" fmla="*/ 8461254 w 10944979"/>
              <a:gd name="connsiteY50" fmla="*/ 968498 h 3909788"/>
              <a:gd name="connsiteX51" fmla="*/ 9552649 w 10944979"/>
              <a:gd name="connsiteY51" fmla="*/ 968498 h 3909788"/>
              <a:gd name="connsiteX52" fmla="*/ 9847746 w 10944979"/>
              <a:gd name="connsiteY52" fmla="*/ 1263594 h 3909788"/>
              <a:gd name="connsiteX53" fmla="*/ 9847746 w 10944979"/>
              <a:gd name="connsiteY53" fmla="*/ 3425215 h 3909788"/>
              <a:gd name="connsiteX54" fmla="*/ 10235015 w 10944979"/>
              <a:gd name="connsiteY54" fmla="*/ 3812485 h 3909788"/>
              <a:gd name="connsiteX55" fmla="*/ 10605360 w 10944979"/>
              <a:gd name="connsiteY55" fmla="*/ 3812485 h 3909788"/>
              <a:gd name="connsiteX56" fmla="*/ 10765115 w 10944979"/>
              <a:gd name="connsiteY56" fmla="*/ 3909789 h 3909788"/>
              <a:gd name="connsiteX57" fmla="*/ 10944980 w 10944979"/>
              <a:gd name="connsiteY57" fmla="*/ 3729924 h 3909788"/>
              <a:gd name="connsiteX58" fmla="*/ 10765115 w 10944979"/>
              <a:gd name="connsiteY58" fmla="*/ 3550059 h 390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944979" h="3909788">
                <a:moveTo>
                  <a:pt x="10765351" y="3550118"/>
                </a:moveTo>
                <a:cubicBezTo>
                  <a:pt x="10695764" y="3550118"/>
                  <a:pt x="10635495" y="3589629"/>
                  <a:pt x="10605596" y="3647422"/>
                </a:cubicBezTo>
                <a:lnTo>
                  <a:pt x="10235251" y="3647422"/>
                </a:lnTo>
                <a:cubicBezTo>
                  <a:pt x="10112766" y="3647422"/>
                  <a:pt x="10013103" y="3547759"/>
                  <a:pt x="10013103" y="3425274"/>
                </a:cubicBezTo>
                <a:lnTo>
                  <a:pt x="10013103" y="1263653"/>
                </a:lnTo>
                <a:cubicBezTo>
                  <a:pt x="10013103" y="1009897"/>
                  <a:pt x="9806643" y="803435"/>
                  <a:pt x="9552886" y="803435"/>
                </a:cubicBezTo>
                <a:lnTo>
                  <a:pt x="8461489" y="803435"/>
                </a:lnTo>
                <a:cubicBezTo>
                  <a:pt x="8168694" y="803435"/>
                  <a:pt x="7930505" y="1041624"/>
                  <a:pt x="7930505" y="1334420"/>
                </a:cubicBezTo>
                <a:lnTo>
                  <a:pt x="7930505" y="2099170"/>
                </a:lnTo>
                <a:cubicBezTo>
                  <a:pt x="7930505" y="2300913"/>
                  <a:pt x="7766386" y="2465032"/>
                  <a:pt x="7564642" y="2465032"/>
                </a:cubicBezTo>
                <a:lnTo>
                  <a:pt x="7077003" y="2465032"/>
                </a:lnTo>
                <a:cubicBezTo>
                  <a:pt x="6875259" y="2465032"/>
                  <a:pt x="6711140" y="2300913"/>
                  <a:pt x="6711140" y="2099170"/>
                </a:cubicBezTo>
                <a:lnTo>
                  <a:pt x="6711140" y="530984"/>
                </a:lnTo>
                <a:cubicBezTo>
                  <a:pt x="6711140" y="238188"/>
                  <a:pt x="6472951" y="0"/>
                  <a:pt x="6180155" y="0"/>
                </a:cubicBezTo>
                <a:lnTo>
                  <a:pt x="5229113" y="0"/>
                </a:lnTo>
                <a:cubicBezTo>
                  <a:pt x="4936316" y="0"/>
                  <a:pt x="4698128" y="238188"/>
                  <a:pt x="4698128" y="530984"/>
                </a:cubicBezTo>
                <a:lnTo>
                  <a:pt x="4698128" y="1098178"/>
                </a:lnTo>
                <a:cubicBezTo>
                  <a:pt x="4698128" y="1299921"/>
                  <a:pt x="4534009" y="1464040"/>
                  <a:pt x="4332265" y="1464040"/>
                </a:cubicBezTo>
                <a:lnTo>
                  <a:pt x="3927953" y="1464040"/>
                </a:lnTo>
                <a:cubicBezTo>
                  <a:pt x="3635156" y="1464040"/>
                  <a:pt x="3396968" y="1702229"/>
                  <a:pt x="3396968" y="1995025"/>
                </a:cubicBezTo>
                <a:lnTo>
                  <a:pt x="3396968" y="2836202"/>
                </a:lnTo>
                <a:cubicBezTo>
                  <a:pt x="3396968" y="3037946"/>
                  <a:pt x="3232849" y="3202065"/>
                  <a:pt x="3031105" y="3202065"/>
                </a:cubicBezTo>
                <a:lnTo>
                  <a:pt x="2339186" y="3202065"/>
                </a:lnTo>
                <a:cubicBezTo>
                  <a:pt x="2137443" y="3202065"/>
                  <a:pt x="1973323" y="3037946"/>
                  <a:pt x="1973323" y="2836202"/>
                </a:cubicBezTo>
                <a:lnTo>
                  <a:pt x="1973323" y="1434731"/>
                </a:lnTo>
                <a:cubicBezTo>
                  <a:pt x="1973323" y="1141935"/>
                  <a:pt x="1735135" y="903747"/>
                  <a:pt x="1442339" y="903747"/>
                </a:cubicBezTo>
                <a:lnTo>
                  <a:pt x="335669" y="903747"/>
                </a:lnTo>
                <a:cubicBezTo>
                  <a:pt x="304591" y="849964"/>
                  <a:pt x="246503" y="813697"/>
                  <a:pt x="179865" y="813697"/>
                </a:cubicBezTo>
                <a:cubicBezTo>
                  <a:pt x="80556" y="813697"/>
                  <a:pt x="0" y="894252"/>
                  <a:pt x="0" y="993561"/>
                </a:cubicBezTo>
                <a:cubicBezTo>
                  <a:pt x="0" y="1092870"/>
                  <a:pt x="80556" y="1173426"/>
                  <a:pt x="179865" y="1173426"/>
                </a:cubicBezTo>
                <a:cubicBezTo>
                  <a:pt x="252283" y="1173426"/>
                  <a:pt x="314734" y="1130553"/>
                  <a:pt x="343217" y="1068869"/>
                </a:cubicBezTo>
                <a:lnTo>
                  <a:pt x="1442103" y="1068869"/>
                </a:lnTo>
                <a:cubicBezTo>
                  <a:pt x="1643846" y="1068869"/>
                  <a:pt x="1807966" y="1232988"/>
                  <a:pt x="1807966" y="1434731"/>
                </a:cubicBezTo>
                <a:lnTo>
                  <a:pt x="1807966" y="2836202"/>
                </a:lnTo>
                <a:cubicBezTo>
                  <a:pt x="1807966" y="3128999"/>
                  <a:pt x="2046154" y="3367187"/>
                  <a:pt x="2338950" y="3367187"/>
                </a:cubicBezTo>
                <a:lnTo>
                  <a:pt x="3030870" y="3367187"/>
                </a:lnTo>
                <a:cubicBezTo>
                  <a:pt x="3323666" y="3367187"/>
                  <a:pt x="3561854" y="3128999"/>
                  <a:pt x="3561854" y="2836202"/>
                </a:cubicBezTo>
                <a:lnTo>
                  <a:pt x="3561854" y="1995025"/>
                </a:lnTo>
                <a:cubicBezTo>
                  <a:pt x="3561854" y="1793282"/>
                  <a:pt x="3725973" y="1629162"/>
                  <a:pt x="3927717" y="1629162"/>
                </a:cubicBezTo>
                <a:lnTo>
                  <a:pt x="4332030" y="1629162"/>
                </a:lnTo>
                <a:cubicBezTo>
                  <a:pt x="4624826" y="1629162"/>
                  <a:pt x="4863014" y="1390974"/>
                  <a:pt x="4863014" y="1098178"/>
                </a:cubicBezTo>
                <a:lnTo>
                  <a:pt x="4863014" y="530984"/>
                </a:lnTo>
                <a:cubicBezTo>
                  <a:pt x="4863014" y="329241"/>
                  <a:pt x="5027133" y="165122"/>
                  <a:pt x="5228877" y="165122"/>
                </a:cubicBezTo>
                <a:lnTo>
                  <a:pt x="6179919" y="165122"/>
                </a:lnTo>
                <a:cubicBezTo>
                  <a:pt x="6381663" y="165122"/>
                  <a:pt x="6545782" y="329241"/>
                  <a:pt x="6545782" y="530984"/>
                </a:cubicBezTo>
                <a:lnTo>
                  <a:pt x="6545782" y="2099111"/>
                </a:lnTo>
                <a:cubicBezTo>
                  <a:pt x="6545782" y="2391907"/>
                  <a:pt x="6783970" y="2630095"/>
                  <a:pt x="7076767" y="2630095"/>
                </a:cubicBezTo>
                <a:lnTo>
                  <a:pt x="7564406" y="2630095"/>
                </a:lnTo>
                <a:cubicBezTo>
                  <a:pt x="7857203" y="2630095"/>
                  <a:pt x="8095391" y="2391907"/>
                  <a:pt x="8095391" y="2099111"/>
                </a:cubicBezTo>
                <a:lnTo>
                  <a:pt x="8095391" y="1334361"/>
                </a:lnTo>
                <a:cubicBezTo>
                  <a:pt x="8095391" y="1132617"/>
                  <a:pt x="8259510" y="968498"/>
                  <a:pt x="8461254" y="968498"/>
                </a:cubicBezTo>
                <a:lnTo>
                  <a:pt x="9552649" y="968498"/>
                </a:lnTo>
                <a:cubicBezTo>
                  <a:pt x="9715353" y="968498"/>
                  <a:pt x="9847746" y="1100890"/>
                  <a:pt x="9847746" y="1263594"/>
                </a:cubicBezTo>
                <a:lnTo>
                  <a:pt x="9847746" y="3425215"/>
                </a:lnTo>
                <a:cubicBezTo>
                  <a:pt x="9847746" y="3638753"/>
                  <a:pt x="10021477" y="3812485"/>
                  <a:pt x="10235015" y="3812485"/>
                </a:cubicBezTo>
                <a:lnTo>
                  <a:pt x="10605360" y="3812485"/>
                </a:lnTo>
                <a:cubicBezTo>
                  <a:pt x="10635258" y="3870278"/>
                  <a:pt x="10695587" y="3909789"/>
                  <a:pt x="10765115" y="3909789"/>
                </a:cubicBezTo>
                <a:cubicBezTo>
                  <a:pt x="10864425" y="3909789"/>
                  <a:pt x="10944980" y="3829233"/>
                  <a:pt x="10944980" y="3729924"/>
                </a:cubicBezTo>
                <a:cubicBezTo>
                  <a:pt x="10944980" y="3630615"/>
                  <a:pt x="10864425" y="3550059"/>
                  <a:pt x="10765115" y="3550059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 w="589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C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48966F6-071C-10B6-EDFD-279317DA2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37" y="320871"/>
            <a:ext cx="10606838" cy="342211"/>
          </a:xfrm>
        </p:spPr>
        <p:txBody>
          <a:bodyPr/>
          <a:lstStyle/>
          <a:p>
            <a:r>
              <a:rPr lang="en-GB" sz="3200" dirty="0"/>
              <a:t>Roadmap</a:t>
            </a:r>
          </a:p>
        </p:txBody>
      </p:sp>
      <p:sp>
        <p:nvSpPr>
          <p:cNvPr id="82" name="Tijdelijke aanduiding voor tekst 15">
            <a:extLst>
              <a:ext uri="{FF2B5EF4-FFF2-40B4-BE49-F238E27FC236}">
                <a16:creationId xmlns:a16="http://schemas.microsoft.com/office/drawing/2014/main" id="{8FCE06B8-7DFB-B649-2099-8DD4C005AAF0}"/>
              </a:ext>
            </a:extLst>
          </p:cNvPr>
          <p:cNvSpPr txBox="1">
            <a:spLocks/>
          </p:cNvSpPr>
          <p:nvPr/>
        </p:nvSpPr>
        <p:spPr>
          <a:xfrm>
            <a:off x="881234" y="4153247"/>
            <a:ext cx="1472926" cy="49449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268288" indent="-268288" algn="l" defTabSz="719138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SzPct val="100000"/>
              <a:buFont typeface="Aptos" panose="020B0004020202020204" pitchFamily="34" charset="0"/>
              <a:buChar char="•"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3888" indent="-355600" algn="l" defTabSz="719138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SzPct val="100000"/>
              <a:buFont typeface="Aptos" panose="020B0004020202020204" pitchFamily="34" charset="0"/>
              <a:buChar char="→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719138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SzPct val="85000"/>
              <a:buFont typeface="Aptos" panose="020B00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ptos" panose="020B0004020202020204" pitchFamily="34" charset="0"/>
              <a:buNone/>
              <a:defRPr sz="4000" b="0" kern="1200" cap="none" spc="3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719138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Aptos" panose="020B00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ptos" panose="020B0004020202020204" pitchFamily="34" charset="0"/>
              <a:buNone/>
              <a:defRPr sz="16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68288" indent="-2682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rabicPeriod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lphaL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ptos" panose="020B0004020202020204" pitchFamily="34" charset="0"/>
              <a:buNone/>
              <a:defRPr sz="1200" b="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4" indent="0" algn="ctr" defTabSz="719138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Tx/>
              <a:buFont typeface="Aptos" panose="020B0004020202020204" pitchFamily="34" charset="0"/>
              <a:buNone/>
              <a:tabLst/>
              <a:defRPr/>
            </a:pPr>
            <a:r>
              <a:rPr lang="en-GB" b="1" dirty="0">
                <a:solidFill>
                  <a:schemeClr val="tx2"/>
                </a:solidFill>
                <a:latin typeface="+mj-lt"/>
              </a:rPr>
              <a:t>H1 2027 </a:t>
            </a:r>
          </a:p>
          <a:p>
            <a:pPr marL="0" marR="0" lvl="4" indent="0" algn="ctr" defTabSz="719138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Tx/>
              <a:buFont typeface="Aptos" panose="020B0004020202020204" pitchFamily="34" charset="0"/>
              <a:buNone/>
              <a:tabLst/>
              <a:defRPr/>
            </a:pPr>
            <a:r>
              <a:rPr lang="en-GB" b="1" dirty="0">
                <a:solidFill>
                  <a:schemeClr val="tx2"/>
                </a:solidFill>
                <a:latin typeface="+mj-lt"/>
              </a:rPr>
              <a:t>Buy-in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123" name="Rechte verbindingslijn 122">
            <a:extLst>
              <a:ext uri="{FF2B5EF4-FFF2-40B4-BE49-F238E27FC236}">
                <a16:creationId xmlns:a16="http://schemas.microsoft.com/office/drawing/2014/main" id="{9677CB66-8AD8-C7C5-EF2D-CBD69FA87CBD}"/>
              </a:ext>
            </a:extLst>
          </p:cNvPr>
          <p:cNvCxnSpPr>
            <a:cxnSpLocks/>
            <a:endCxn id="108" idx="0"/>
          </p:cNvCxnSpPr>
          <p:nvPr/>
        </p:nvCxnSpPr>
        <p:spPr>
          <a:xfrm>
            <a:off x="1617697" y="2972813"/>
            <a:ext cx="0" cy="377518"/>
          </a:xfrm>
          <a:prstGeom prst="line">
            <a:avLst/>
          </a:prstGeom>
          <a:ln w="12700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hthoek: afgeronde hoeken 107">
            <a:extLst>
              <a:ext uri="{FF2B5EF4-FFF2-40B4-BE49-F238E27FC236}">
                <a16:creationId xmlns:a16="http://schemas.microsoft.com/office/drawing/2014/main" id="{51B47FCA-74CA-1187-A35E-89BBFAF719C2}"/>
              </a:ext>
            </a:extLst>
          </p:cNvPr>
          <p:cNvSpPr/>
          <p:nvPr/>
        </p:nvSpPr>
        <p:spPr>
          <a:xfrm>
            <a:off x="1265319" y="3350331"/>
            <a:ext cx="704756" cy="71046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09" name="Graphic 108">
            <a:extLst>
              <a:ext uri="{FF2B5EF4-FFF2-40B4-BE49-F238E27FC236}">
                <a16:creationId xmlns:a16="http://schemas.microsoft.com/office/drawing/2014/main" id="{9EA4FE2E-80EA-522F-F455-ACAAE51CD6B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00594" y="3488463"/>
            <a:ext cx="434208" cy="434204"/>
          </a:xfrm>
          <a:prstGeom prst="rect">
            <a:avLst/>
          </a:prstGeom>
        </p:spPr>
      </p:pic>
      <p:sp>
        <p:nvSpPr>
          <p:cNvPr id="14" name="Tijdelijke aanduiding voor tekst 15">
            <a:extLst>
              <a:ext uri="{FF2B5EF4-FFF2-40B4-BE49-F238E27FC236}">
                <a16:creationId xmlns:a16="http://schemas.microsoft.com/office/drawing/2014/main" id="{C75228F0-730C-9C26-6C4C-471726A33769}"/>
              </a:ext>
            </a:extLst>
          </p:cNvPr>
          <p:cNvSpPr txBox="1">
            <a:spLocks/>
          </p:cNvSpPr>
          <p:nvPr/>
        </p:nvSpPr>
        <p:spPr>
          <a:xfrm>
            <a:off x="2590974" y="1875730"/>
            <a:ext cx="1472926" cy="60529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268288" indent="-268288" algn="l" defTabSz="719138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SzPct val="100000"/>
              <a:buFont typeface="Aptos" panose="020B0004020202020204" pitchFamily="34" charset="0"/>
              <a:buChar char="•"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3888" indent="-355600" algn="l" defTabSz="719138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SzPct val="100000"/>
              <a:buFont typeface="Aptos" panose="020B0004020202020204" pitchFamily="34" charset="0"/>
              <a:buChar char="→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719138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SzPct val="85000"/>
              <a:buFont typeface="Aptos" panose="020B00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ptos" panose="020B0004020202020204" pitchFamily="34" charset="0"/>
              <a:buNone/>
              <a:defRPr sz="4000" b="0" kern="1200" cap="none" spc="3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719138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Aptos" panose="020B00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ptos" panose="020B0004020202020204" pitchFamily="34" charset="0"/>
              <a:buNone/>
              <a:defRPr sz="16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68288" indent="-2682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rabicPeriod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lphaL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ptos" panose="020B0004020202020204" pitchFamily="34" charset="0"/>
              <a:buNone/>
              <a:defRPr sz="1200" b="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4" indent="0" algn="ctr" defTabSz="719138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Tx/>
              <a:buFont typeface="Aptos" panose="020B0004020202020204" pitchFamily="34" charset="0"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H2 2027 Drafting</a:t>
            </a:r>
          </a:p>
          <a:p>
            <a:pPr marL="0" marR="0" lvl="4" indent="0" algn="ctr" defTabSz="719138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Tx/>
              <a:buFont typeface="Aptos" panose="020B00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Procurement and contract doc variations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A08BDB98-8324-62E3-1072-60375AF18BF5}"/>
              </a:ext>
            </a:extLst>
          </p:cNvPr>
          <p:cNvSpPr/>
          <p:nvPr/>
        </p:nvSpPr>
        <p:spPr>
          <a:xfrm>
            <a:off x="2975059" y="2671959"/>
            <a:ext cx="704756" cy="71046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67" name="Tijdelijke aanduiding voor tekst 15">
            <a:extLst>
              <a:ext uri="{FF2B5EF4-FFF2-40B4-BE49-F238E27FC236}">
                <a16:creationId xmlns:a16="http://schemas.microsoft.com/office/drawing/2014/main" id="{DDCAF0FB-5F95-1B52-DB30-988819A293D8}"/>
              </a:ext>
            </a:extLst>
          </p:cNvPr>
          <p:cNvSpPr txBox="1">
            <a:spLocks/>
          </p:cNvSpPr>
          <p:nvPr/>
        </p:nvSpPr>
        <p:spPr>
          <a:xfrm>
            <a:off x="4206125" y="4880691"/>
            <a:ext cx="1472926" cy="87818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268288" indent="-268288" algn="l" defTabSz="719138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SzPct val="100000"/>
              <a:buFont typeface="Aptos" panose="020B0004020202020204" pitchFamily="34" charset="0"/>
              <a:buChar char="•"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3888" indent="-355600" algn="l" defTabSz="719138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SzPct val="100000"/>
              <a:buFont typeface="Aptos" panose="020B0004020202020204" pitchFamily="34" charset="0"/>
              <a:buChar char="→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719138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SzPct val="85000"/>
              <a:buFont typeface="Aptos" panose="020B00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ptos" panose="020B0004020202020204" pitchFamily="34" charset="0"/>
              <a:buNone/>
              <a:defRPr sz="4000" b="0" kern="1200" cap="none" spc="3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719138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Aptos" panose="020B00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ptos" panose="020B0004020202020204" pitchFamily="34" charset="0"/>
              <a:buNone/>
              <a:defRPr sz="16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68288" indent="-2682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rabicPeriod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lphaL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ptos" panose="020B0004020202020204" pitchFamily="34" charset="0"/>
              <a:buNone/>
              <a:defRPr sz="1200" b="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4" indent="0" algn="ctr" defTabSz="719138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Tx/>
              <a:buFont typeface="Aptos" panose="020B0004020202020204" pitchFamily="34" charset="0"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H1 2028 </a:t>
            </a:r>
          </a:p>
          <a:p>
            <a:pPr marL="0" marR="0" lvl="4" indent="0" algn="ctr" defTabSz="719138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Tx/>
              <a:buFont typeface="Aptos" panose="020B0004020202020204" pitchFamily="34" charset="0"/>
              <a:buNone/>
              <a:tabLst/>
              <a:defRPr/>
            </a:pPr>
            <a:r>
              <a:rPr lang="en-GB" b="1" dirty="0">
                <a:solidFill>
                  <a:schemeClr val="tx2"/>
                </a:solidFill>
                <a:latin typeface="+mj-lt"/>
              </a:rPr>
              <a:t>L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ocal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Awareness</a:t>
            </a:r>
          </a:p>
          <a:p>
            <a:pPr marL="0" marR="0" lvl="4" indent="0" algn="ctr" defTabSz="719138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Tx/>
              <a:buFont typeface="Aptos" panose="020B00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Build up contacts, share market analysis</a:t>
            </a:r>
          </a:p>
        </p:txBody>
      </p:sp>
      <p:cxnSp>
        <p:nvCxnSpPr>
          <p:cNvPr id="72" name="Rechte verbindingslijn 71">
            <a:extLst>
              <a:ext uri="{FF2B5EF4-FFF2-40B4-BE49-F238E27FC236}">
                <a16:creationId xmlns:a16="http://schemas.microsoft.com/office/drawing/2014/main" id="{07A78E45-C053-4F62-375D-CE0492271C8D}"/>
              </a:ext>
            </a:extLst>
          </p:cNvPr>
          <p:cNvCxnSpPr>
            <a:cxnSpLocks/>
            <a:endCxn id="74" idx="0"/>
          </p:cNvCxnSpPr>
          <p:nvPr/>
        </p:nvCxnSpPr>
        <p:spPr>
          <a:xfrm>
            <a:off x="4942588" y="3537544"/>
            <a:ext cx="0" cy="377518"/>
          </a:xfrm>
          <a:prstGeom prst="line">
            <a:avLst/>
          </a:prstGeom>
          <a:ln w="12700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hthoek: afgeronde hoeken 73">
            <a:extLst>
              <a:ext uri="{FF2B5EF4-FFF2-40B4-BE49-F238E27FC236}">
                <a16:creationId xmlns:a16="http://schemas.microsoft.com/office/drawing/2014/main" id="{A5F04B8D-1F7F-18AF-2093-71F58EC1C3AA}"/>
              </a:ext>
            </a:extLst>
          </p:cNvPr>
          <p:cNvSpPr/>
          <p:nvPr/>
        </p:nvSpPr>
        <p:spPr>
          <a:xfrm>
            <a:off x="4590210" y="3915062"/>
            <a:ext cx="704756" cy="71046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95" name="Tijdelijke aanduiding voor tekst 15">
            <a:extLst>
              <a:ext uri="{FF2B5EF4-FFF2-40B4-BE49-F238E27FC236}">
                <a16:creationId xmlns:a16="http://schemas.microsoft.com/office/drawing/2014/main" id="{CB7FD514-B909-BE43-1A2D-9B1A6B7F2B45}"/>
              </a:ext>
            </a:extLst>
          </p:cNvPr>
          <p:cNvSpPr txBox="1">
            <a:spLocks/>
          </p:cNvSpPr>
          <p:nvPr/>
        </p:nvSpPr>
        <p:spPr>
          <a:xfrm>
            <a:off x="7224710" y="1175899"/>
            <a:ext cx="1540149" cy="8268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268288" indent="-268288" algn="l" defTabSz="719138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SzPct val="100000"/>
              <a:buFont typeface="Aptos" panose="020B0004020202020204" pitchFamily="34" charset="0"/>
              <a:buChar char="•"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3888" indent="-355600" algn="l" defTabSz="719138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SzPct val="100000"/>
              <a:buFont typeface="Aptos" panose="020B0004020202020204" pitchFamily="34" charset="0"/>
              <a:buChar char="→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719138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SzPct val="85000"/>
              <a:buFont typeface="Aptos" panose="020B00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ptos" panose="020B0004020202020204" pitchFamily="34" charset="0"/>
              <a:buNone/>
              <a:defRPr sz="4000" b="0" kern="1200" cap="none" spc="3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719138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Aptos" panose="020B00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ptos" panose="020B0004020202020204" pitchFamily="34" charset="0"/>
              <a:buNone/>
              <a:defRPr sz="16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68288" indent="-2682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rabicPeriod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lphaL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ptos" panose="020B0004020202020204" pitchFamily="34" charset="0"/>
              <a:buNone/>
              <a:defRPr sz="1200" b="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4" indent="0" algn="ctr" defTabSz="719138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Tx/>
              <a:buFont typeface="Aptos" panose="020B0004020202020204" pitchFamily="34" charset="0"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Q4 2028 Requirements</a:t>
            </a:r>
          </a:p>
          <a:p>
            <a:pPr marL="0" marR="0" lvl="4" indent="0" algn="ctr" defTabSz="719138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Tx/>
              <a:buFont typeface="Aptos" panose="020B00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Agree on global and local requirements</a:t>
            </a:r>
          </a:p>
        </p:txBody>
      </p:sp>
      <p:sp>
        <p:nvSpPr>
          <p:cNvPr id="97" name="Rechthoek: afgeronde hoeken 96">
            <a:extLst>
              <a:ext uri="{FF2B5EF4-FFF2-40B4-BE49-F238E27FC236}">
                <a16:creationId xmlns:a16="http://schemas.microsoft.com/office/drawing/2014/main" id="{28B9FD33-DF0F-75FF-EE89-C1105D0AF685}"/>
              </a:ext>
            </a:extLst>
          </p:cNvPr>
          <p:cNvSpPr/>
          <p:nvPr/>
        </p:nvSpPr>
        <p:spPr>
          <a:xfrm>
            <a:off x="7608795" y="2071066"/>
            <a:ext cx="704756" cy="71046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98" name="Graphic 97">
            <a:extLst>
              <a:ext uri="{FF2B5EF4-FFF2-40B4-BE49-F238E27FC236}">
                <a16:creationId xmlns:a16="http://schemas.microsoft.com/office/drawing/2014/main" id="{7B9294EE-1E31-625D-F9CF-FEE67E5B67F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34954" y="2188930"/>
            <a:ext cx="452439" cy="452437"/>
          </a:xfrm>
          <a:prstGeom prst="rect">
            <a:avLst/>
          </a:prstGeom>
        </p:spPr>
      </p:pic>
      <p:sp>
        <p:nvSpPr>
          <p:cNvPr id="80" name="Tijdelijke aanduiding voor tekst 15">
            <a:extLst>
              <a:ext uri="{FF2B5EF4-FFF2-40B4-BE49-F238E27FC236}">
                <a16:creationId xmlns:a16="http://schemas.microsoft.com/office/drawing/2014/main" id="{829FFED1-B33D-E503-DE2B-8E83185EABA5}"/>
              </a:ext>
            </a:extLst>
          </p:cNvPr>
          <p:cNvSpPr txBox="1">
            <a:spLocks/>
          </p:cNvSpPr>
          <p:nvPr/>
        </p:nvSpPr>
        <p:spPr>
          <a:xfrm>
            <a:off x="5573133" y="3368384"/>
            <a:ext cx="1472926" cy="8268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268288" indent="-268288" algn="l" defTabSz="719138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SzPct val="100000"/>
              <a:buFont typeface="Aptos" panose="020B0004020202020204" pitchFamily="34" charset="0"/>
              <a:buChar char="•"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3888" indent="-355600" algn="l" defTabSz="719138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SzPct val="100000"/>
              <a:buFont typeface="Aptos" panose="020B0004020202020204" pitchFamily="34" charset="0"/>
              <a:buChar char="→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719138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SzPct val="85000"/>
              <a:buFont typeface="Aptos" panose="020B00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ptos" panose="020B0004020202020204" pitchFamily="34" charset="0"/>
              <a:buNone/>
              <a:defRPr sz="4000" b="0" kern="1200" cap="none" spc="3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719138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Aptos" panose="020B00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ptos" panose="020B0004020202020204" pitchFamily="34" charset="0"/>
              <a:buNone/>
              <a:defRPr sz="16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68288" indent="-2682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rabicPeriod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lphaL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ptos" panose="020B0004020202020204" pitchFamily="34" charset="0"/>
              <a:buNone/>
              <a:defRPr sz="1200" b="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4" indent="0" algn="ctr" defTabSz="719138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Tx/>
              <a:buFont typeface="Aptos" panose="020B0004020202020204" pitchFamily="34" charset="0"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Q3 2028 Processes</a:t>
            </a:r>
          </a:p>
          <a:p>
            <a:pPr marL="0" marR="0" lvl="4" indent="0" algn="ctr" defTabSz="719138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Tx/>
              <a:buFont typeface="Aptos" panose="020B00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Agree on processes for Q&amp;A and scoring</a:t>
            </a:r>
          </a:p>
        </p:txBody>
      </p:sp>
      <p:cxnSp>
        <p:nvCxnSpPr>
          <p:cNvPr id="83" name="Rechte verbindingslijn 82">
            <a:extLst>
              <a:ext uri="{FF2B5EF4-FFF2-40B4-BE49-F238E27FC236}">
                <a16:creationId xmlns:a16="http://schemas.microsoft.com/office/drawing/2014/main" id="{AF36A161-338F-5CD5-9065-3099589173D3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6309596" y="2074300"/>
            <a:ext cx="0" cy="377518"/>
          </a:xfrm>
          <a:prstGeom prst="line">
            <a:avLst/>
          </a:prstGeom>
          <a:ln w="12700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ep 99">
            <a:extLst>
              <a:ext uri="{FF2B5EF4-FFF2-40B4-BE49-F238E27FC236}">
                <a16:creationId xmlns:a16="http://schemas.microsoft.com/office/drawing/2014/main" id="{A5CCD3BE-7697-DF1B-794F-6DB643091601}"/>
              </a:ext>
            </a:extLst>
          </p:cNvPr>
          <p:cNvGrpSpPr/>
          <p:nvPr/>
        </p:nvGrpSpPr>
        <p:grpSpPr>
          <a:xfrm>
            <a:off x="5957218" y="2451818"/>
            <a:ext cx="704756" cy="710466"/>
            <a:chOff x="5957218" y="2451818"/>
            <a:chExt cx="704756" cy="710466"/>
          </a:xfrm>
        </p:grpSpPr>
        <p:sp>
          <p:nvSpPr>
            <p:cNvPr id="85" name="Rechthoek: afgeronde hoeken 84">
              <a:extLst>
                <a:ext uri="{FF2B5EF4-FFF2-40B4-BE49-F238E27FC236}">
                  <a16:creationId xmlns:a16="http://schemas.microsoft.com/office/drawing/2014/main" id="{4E8216E6-E57F-9558-C244-F17BB1089851}"/>
                </a:ext>
              </a:extLst>
            </p:cNvPr>
            <p:cNvSpPr/>
            <p:nvPr/>
          </p:nvSpPr>
          <p:spPr>
            <a:xfrm>
              <a:off x="5957218" y="2451818"/>
              <a:ext cx="704756" cy="710466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F619A2B0-3BC6-312D-EEDE-B034E5542FC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092492" y="2589948"/>
              <a:ext cx="434208" cy="434206"/>
            </a:xfrm>
            <a:prstGeom prst="rect">
              <a:avLst/>
            </a:prstGeom>
          </p:spPr>
        </p:pic>
      </p:grpSp>
      <p:sp>
        <p:nvSpPr>
          <p:cNvPr id="102" name="Icoon_1_7">
            <a:extLst>
              <a:ext uri="{FF2B5EF4-FFF2-40B4-BE49-F238E27FC236}">
                <a16:creationId xmlns:a16="http://schemas.microsoft.com/office/drawing/2014/main" id="{44D65172-A8C4-1F75-9A4F-C3CC743C920E}"/>
              </a:ext>
            </a:extLst>
          </p:cNvPr>
          <p:cNvSpPr>
            <a:spLocks noChangeAspect="1"/>
          </p:cNvSpPr>
          <p:nvPr/>
        </p:nvSpPr>
        <p:spPr>
          <a:xfrm>
            <a:off x="3100072" y="2799692"/>
            <a:ext cx="454731" cy="455001"/>
          </a:xfrm>
          <a:custGeom>
            <a:avLst/>
            <a:gdLst>
              <a:gd name="connsiteX0" fmla="*/ 244176 w 488331"/>
              <a:gd name="connsiteY0" fmla="*/ 488625 h 488624"/>
              <a:gd name="connsiteX1" fmla="*/ 228920 w 488331"/>
              <a:gd name="connsiteY1" fmla="*/ 473369 h 488624"/>
              <a:gd name="connsiteX2" fmla="*/ 228920 w 488331"/>
              <a:gd name="connsiteY2" fmla="*/ 446926 h 488624"/>
              <a:gd name="connsiteX3" fmla="*/ 118063 w 488331"/>
              <a:gd name="connsiteY3" fmla="*/ 292743 h 488624"/>
              <a:gd name="connsiteX4" fmla="*/ 107852 w 488331"/>
              <a:gd name="connsiteY4" fmla="*/ 317335 h 488624"/>
              <a:gd name="connsiteX5" fmla="*/ 99370 w 488331"/>
              <a:gd name="connsiteY5" fmla="*/ 328319 h 488624"/>
              <a:gd name="connsiteX6" fmla="*/ 83382 w 488331"/>
              <a:gd name="connsiteY6" fmla="*/ 333710 h 488624"/>
              <a:gd name="connsiteX7" fmla="*/ 79721 w 488331"/>
              <a:gd name="connsiteY7" fmla="*/ 333466 h 488624"/>
              <a:gd name="connsiteX8" fmla="*/ 62167 w 488331"/>
              <a:gd name="connsiteY8" fmla="*/ 323194 h 488624"/>
              <a:gd name="connsiteX9" fmla="*/ 5355 w 488331"/>
              <a:gd name="connsiteY9" fmla="*/ 247770 h 488624"/>
              <a:gd name="connsiteX10" fmla="*/ 250 w 488331"/>
              <a:gd name="connsiteY10" fmla="*/ 235444 h 488624"/>
              <a:gd name="connsiteX11" fmla="*/ 22889 w 488331"/>
              <a:gd name="connsiteY11" fmla="*/ 205543 h 488624"/>
              <a:gd name="connsiteX12" fmla="*/ 116416 w 488331"/>
              <a:gd name="connsiteY12" fmla="*/ 192382 h 488624"/>
              <a:gd name="connsiteX13" fmla="*/ 120077 w 488331"/>
              <a:gd name="connsiteY13" fmla="*/ 192118 h 488624"/>
              <a:gd name="connsiteX14" fmla="*/ 130166 w 488331"/>
              <a:gd name="connsiteY14" fmla="*/ 194111 h 488624"/>
              <a:gd name="connsiteX15" fmla="*/ 144567 w 488331"/>
              <a:gd name="connsiteY15" fmla="*/ 208452 h 488624"/>
              <a:gd name="connsiteX16" fmla="*/ 144608 w 488331"/>
              <a:gd name="connsiteY16" fmla="*/ 228772 h 488624"/>
              <a:gd name="connsiteX17" fmla="*/ 129739 w 488331"/>
              <a:gd name="connsiteY17" fmla="*/ 264572 h 488624"/>
              <a:gd name="connsiteX18" fmla="*/ 228900 w 488331"/>
              <a:gd name="connsiteY18" fmla="*/ 336639 h 488624"/>
              <a:gd name="connsiteX19" fmla="*/ 228900 w 488331"/>
              <a:gd name="connsiteY19" fmla="*/ 137727 h 488624"/>
              <a:gd name="connsiteX20" fmla="*/ 196395 w 488331"/>
              <a:gd name="connsiteY20" fmla="*/ 137727 h 488624"/>
              <a:gd name="connsiteX21" fmla="*/ 177641 w 488331"/>
              <a:gd name="connsiteY21" fmla="*/ 129957 h 488624"/>
              <a:gd name="connsiteX22" fmla="*/ 169912 w 488331"/>
              <a:gd name="connsiteY22" fmla="*/ 111203 h 488624"/>
              <a:gd name="connsiteX23" fmla="*/ 173593 w 488331"/>
              <a:gd name="connsiteY23" fmla="*/ 97757 h 488624"/>
              <a:gd name="connsiteX24" fmla="*/ 221231 w 488331"/>
              <a:gd name="connsiteY24" fmla="*/ 13282 h 488624"/>
              <a:gd name="connsiteX25" fmla="*/ 237606 w 488331"/>
              <a:gd name="connsiteY25" fmla="*/ 834 h 488624"/>
              <a:gd name="connsiteX26" fmla="*/ 244237 w 488331"/>
              <a:gd name="connsiteY26" fmla="*/ 0 h 488624"/>
              <a:gd name="connsiteX27" fmla="*/ 257702 w 488331"/>
              <a:gd name="connsiteY27" fmla="*/ 3702 h 488624"/>
              <a:gd name="connsiteX28" fmla="*/ 267018 w 488331"/>
              <a:gd name="connsiteY28" fmla="*/ 12998 h 488624"/>
              <a:gd name="connsiteX29" fmla="*/ 314982 w 488331"/>
              <a:gd name="connsiteY29" fmla="*/ 98002 h 488624"/>
              <a:gd name="connsiteX30" fmla="*/ 317667 w 488331"/>
              <a:gd name="connsiteY30" fmla="*/ 117854 h 488624"/>
              <a:gd name="connsiteX31" fmla="*/ 305442 w 488331"/>
              <a:gd name="connsiteY31" fmla="*/ 134066 h 488624"/>
              <a:gd name="connsiteX32" fmla="*/ 291997 w 488331"/>
              <a:gd name="connsiteY32" fmla="*/ 137727 h 488624"/>
              <a:gd name="connsiteX33" fmla="*/ 259431 w 488331"/>
              <a:gd name="connsiteY33" fmla="*/ 137727 h 488624"/>
              <a:gd name="connsiteX34" fmla="*/ 259431 w 488331"/>
              <a:gd name="connsiteY34" fmla="*/ 336618 h 488624"/>
              <a:gd name="connsiteX35" fmla="*/ 358592 w 488331"/>
              <a:gd name="connsiteY35" fmla="*/ 264551 h 488624"/>
              <a:gd name="connsiteX36" fmla="*/ 343743 w 488331"/>
              <a:gd name="connsiteY36" fmla="*/ 228813 h 488624"/>
              <a:gd name="connsiteX37" fmla="*/ 358165 w 488331"/>
              <a:gd name="connsiteY37" fmla="*/ 194111 h 488624"/>
              <a:gd name="connsiteX38" fmla="*/ 368254 w 488331"/>
              <a:gd name="connsiteY38" fmla="*/ 192118 h 488624"/>
              <a:gd name="connsiteX39" fmla="*/ 371895 w 488331"/>
              <a:gd name="connsiteY39" fmla="*/ 192362 h 488624"/>
              <a:gd name="connsiteX40" fmla="*/ 465483 w 488331"/>
              <a:gd name="connsiteY40" fmla="*/ 205523 h 488624"/>
              <a:gd name="connsiteX41" fmla="*/ 488081 w 488331"/>
              <a:gd name="connsiteY41" fmla="*/ 235403 h 488624"/>
              <a:gd name="connsiteX42" fmla="*/ 482955 w 488331"/>
              <a:gd name="connsiteY42" fmla="*/ 247791 h 488624"/>
              <a:gd name="connsiteX43" fmla="*/ 426184 w 488331"/>
              <a:gd name="connsiteY43" fmla="*/ 323173 h 488624"/>
              <a:gd name="connsiteX44" fmla="*/ 408630 w 488331"/>
              <a:gd name="connsiteY44" fmla="*/ 333486 h 488624"/>
              <a:gd name="connsiteX45" fmla="*/ 404949 w 488331"/>
              <a:gd name="connsiteY45" fmla="*/ 333730 h 488624"/>
              <a:gd name="connsiteX46" fmla="*/ 388961 w 488331"/>
              <a:gd name="connsiteY46" fmla="*/ 328340 h 488624"/>
              <a:gd name="connsiteX47" fmla="*/ 380479 w 488331"/>
              <a:gd name="connsiteY47" fmla="*/ 317376 h 488624"/>
              <a:gd name="connsiteX48" fmla="*/ 370288 w 488331"/>
              <a:gd name="connsiteY48" fmla="*/ 292743 h 488624"/>
              <a:gd name="connsiteX49" fmla="*/ 259431 w 488331"/>
              <a:gd name="connsiteY49" fmla="*/ 446926 h 488624"/>
              <a:gd name="connsiteX50" fmla="*/ 259431 w 488331"/>
              <a:gd name="connsiteY50" fmla="*/ 473369 h 488624"/>
              <a:gd name="connsiteX51" fmla="*/ 244176 w 488331"/>
              <a:gd name="connsiteY51" fmla="*/ 488625 h 488624"/>
              <a:gd name="connsiteX52" fmla="*/ 406027 w 488331"/>
              <a:gd name="connsiteY52" fmla="*/ 299232 h 488624"/>
              <a:gd name="connsiteX53" fmla="*/ 454560 w 488331"/>
              <a:gd name="connsiteY53" fmla="*/ 234793 h 488624"/>
              <a:gd name="connsiteX54" fmla="*/ 374600 w 488331"/>
              <a:gd name="connsiteY54" fmla="*/ 223544 h 488624"/>
              <a:gd name="connsiteX55" fmla="*/ 406027 w 488331"/>
              <a:gd name="connsiteY55" fmla="*/ 299232 h 488624"/>
              <a:gd name="connsiteX56" fmla="*/ 82345 w 488331"/>
              <a:gd name="connsiteY56" fmla="*/ 299232 h 488624"/>
              <a:gd name="connsiteX57" fmla="*/ 113771 w 488331"/>
              <a:gd name="connsiteY57" fmla="*/ 223544 h 488624"/>
              <a:gd name="connsiteX58" fmla="*/ 33812 w 488331"/>
              <a:gd name="connsiteY58" fmla="*/ 234793 h 488624"/>
              <a:gd name="connsiteX59" fmla="*/ 82345 w 488331"/>
              <a:gd name="connsiteY59" fmla="*/ 299232 h 488624"/>
              <a:gd name="connsiteX60" fmla="*/ 285122 w 488331"/>
              <a:gd name="connsiteY60" fmla="*/ 107216 h 488624"/>
              <a:gd name="connsiteX61" fmla="*/ 244176 w 488331"/>
              <a:gd name="connsiteY61" fmla="*/ 34640 h 488624"/>
              <a:gd name="connsiteX62" fmla="*/ 203271 w 488331"/>
              <a:gd name="connsiteY62" fmla="*/ 107216 h 488624"/>
              <a:gd name="connsiteX63" fmla="*/ 285122 w 488331"/>
              <a:gd name="connsiteY63" fmla="*/ 107216 h 48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488331" h="488624">
                <a:moveTo>
                  <a:pt x="244176" y="488625"/>
                </a:moveTo>
                <a:cubicBezTo>
                  <a:pt x="235755" y="488625"/>
                  <a:pt x="228920" y="481790"/>
                  <a:pt x="228920" y="473369"/>
                </a:cubicBezTo>
                <a:lnTo>
                  <a:pt x="228920" y="446926"/>
                </a:lnTo>
                <a:cubicBezTo>
                  <a:pt x="228920" y="369428"/>
                  <a:pt x="193649" y="320285"/>
                  <a:pt x="118063" y="292743"/>
                </a:cubicBezTo>
                <a:lnTo>
                  <a:pt x="107852" y="317335"/>
                </a:lnTo>
                <a:cubicBezTo>
                  <a:pt x="106062" y="321668"/>
                  <a:pt x="103113" y="325472"/>
                  <a:pt x="99370" y="328319"/>
                </a:cubicBezTo>
                <a:cubicBezTo>
                  <a:pt x="94712" y="331859"/>
                  <a:pt x="89179" y="333710"/>
                  <a:pt x="83382" y="333710"/>
                </a:cubicBezTo>
                <a:cubicBezTo>
                  <a:pt x="82162" y="333710"/>
                  <a:pt x="80942" y="333628"/>
                  <a:pt x="79721" y="333466"/>
                </a:cubicBezTo>
                <a:cubicBezTo>
                  <a:pt x="72683" y="332489"/>
                  <a:pt x="66459" y="328828"/>
                  <a:pt x="62167" y="323194"/>
                </a:cubicBezTo>
                <a:lnTo>
                  <a:pt x="5355" y="247770"/>
                </a:lnTo>
                <a:cubicBezTo>
                  <a:pt x="2650" y="244211"/>
                  <a:pt x="880" y="239939"/>
                  <a:pt x="250" y="235444"/>
                </a:cubicBezTo>
                <a:cubicBezTo>
                  <a:pt x="-1743" y="220961"/>
                  <a:pt x="8407" y="207557"/>
                  <a:pt x="22889" y="205543"/>
                </a:cubicBezTo>
                <a:lnTo>
                  <a:pt x="116416" y="192382"/>
                </a:lnTo>
                <a:cubicBezTo>
                  <a:pt x="117636" y="192199"/>
                  <a:pt x="118877" y="192118"/>
                  <a:pt x="120077" y="192118"/>
                </a:cubicBezTo>
                <a:cubicBezTo>
                  <a:pt x="123555" y="192118"/>
                  <a:pt x="126952" y="192789"/>
                  <a:pt x="130166" y="194111"/>
                </a:cubicBezTo>
                <a:cubicBezTo>
                  <a:pt x="136716" y="196817"/>
                  <a:pt x="141842" y="201902"/>
                  <a:pt x="144567" y="208452"/>
                </a:cubicBezTo>
                <a:cubicBezTo>
                  <a:pt x="147293" y="215001"/>
                  <a:pt x="147313" y="222202"/>
                  <a:pt x="144608" y="228772"/>
                </a:cubicBezTo>
                <a:cubicBezTo>
                  <a:pt x="144588" y="228813"/>
                  <a:pt x="129739" y="264572"/>
                  <a:pt x="129739" y="264572"/>
                </a:cubicBezTo>
                <a:cubicBezTo>
                  <a:pt x="174733" y="281190"/>
                  <a:pt x="207440" y="304928"/>
                  <a:pt x="228900" y="336639"/>
                </a:cubicBezTo>
                <a:lnTo>
                  <a:pt x="228900" y="137727"/>
                </a:lnTo>
                <a:lnTo>
                  <a:pt x="196395" y="137727"/>
                </a:lnTo>
                <a:cubicBezTo>
                  <a:pt x="189296" y="137727"/>
                  <a:pt x="182645" y="134961"/>
                  <a:pt x="177641" y="129957"/>
                </a:cubicBezTo>
                <a:cubicBezTo>
                  <a:pt x="172658" y="124933"/>
                  <a:pt x="169891" y="118281"/>
                  <a:pt x="169912" y="111203"/>
                </a:cubicBezTo>
                <a:cubicBezTo>
                  <a:pt x="169912" y="106463"/>
                  <a:pt x="171193" y="101805"/>
                  <a:pt x="173593" y="97757"/>
                </a:cubicBezTo>
                <a:lnTo>
                  <a:pt x="221231" y="13282"/>
                </a:lnTo>
                <a:cubicBezTo>
                  <a:pt x="224954" y="6957"/>
                  <a:pt x="230751" y="2583"/>
                  <a:pt x="237606" y="834"/>
                </a:cubicBezTo>
                <a:cubicBezTo>
                  <a:pt x="239782" y="285"/>
                  <a:pt x="242020" y="0"/>
                  <a:pt x="244237" y="0"/>
                </a:cubicBezTo>
                <a:cubicBezTo>
                  <a:pt x="248956" y="0"/>
                  <a:pt x="253614" y="1281"/>
                  <a:pt x="257702" y="3702"/>
                </a:cubicBezTo>
                <a:cubicBezTo>
                  <a:pt x="261526" y="5960"/>
                  <a:pt x="264740" y="9174"/>
                  <a:pt x="267018" y="12998"/>
                </a:cubicBezTo>
                <a:lnTo>
                  <a:pt x="314982" y="98002"/>
                </a:lnTo>
                <a:cubicBezTo>
                  <a:pt x="318460" y="103900"/>
                  <a:pt x="319436" y="110999"/>
                  <a:pt x="317667" y="117854"/>
                </a:cubicBezTo>
                <a:cubicBezTo>
                  <a:pt x="315897" y="124729"/>
                  <a:pt x="311544" y="130465"/>
                  <a:pt x="305442" y="134066"/>
                </a:cubicBezTo>
                <a:cubicBezTo>
                  <a:pt x="301353" y="136466"/>
                  <a:pt x="296716" y="137727"/>
                  <a:pt x="291997" y="137727"/>
                </a:cubicBezTo>
                <a:lnTo>
                  <a:pt x="259431" y="137727"/>
                </a:lnTo>
                <a:lnTo>
                  <a:pt x="259431" y="336618"/>
                </a:lnTo>
                <a:cubicBezTo>
                  <a:pt x="280891" y="304928"/>
                  <a:pt x="313619" y="281170"/>
                  <a:pt x="358592" y="264551"/>
                </a:cubicBezTo>
                <a:lnTo>
                  <a:pt x="343743" y="228813"/>
                </a:lnTo>
                <a:cubicBezTo>
                  <a:pt x="338170" y="215225"/>
                  <a:pt x="344638" y="199685"/>
                  <a:pt x="358165" y="194111"/>
                </a:cubicBezTo>
                <a:cubicBezTo>
                  <a:pt x="361379" y="192789"/>
                  <a:pt x="364776" y="192118"/>
                  <a:pt x="368254" y="192118"/>
                </a:cubicBezTo>
                <a:cubicBezTo>
                  <a:pt x="369474" y="192118"/>
                  <a:pt x="370695" y="192199"/>
                  <a:pt x="371895" y="192362"/>
                </a:cubicBezTo>
                <a:lnTo>
                  <a:pt x="465483" y="205523"/>
                </a:lnTo>
                <a:cubicBezTo>
                  <a:pt x="479925" y="207516"/>
                  <a:pt x="490075" y="220920"/>
                  <a:pt x="488081" y="235403"/>
                </a:cubicBezTo>
                <a:cubicBezTo>
                  <a:pt x="487451" y="239898"/>
                  <a:pt x="485681" y="244170"/>
                  <a:pt x="482955" y="247791"/>
                </a:cubicBezTo>
                <a:lnTo>
                  <a:pt x="426184" y="323173"/>
                </a:lnTo>
                <a:cubicBezTo>
                  <a:pt x="421872" y="328848"/>
                  <a:pt x="415648" y="332510"/>
                  <a:pt x="408630" y="333486"/>
                </a:cubicBezTo>
                <a:cubicBezTo>
                  <a:pt x="407390" y="333649"/>
                  <a:pt x="406169" y="333730"/>
                  <a:pt x="404949" y="333730"/>
                </a:cubicBezTo>
                <a:cubicBezTo>
                  <a:pt x="399131" y="333730"/>
                  <a:pt x="393619" y="331859"/>
                  <a:pt x="388961" y="328340"/>
                </a:cubicBezTo>
                <a:cubicBezTo>
                  <a:pt x="385218" y="325492"/>
                  <a:pt x="382289" y="321709"/>
                  <a:pt x="380479" y="317376"/>
                </a:cubicBezTo>
                <a:lnTo>
                  <a:pt x="370288" y="292743"/>
                </a:lnTo>
                <a:cubicBezTo>
                  <a:pt x="294702" y="320285"/>
                  <a:pt x="259431" y="369428"/>
                  <a:pt x="259431" y="446926"/>
                </a:cubicBezTo>
                <a:lnTo>
                  <a:pt x="259431" y="473369"/>
                </a:lnTo>
                <a:cubicBezTo>
                  <a:pt x="259431" y="481770"/>
                  <a:pt x="252597" y="488625"/>
                  <a:pt x="244176" y="488625"/>
                </a:cubicBezTo>
                <a:close/>
                <a:moveTo>
                  <a:pt x="406027" y="299232"/>
                </a:moveTo>
                <a:lnTo>
                  <a:pt x="454560" y="234793"/>
                </a:lnTo>
                <a:lnTo>
                  <a:pt x="374600" y="223544"/>
                </a:lnTo>
                <a:lnTo>
                  <a:pt x="406027" y="299232"/>
                </a:lnTo>
                <a:close/>
                <a:moveTo>
                  <a:pt x="82345" y="299232"/>
                </a:moveTo>
                <a:lnTo>
                  <a:pt x="113771" y="223544"/>
                </a:lnTo>
                <a:lnTo>
                  <a:pt x="33812" y="234793"/>
                </a:lnTo>
                <a:lnTo>
                  <a:pt x="82345" y="299232"/>
                </a:lnTo>
                <a:close/>
                <a:moveTo>
                  <a:pt x="285122" y="107216"/>
                </a:moveTo>
                <a:lnTo>
                  <a:pt x="244176" y="34640"/>
                </a:lnTo>
                <a:lnTo>
                  <a:pt x="203271" y="107216"/>
                </a:lnTo>
                <a:lnTo>
                  <a:pt x="285122" y="107216"/>
                </a:lnTo>
                <a:close/>
              </a:path>
            </a:pathLst>
          </a:custGeom>
          <a:solidFill>
            <a:schemeClr val="bg1"/>
          </a:solidFill>
          <a:ln w="20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04" name="Tijdelijke aanduiding voor tekst 15">
            <a:extLst>
              <a:ext uri="{FF2B5EF4-FFF2-40B4-BE49-F238E27FC236}">
                <a16:creationId xmlns:a16="http://schemas.microsoft.com/office/drawing/2014/main" id="{35A26382-51F5-E973-8757-6C23DF46981D}"/>
              </a:ext>
            </a:extLst>
          </p:cNvPr>
          <p:cNvSpPr txBox="1">
            <a:spLocks/>
          </p:cNvSpPr>
          <p:nvPr/>
        </p:nvSpPr>
        <p:spPr>
          <a:xfrm>
            <a:off x="8869644" y="4786628"/>
            <a:ext cx="1472926" cy="439095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268288" indent="-268288" algn="l" defTabSz="719138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SzPct val="100000"/>
              <a:buFont typeface="Aptos" panose="020B0004020202020204" pitchFamily="34" charset="0"/>
              <a:buChar char="•"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3888" indent="-355600" algn="l" defTabSz="719138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SzPct val="100000"/>
              <a:buFont typeface="Aptos" panose="020B0004020202020204" pitchFamily="34" charset="0"/>
              <a:buChar char="→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719138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SzPct val="85000"/>
              <a:buFont typeface="Aptos" panose="020B00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ptos" panose="020B0004020202020204" pitchFamily="34" charset="0"/>
              <a:buNone/>
              <a:defRPr sz="4000" b="0" kern="1200" cap="none" spc="3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719138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Aptos" panose="020B00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ptos" panose="020B0004020202020204" pitchFamily="34" charset="0"/>
              <a:buNone/>
              <a:defRPr sz="16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68288" indent="-2682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rabicPeriod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lphaL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ptos" panose="020B0004020202020204" pitchFamily="34" charset="0"/>
              <a:buNone/>
              <a:defRPr sz="1200" b="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4" indent="0" algn="ctr" defTabSz="719138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Tx/>
              <a:buFont typeface="Aptos" panose="020B0004020202020204" pitchFamily="34" charset="0"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H1 2029 Tender</a:t>
            </a:r>
          </a:p>
          <a:p>
            <a:pPr marL="0" marR="0" lvl="4" indent="0" algn="ctr" defTabSz="719138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Tx/>
              <a:buFont typeface="Aptos" panose="020B00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Publish and scoring</a:t>
            </a:r>
          </a:p>
        </p:txBody>
      </p:sp>
      <p:cxnSp>
        <p:nvCxnSpPr>
          <p:cNvPr id="106" name="Rechte verbindingslijn 105">
            <a:extLst>
              <a:ext uri="{FF2B5EF4-FFF2-40B4-BE49-F238E27FC236}">
                <a16:creationId xmlns:a16="http://schemas.microsoft.com/office/drawing/2014/main" id="{51576226-680E-D9B5-E3C8-CFB9496C3F9B}"/>
              </a:ext>
            </a:extLst>
          </p:cNvPr>
          <p:cNvCxnSpPr>
            <a:cxnSpLocks/>
            <a:endCxn id="110" idx="0"/>
          </p:cNvCxnSpPr>
          <p:nvPr/>
        </p:nvCxnSpPr>
        <p:spPr>
          <a:xfrm>
            <a:off x="9606107" y="2879002"/>
            <a:ext cx="0" cy="1027007"/>
          </a:xfrm>
          <a:prstGeom prst="line">
            <a:avLst/>
          </a:prstGeom>
          <a:ln w="12700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hthoek: afgeronde hoeken 109">
            <a:extLst>
              <a:ext uri="{FF2B5EF4-FFF2-40B4-BE49-F238E27FC236}">
                <a16:creationId xmlns:a16="http://schemas.microsoft.com/office/drawing/2014/main" id="{6706CC12-81B5-07AF-F876-7A4A636E349B}"/>
              </a:ext>
            </a:extLst>
          </p:cNvPr>
          <p:cNvSpPr/>
          <p:nvPr/>
        </p:nvSpPr>
        <p:spPr>
          <a:xfrm>
            <a:off x="9253729" y="3906009"/>
            <a:ext cx="704756" cy="71046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16" name="Graphic 115">
            <a:extLst>
              <a:ext uri="{FF2B5EF4-FFF2-40B4-BE49-F238E27FC236}">
                <a16:creationId xmlns:a16="http://schemas.microsoft.com/office/drawing/2014/main" id="{8CCD5AEF-428B-EEED-FB75-D7567DAAE6B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25485" y="4053193"/>
            <a:ext cx="434207" cy="434205"/>
          </a:xfrm>
          <a:prstGeom prst="rect">
            <a:avLst/>
          </a:prstGeom>
        </p:spPr>
      </p:pic>
      <p:pic>
        <p:nvPicPr>
          <p:cNvPr id="124" name="Graphic 123">
            <a:extLst>
              <a:ext uri="{FF2B5EF4-FFF2-40B4-BE49-F238E27FC236}">
                <a16:creationId xmlns:a16="http://schemas.microsoft.com/office/drawing/2014/main" id="{E5B87C17-5243-01DC-C1D2-915D373E308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389003" y="4044140"/>
            <a:ext cx="434208" cy="43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8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a0b78b92-4f9c-471f-a764-53ef0b7c3d81" xsi:nil="true"/>
    <lcf76f155ced4ddcb4097134ff3c332f xmlns="832eeb63-89ae-4dd7-aa73-b83b83b148a0">
      <Terms xmlns="http://schemas.microsoft.com/office/infopath/2007/PartnerControls"/>
    </lcf76f155ced4ddcb4097134ff3c332f>
    <_ip_UnifiedCompliancePolicyProperties xmlns="http://schemas.microsoft.com/sharepoint/v3" xsi:nil="true"/>
    <SharedWithUsers xmlns="a0b78b92-4f9c-471f-a764-53ef0b7c3d81">
      <UserInfo>
        <DisplayName>Garvan McFeeley</DisplayName>
        <AccountId>6</AccountId>
        <AccountType/>
      </UserInfo>
      <UserInfo>
        <DisplayName>Badreddine Ajbar El Gueriri</DisplayName>
        <AccountId>93</AccountId>
        <AccountType/>
      </UserInfo>
      <UserInfo>
        <DisplayName>Michel  Wets</DisplayName>
        <AccountId>95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D4340EE09C2244A77938397E69559C" ma:contentTypeVersion="19" ma:contentTypeDescription="Create a new document." ma:contentTypeScope="" ma:versionID="1f3b26efdf96474c4069ebfa7826cee9">
  <xsd:schema xmlns:xsd="http://www.w3.org/2001/XMLSchema" xmlns:xs="http://www.w3.org/2001/XMLSchema" xmlns:p="http://schemas.microsoft.com/office/2006/metadata/properties" xmlns:ns1="http://schemas.microsoft.com/sharepoint/v3" xmlns:ns2="832eeb63-89ae-4dd7-aa73-b83b83b148a0" xmlns:ns3="a0b78b92-4f9c-471f-a764-53ef0b7c3d81" targetNamespace="http://schemas.microsoft.com/office/2006/metadata/properties" ma:root="true" ma:fieldsID="3bd46b6cb897c9952ec39906dbed87af" ns1:_="" ns2:_="" ns3:_="">
    <xsd:import namespace="http://schemas.microsoft.com/sharepoint/v3"/>
    <xsd:import namespace="832eeb63-89ae-4dd7-aa73-b83b83b148a0"/>
    <xsd:import namespace="a0b78b92-4f9c-471f-a764-53ef0b7c3d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2eeb63-89ae-4dd7-aa73-b83b83b148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39ebc3d-b31a-4691-846c-24affd11c5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b78b92-4f9c-471f-a764-53ef0b7c3d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822dcc8-de9a-4e6b-ada4-7e5a2fcdfcd1}" ma:internalName="TaxCatchAll" ma:showField="CatchAllData" ma:web="a0b78b92-4f9c-471f-a764-53ef0b7c3d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38BB1E-F918-41B7-BE38-46788337E5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95839F-2DCE-4731-B107-938F98DB7F6C}">
  <ds:schemaRefs>
    <ds:schemaRef ds:uri="832eeb63-89ae-4dd7-aa73-b83b83b148a0"/>
    <ds:schemaRef ds:uri="a0b78b92-4f9c-471f-a764-53ef0b7c3d81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5F52443E-A720-4753-9E46-0E21863C7D17}">
  <ds:schemaRefs>
    <ds:schemaRef ds:uri="832eeb63-89ae-4dd7-aa73-b83b83b148a0"/>
    <ds:schemaRef ds:uri="a0b78b92-4f9c-471f-a764-53ef0b7c3d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24352</TotalTime>
  <Words>725</Words>
  <Application>Microsoft Macintosh PowerPoint</Application>
  <PresentationFormat>Breedbeeld</PresentationFormat>
  <Paragraphs>90</Paragraphs>
  <Slides>10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Aptos</vt:lpstr>
      <vt:lpstr>Arial</vt:lpstr>
      <vt:lpstr>Calibri</vt:lpstr>
      <vt:lpstr>Office Theme</vt:lpstr>
      <vt:lpstr>PowerPoint-presentatie</vt:lpstr>
      <vt:lpstr>What is OCRE</vt:lpstr>
      <vt:lpstr>Benefits OCRE</vt:lpstr>
      <vt:lpstr>Key successes</vt:lpstr>
      <vt:lpstr>Why going global? </vt:lpstr>
      <vt:lpstr>Procurement limitations </vt:lpstr>
      <vt:lpstr>Feasibility Study Process OCRE Global</vt:lpstr>
      <vt:lpstr>OCRE Global: the hamburger model</vt:lpstr>
      <vt:lpstr>Roadmap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Hasleham</dc:creator>
  <cp:lastModifiedBy>Michel Wets</cp:lastModifiedBy>
  <cp:revision>72</cp:revision>
  <dcterms:created xsi:type="dcterms:W3CDTF">2023-03-14T15:06:16Z</dcterms:created>
  <dcterms:modified xsi:type="dcterms:W3CDTF">2026-06-06T08:00:39Z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0x01010087D4340EE09C2244A77938397E69559C</vt:lpwstr>
  </property>
  <property fmtid="{D5CDD505-2E9C-101B-9397-08002B2CF9AE}" pid="3" name="MediaServiceImageTags">
    <vt:lpwstr/>
  </property>
</Properties>
</file>