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sldIdLst>
    <p:sldId id="305" r:id="rId6"/>
    <p:sldId id="303" r:id="rId7"/>
    <p:sldId id="318" r:id="rId8"/>
    <p:sldId id="314" r:id="rId9"/>
    <p:sldId id="309" r:id="rId10"/>
    <p:sldId id="308" r:id="rId11"/>
    <p:sldId id="312" r:id="rId12"/>
    <p:sldId id="306" r:id="rId13"/>
    <p:sldId id="317" r:id="rId14"/>
    <p:sldId id="307" r:id="rId15"/>
    <p:sldId id="315" r:id="rId16"/>
    <p:sldId id="302" r:id="rId17"/>
    <p:sldId id="311" r:id="rId18"/>
    <p:sldId id="316" r:id="rId19"/>
    <p:sldId id="310" r:id="rId20"/>
    <p:sldId id="304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5D"/>
    <a:srgbClr val="037C3F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440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flynn@internet2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Bob Flynn, Internet2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4E49B-95DE-4134-2E99-8FC079023B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What’s up in the US R&amp;E Cloud Community?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Global Cloud Café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 </a:t>
            </a:r>
            <a:r>
              <a:rPr lang="en-US" dirty="0" err="1"/>
              <a:t>Auditorio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Tuesday 9 June 2026</a:t>
            </a: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024B-1E19-337C-97CD-B7D0E71C1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9FC6B-5B5C-AA38-7DD9-9432AEB9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50622"/>
            <a:ext cx="8439238" cy="3650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Higher Education Cloud Computing Community Group (CCCG)</a:t>
            </a:r>
          </a:p>
          <a:p>
            <a:pPr lvl="1"/>
            <a:r>
              <a:rPr lang="en-US" dirty="0"/>
              <a:t>Started over a decade ago and now has 2,200+ subscribers</a:t>
            </a:r>
          </a:p>
          <a:p>
            <a:pPr lvl="1" fontAlgn="base"/>
            <a:r>
              <a:rPr lang="en-US" dirty="0"/>
              <a:t>Run by volunteer cloud professionals from the community who serve 3 years as co-chair</a:t>
            </a:r>
          </a:p>
          <a:p>
            <a:pPr lvl="1" fontAlgn="base"/>
            <a:r>
              <a:rPr lang="en-US" dirty="0"/>
              <a:t>Monthly community calls (4</a:t>
            </a:r>
            <a:r>
              <a:rPr lang="en-US" baseline="30000" dirty="0"/>
              <a:t>th</a:t>
            </a:r>
            <a:r>
              <a:rPr lang="en-US" dirty="0"/>
              <a:t> Wednesday, 16:00 GMT in summer)</a:t>
            </a:r>
          </a:p>
          <a:p>
            <a:pPr lvl="1" fontAlgn="base"/>
            <a:r>
              <a:rPr lang="en-US" dirty="0"/>
              <a:t>They highlight the work being done by community members. Vendors never present.</a:t>
            </a:r>
          </a:p>
          <a:p>
            <a:pPr lvl="1" fontAlgn="base"/>
            <a:r>
              <a:rPr lang="en-US" dirty="0"/>
              <a:t>Internet2 provides logistical and staffing support</a:t>
            </a:r>
          </a:p>
          <a:p>
            <a:pPr lvl="1" fontAlgn="base"/>
            <a:r>
              <a:rPr lang="en-US" b="1" dirty="0">
                <a:solidFill>
                  <a:srgbClr val="0070C0"/>
                </a:solidFill>
              </a:rPr>
              <a:t>https://internet2.edu/</a:t>
            </a:r>
            <a:r>
              <a:rPr lang="en-US" b="1" dirty="0" err="1">
                <a:solidFill>
                  <a:srgbClr val="0070C0"/>
                </a:solidFill>
              </a:rPr>
              <a:t>cccg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en-US" b="1" dirty="0"/>
              <a:t>Cloud Infrastructure Community Program (CICP)</a:t>
            </a:r>
          </a:p>
          <a:p>
            <a:pPr lvl="1" fontAlgn="base"/>
            <a:r>
              <a:rPr lang="en-US" dirty="0"/>
              <a:t>Formally started in 2024</a:t>
            </a:r>
          </a:p>
          <a:p>
            <a:pPr lvl="1" fontAlgn="base"/>
            <a:r>
              <a:rPr lang="en-US" dirty="0"/>
              <a:t>85 subscribing institutions</a:t>
            </a:r>
          </a:p>
          <a:p>
            <a:pPr lvl="1" fontAlgn="base"/>
            <a:r>
              <a:rPr lang="en-US"/>
              <a:t>4-5 </a:t>
            </a:r>
            <a:r>
              <a:rPr lang="en-US" dirty="0"/>
              <a:t>community calls/month, focused on the specific technology (AWS &amp; GCP for now)</a:t>
            </a:r>
          </a:p>
          <a:p>
            <a:pPr lvl="1" fontAlgn="base"/>
            <a:r>
              <a:rPr lang="en-US" dirty="0"/>
              <a:t>CICP details at </a:t>
            </a:r>
            <a:r>
              <a:rPr lang="en-US" i="1" dirty="0"/>
              <a:t>Tuning into the Community: Cloud, Trust, and Funding</a:t>
            </a:r>
            <a:r>
              <a:rPr lang="en-US" dirty="0"/>
              <a:t> today at 14:00</a:t>
            </a:r>
          </a:p>
          <a:p>
            <a:pPr lvl="1" fontAlgn="base"/>
            <a:r>
              <a:rPr lang="en-US" b="1" dirty="0">
                <a:solidFill>
                  <a:srgbClr val="0070C0"/>
                </a:solidFill>
              </a:rPr>
              <a:t>https://internet2.edu/</a:t>
            </a:r>
            <a:r>
              <a:rPr lang="en-US" b="1" dirty="0" err="1">
                <a:solidFill>
                  <a:srgbClr val="0070C0"/>
                </a:solidFill>
              </a:rPr>
              <a:t>cicp</a:t>
            </a:r>
            <a:endParaRPr lang="en-US" b="1" dirty="0">
              <a:solidFill>
                <a:srgbClr val="0070C0"/>
              </a:solidFill>
            </a:endParaRP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716E-A997-5423-BC71-FC534292A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EEAD6F-83C0-16E4-9D66-7C18487C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Community – A Workforce Multiplier</a:t>
            </a:r>
          </a:p>
        </p:txBody>
      </p:sp>
    </p:spTree>
    <p:extLst>
      <p:ext uri="{BB962C8B-B14F-4D97-AF65-F5344CB8AC3E}">
        <p14:creationId xmlns:p14="http://schemas.microsoft.com/office/powerpoint/2010/main" val="37288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FFE8-BFE8-9184-30E5-8B997F32A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4B666A4-D7CC-F645-0197-AB6BC2771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76" y="479475"/>
            <a:ext cx="4001526" cy="30011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CD049-09E3-3FE5-AB80-2D7C3485E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F211E5-3134-5692-C24E-38737963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Higher Education Cloud Forum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4C3C8-01C3-6D29-93B3-6407D7A4834D}"/>
              </a:ext>
            </a:extLst>
          </p:cNvPr>
          <p:cNvSpPr txBox="1"/>
          <p:nvPr/>
        </p:nvSpPr>
        <p:spPr>
          <a:xfrm>
            <a:off x="347471" y="950976"/>
            <a:ext cx="4327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Begun in 2015 at Cornell University with a goal of fostering conversations about cloud strategy in R&amp;E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Free but limited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CSPs invited to send two representatives to 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Management and support shifted to Internet2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Hosted by a different institution each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Cloud Forum 2026 was held at the University of Wisconsin – Madison from May 19-22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addition to US institutions and a few federal agencies, we’ve had attendees from CERN, RNP, SURF, SWITCH, and </a:t>
            </a:r>
            <a:r>
              <a:rPr lang="en-US" sz="1400" dirty="0" err="1"/>
              <a:t>SingAREN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9BE6A-0CA2-AA17-3AE7-ABFAF0E1706A}"/>
              </a:ext>
            </a:extLst>
          </p:cNvPr>
          <p:cNvSpPr txBox="1"/>
          <p:nvPr/>
        </p:nvSpPr>
        <p:spPr>
          <a:xfrm>
            <a:off x="347472" y="3540144"/>
            <a:ext cx="82805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 Forum 2026 will be held at the University of Virginia in late May or early June 2027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https://internet2.edu/cloud-forum</a:t>
            </a:r>
          </a:p>
        </p:txBody>
      </p:sp>
    </p:spTree>
    <p:extLst>
      <p:ext uri="{BB962C8B-B14F-4D97-AF65-F5344CB8AC3E}">
        <p14:creationId xmlns:p14="http://schemas.microsoft.com/office/powerpoint/2010/main" val="201972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2C90BB-ABAB-A6A7-CC42-1F307FF20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232128"/>
              </p:ext>
            </p:extLst>
          </p:nvPr>
        </p:nvGraphicFramePr>
        <p:xfrm>
          <a:off x="350838" y="965200"/>
          <a:ext cx="8439150" cy="365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25">
                  <a:extLst>
                    <a:ext uri="{9D8B030D-6E8A-4147-A177-3AD203B41FA5}">
                      <a16:colId xmlns:a16="http://schemas.microsoft.com/office/drawing/2014/main" val="1713031119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83288001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296104976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358686665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404024664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96040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Level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4649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Domains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Ad Hoc &amp; Experimental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Opportunistic &amp; Project-Based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Systematic &amp; Defined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Managed &amp; Quantified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Strategic &amp; Optimized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5669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Governance &amp; Policy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4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Workforce &amp; Culture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Architecture &amp; Security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1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Operations &amp; Automation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8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Financial Management (FinOps)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219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DDE867-D5D1-9AA4-506C-C9A07281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Higher Education Cloud Maturity Model -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0ED6-F0FB-EA81-6405-4B3FE7DE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15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545A-F44B-D927-BD70-E08925FED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64D772-32B6-B6EC-3974-CFA19ACD2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1363"/>
              </p:ext>
            </p:extLst>
          </p:nvPr>
        </p:nvGraphicFramePr>
        <p:xfrm>
          <a:off x="350838" y="965200"/>
          <a:ext cx="8439150" cy="314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6525">
                  <a:extLst>
                    <a:ext uri="{9D8B030D-6E8A-4147-A177-3AD203B41FA5}">
                      <a16:colId xmlns:a16="http://schemas.microsoft.com/office/drawing/2014/main" val="1713031119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83288001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296104976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358686665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4040246640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96040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dirty="0">
                          <a:effectLst/>
                        </a:rPr>
                        <a:t>Financial Management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Level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Level 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4649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Subdomains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Ad Hoc &amp; Experimental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Opportunistic &amp; Project-Based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Systematic &amp; Defined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>
                          <a:effectLst/>
                        </a:rPr>
                        <a:t>Managed &amp; Quantified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400" b="1" dirty="0">
                          <a:effectLst/>
                        </a:rPr>
                        <a:t>Strategic &amp; Optimized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5669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>
                          <a:effectLst/>
                        </a:rPr>
                        <a:t>Billing/ Chargeback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4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dirty="0">
                          <a:effectLst/>
                        </a:rPr>
                        <a:t>Rate Optimization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>
                          <a:effectLst/>
                        </a:rPr>
                        <a:t>Understanding usage/cost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1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dirty="0">
                          <a:effectLst/>
                        </a:rPr>
                        <a:t>Understanding business value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8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dirty="0">
                          <a:effectLst/>
                        </a:rPr>
                        <a:t>Billing/ Chargeback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219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EB777D-71A3-F07C-D282-C1A6E199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Higher Education Cloud Maturity Model – Domain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E74D5-E98C-F597-2DDC-30448B4FF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19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300D-EB79-0744-7DC4-77F15DA85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EE345-1C12-6759-DE46-F437279F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50622"/>
            <a:ext cx="8439238" cy="337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it?</a:t>
            </a:r>
          </a:p>
          <a:p>
            <a:pPr lvl="1"/>
            <a:r>
              <a:rPr lang="en-US" dirty="0"/>
              <a:t>A guided, year-long foundations program for schools that are still moving from exploration to execution</a:t>
            </a:r>
          </a:p>
          <a:p>
            <a:pPr lvl="1"/>
            <a:r>
              <a:rPr lang="en-US" dirty="0"/>
              <a:t>It is designed to help institutions build a production-ready foundation in one year, with a clear account structure, integrated identity and access, billing and cost visibility, governance guardrails, security monitoring, and at least one real workload deployed</a:t>
            </a:r>
          </a:p>
          <a:p>
            <a:pPr lvl="1"/>
            <a:r>
              <a:rPr lang="en-US" dirty="0"/>
              <a:t>Best-practice guidance from the collective experience of seasoned cloud professionals in the community helps schools focus on what is fundamental to long-term success</a:t>
            </a:r>
          </a:p>
          <a:p>
            <a:pPr lvl="1"/>
            <a:r>
              <a:rPr lang="en-US" dirty="0"/>
              <a:t>Incubator schools are matched with experienced community members who serve as mentors for the year</a:t>
            </a:r>
          </a:p>
          <a:p>
            <a:pPr lvl="1"/>
            <a:r>
              <a:rPr lang="en-US" dirty="0"/>
              <a:t>Whether a school has big plans for the cloud or small it helps them set the right foundations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7D16-C2C3-9EBD-1A44-B466318A1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E97669-AF03-25D3-14A1-BE6B0EB3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– The Cloud Incubator</a:t>
            </a:r>
          </a:p>
        </p:txBody>
      </p:sp>
    </p:spTree>
    <p:extLst>
      <p:ext uri="{BB962C8B-B14F-4D97-AF65-F5344CB8AC3E}">
        <p14:creationId xmlns:p14="http://schemas.microsoft.com/office/powerpoint/2010/main" val="361825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D353-78D5-6BBE-2A9B-263DF4DA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1CEC5-45C4-A412-681B-E063299F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50622"/>
            <a:ext cx="8439238" cy="3370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Who is it for?</a:t>
            </a:r>
          </a:p>
          <a:p>
            <a:pPr marL="0" indent="0">
              <a:buNone/>
            </a:pPr>
            <a:r>
              <a:rPr lang="en-US" sz="1600" b="1" dirty="0"/>
              <a:t>1 – New to Cloud - </a:t>
            </a:r>
            <a:r>
              <a:rPr lang="en-US" dirty="0"/>
              <a:t>Cloud literacy is a bigger gap than cloud skills</a:t>
            </a:r>
          </a:p>
          <a:p>
            <a:pPr lvl="1"/>
            <a:r>
              <a:rPr lang="en-US" dirty="0"/>
              <a:t>Many schools don’t know what they don’t know</a:t>
            </a:r>
          </a:p>
          <a:p>
            <a:pPr lvl="1"/>
            <a:r>
              <a:rPr lang="en-US" dirty="0"/>
              <a:t>What would motivate you to choose cloud tools if you don’t know what they do</a:t>
            </a:r>
          </a:p>
          <a:p>
            <a:pPr lvl="1"/>
            <a:r>
              <a:rPr lang="en-US" dirty="0"/>
              <a:t>How do they get started?</a:t>
            </a:r>
          </a:p>
          <a:p>
            <a:pPr lvl="1"/>
            <a:r>
              <a:rPr lang="en-US" dirty="0"/>
              <a:t>Surely someone else has figured this out</a:t>
            </a:r>
          </a:p>
          <a:p>
            <a:pPr marL="0" indent="0">
              <a:buNone/>
            </a:pPr>
            <a:r>
              <a:rPr lang="en-US" sz="1600" b="1" dirty="0"/>
              <a:t>2 – Professionalizing Organic Cloud - </a:t>
            </a:r>
            <a:r>
              <a:rPr lang="en-US" dirty="0"/>
              <a:t>Early adoption can come at a price</a:t>
            </a:r>
          </a:p>
          <a:p>
            <a:pPr lvl="1"/>
            <a:r>
              <a:rPr lang="en-US" dirty="0"/>
              <a:t>”Free-range” account growth goes unchecked</a:t>
            </a:r>
          </a:p>
          <a:p>
            <a:pPr lvl="1"/>
            <a:r>
              <a:rPr lang="en-US" dirty="0"/>
              <a:t>Individual users setting up organizations, sometimes claiming your domain</a:t>
            </a:r>
          </a:p>
          <a:p>
            <a:pPr lvl="1"/>
            <a:r>
              <a:rPr lang="en-US" dirty="0"/>
              <a:t>No one can tell you how much the institution is spending</a:t>
            </a:r>
          </a:p>
          <a:p>
            <a:pPr lvl="1"/>
            <a:r>
              <a:rPr lang="en-US" dirty="0"/>
              <a:t>Missing out on aggregate spend discounts</a:t>
            </a:r>
          </a:p>
          <a:p>
            <a:pPr lvl="1"/>
            <a:r>
              <a:rPr lang="en-US" dirty="0"/>
              <a:t>No central management of cloud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06123-4AD2-E9B6-C483-7A71C70DA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C81343-979F-8DAD-4BEE-6F79581C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– The Cloud Incubator</a:t>
            </a:r>
          </a:p>
        </p:txBody>
      </p:sp>
    </p:spTree>
    <p:extLst>
      <p:ext uri="{BB962C8B-B14F-4D97-AF65-F5344CB8AC3E}">
        <p14:creationId xmlns:p14="http://schemas.microsoft.com/office/powerpoint/2010/main" val="347556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B8BB45-E3F1-32ED-85AB-7EE6933C41C3}"/>
              </a:ext>
            </a:extLst>
          </p:cNvPr>
          <p:cNvSpPr txBox="1">
            <a:spLocks/>
          </p:cNvSpPr>
          <p:nvPr/>
        </p:nvSpPr>
        <p:spPr>
          <a:xfrm>
            <a:off x="448092" y="1405656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7C3F"/>
                </a:solidFill>
                <a:latin typeface="+mn-lt"/>
              </a:rPr>
              <a:t>Any questions?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F5BAE8E-0358-9233-9689-1375818E8E29}"/>
              </a:ext>
            </a:extLst>
          </p:cNvPr>
          <p:cNvSpPr txBox="1">
            <a:spLocks/>
          </p:cNvSpPr>
          <p:nvPr/>
        </p:nvSpPr>
        <p:spPr>
          <a:xfrm>
            <a:off x="448092" y="2016878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1C305D"/>
                </a:solidFill>
                <a:latin typeface="+mn-lt"/>
                <a:hlinkClick r:id="rId2"/>
              </a:rPr>
              <a:t>bflynn@internet2.edu</a:t>
            </a:r>
            <a:r>
              <a:rPr lang="en-GB" sz="1800" dirty="0">
                <a:solidFill>
                  <a:srgbClr val="1C305D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3359F-F231-6DA6-A6CB-3A48F050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0" y="950623"/>
            <a:ext cx="8439238" cy="1621128"/>
          </a:xfrm>
        </p:spPr>
        <p:txBody>
          <a:bodyPr>
            <a:noAutofit/>
          </a:bodyPr>
          <a:lstStyle/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Introduction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A snapshot from the annual State of the Cloud Survey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400" dirty="0"/>
              <a:t>Feeding Higher Education’s Superpower: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EC4B-5D81-E559-1300-078721AE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9FEAB-52C2-294E-9837-BB5ADC8B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596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35337-7497-19A9-9C78-2CBD2531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D28DB-C199-3369-E845-426B4082F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0" y="950623"/>
            <a:ext cx="6512715" cy="162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Currently</a:t>
            </a:r>
          </a:p>
          <a:p>
            <a:pPr lvl="1"/>
            <a:r>
              <a:rPr lang="en-US" dirty="0"/>
              <a:t>Senior Program Manger for Cloud Infrastructure &amp; Platform Services at Internet2</a:t>
            </a:r>
          </a:p>
          <a:p>
            <a:pPr lvl="1"/>
            <a:r>
              <a:rPr lang="en-US" dirty="0"/>
              <a:t>Director of the Cloud Infrastructure Community Program (CICP) and the Cloud Learning and Skill Sessions (CLASS) training program</a:t>
            </a:r>
          </a:p>
          <a:p>
            <a:pPr lvl="1"/>
            <a:r>
              <a:rPr lang="en-US" dirty="0"/>
              <a:t>Chair of the Higher Education Cloud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06BD9-9822-741F-C79F-6475CCCA5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80BF0D-5511-8146-621A-C13AD6AB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E9B1A-DF9D-1E6C-4ED1-3662DD57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2002618" cy="2002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200C9-C331-2430-960B-AFB66CA3D7CF}"/>
              </a:ext>
            </a:extLst>
          </p:cNvPr>
          <p:cNvSpPr txBox="1"/>
          <p:nvPr/>
        </p:nvSpPr>
        <p:spPr>
          <a:xfrm>
            <a:off x="350202" y="2575832"/>
            <a:ext cx="8439237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Previously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25 years in various IT roles at Indiana University, 7 years running the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 enterprise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1C2C4F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loud infrastructure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Co-chair Higher Education Cloud Computing Community Group (CCCG)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Way Back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Russian teacher in US, English teacher in Hungary, Ultimate Frisbee evangelist worldwide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5A134-359C-0570-FFFE-2EFC917B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A28D7-8E2C-B168-E2AE-AAA1BA743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0BA22D-26F2-CA4C-7FF3-120B1A40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2223837"/>
            <a:ext cx="8439238" cy="69582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State of the Cloud in US Higher Ed</a:t>
            </a:r>
          </a:p>
        </p:txBody>
      </p:sp>
    </p:spTree>
    <p:extLst>
      <p:ext uri="{BB962C8B-B14F-4D97-AF65-F5344CB8AC3E}">
        <p14:creationId xmlns:p14="http://schemas.microsoft.com/office/powerpoint/2010/main" val="14123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97122-9C60-ABC6-36E3-5F13C767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A9132-ECBE-3CEA-DCD2-C767ECFE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50623"/>
            <a:ext cx="6507799" cy="162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Good</a:t>
            </a:r>
          </a:p>
          <a:p>
            <a:pPr lvl="1"/>
            <a:r>
              <a:rPr lang="en-US" dirty="0"/>
              <a:t>Cloud maturity is accelerating. What was level 5 two years ago is level 3 now. (e.g., Infrastructure as Code, FinOps)</a:t>
            </a:r>
          </a:p>
          <a:p>
            <a:pPr lvl="1"/>
            <a:r>
              <a:rPr lang="en-US" dirty="0"/>
              <a:t>Cloud strategy language is shifting from mandate to judgment call</a:t>
            </a:r>
          </a:p>
          <a:p>
            <a:pPr lvl="1"/>
            <a:r>
              <a:rPr lang="en-US" dirty="0"/>
              <a:t>Growth in Cloud is driven by actual rather than perceived strengths </a:t>
            </a:r>
          </a:p>
          <a:p>
            <a:pPr lvl="1"/>
            <a:r>
              <a:rPr lang="en-US" dirty="0"/>
              <a:t>Sustainability has entered the conversation about computing choices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B48D3-773F-5A34-E908-F4610391E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59EC24-57F2-A2F7-8B54-B808A5F1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CE9F-2DDF-F87D-31E9-11A1F55DA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1527877" cy="2373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41403-F6A2-4244-F152-9A11943B3847}"/>
              </a:ext>
            </a:extLst>
          </p:cNvPr>
          <p:cNvSpPr txBox="1"/>
          <p:nvPr/>
        </p:nvSpPr>
        <p:spPr>
          <a:xfrm>
            <a:off x="350201" y="2408900"/>
            <a:ext cx="8439238" cy="226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The Bad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C2C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There is a national shortage of cloud skills</a:t>
            </a:r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C2C4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FinOps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: the problem is visibility, not willpower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1C2C4F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New standards for secure research are causing confusion and poorly-informed decisions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2C4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The Ugly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AI cost overruns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C2C4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24-hour billing lag in the platforms is insufficient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1C2C4F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Unpredictability of research funding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2C4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55509-C7C1-BA52-AB57-07CAED80D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98" y="457200"/>
            <a:ext cx="1530679" cy="237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4FF97-39CC-E1B6-798F-30E7B5C04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15306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FDE8-2804-9BBC-448F-C104085E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9922C-4EDC-3295-6E6D-2AC00928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92210-D6F6-0D4A-0231-355D5F19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Has Moved from Evaluation to Production</a:t>
            </a:r>
          </a:p>
        </p:txBody>
      </p:sp>
      <p:pic>
        <p:nvPicPr>
          <p:cNvPr id="2" name="Picture 1" descr="Generative AI adoption stage by year.">
            <a:extLst>
              <a:ext uri="{FF2B5EF4-FFF2-40B4-BE49-F238E27FC236}">
                <a16:creationId xmlns:a16="http://schemas.microsoft.com/office/drawing/2014/main" id="{4495DC08-A0F0-233C-F5DE-DC2ECF84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62000"/>
            <a:ext cx="5905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C4296-0A0D-5091-6906-E4E1BCAA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6FC30-0945-EC5B-0C87-5CE3F315E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7DFEE6-BEE3-EA49-7453-703E6AC3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Obstacles to Cloud Adoption </a:t>
            </a:r>
          </a:p>
        </p:txBody>
      </p:sp>
      <p:pic>
        <p:nvPicPr>
          <p:cNvPr id="7" name="Picture 6" descr="Top obstacles to cloud adoption, 2026 (lower average rank = more significant).">
            <a:extLst>
              <a:ext uri="{FF2B5EF4-FFF2-40B4-BE49-F238E27FC236}">
                <a16:creationId xmlns:a16="http://schemas.microsoft.com/office/drawing/2014/main" id="{3869F944-F904-CBD4-E4B7-DBC2F992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72"/>
          <a:stretch>
            <a:fillRect/>
          </a:stretch>
        </p:blipFill>
        <p:spPr>
          <a:xfrm>
            <a:off x="1461756" y="791803"/>
            <a:ext cx="6216127" cy="35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A683-2596-2B5B-8AD0-01F439118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CB23-5F2E-A375-7842-C19EF818A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F74D9D-3FD8-717E-062F-B8E5988F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US Institutions Spending Their Money in the Public Cloud?</a:t>
            </a:r>
          </a:p>
        </p:txBody>
      </p:sp>
      <p:pic>
        <p:nvPicPr>
          <p:cNvPr id="2" name="Picture 1" descr="Mean share of cloud spend by provider, participant institutions (whitelisted, sum 80–120%).">
            <a:extLst>
              <a:ext uri="{FF2B5EF4-FFF2-40B4-BE49-F238E27FC236}">
                <a16:creationId xmlns:a16="http://schemas.microsoft.com/office/drawing/2014/main" id="{F41B489E-CCEE-4AF2-B87A-EAB86504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7" y="852871"/>
            <a:ext cx="6187966" cy="3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2C7DA-9EA8-E5A0-2F14-ABC788EF3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5D48F-5FAA-9CE2-A9C9-969BB8B35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5B584E-2C60-1D7D-4021-85DBF50F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1" y="2223837"/>
            <a:ext cx="8439238" cy="69582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Do We Try to Make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50351803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25710</TotalTime>
  <Words>901</Words>
  <Application>Microsoft Macintosh PowerPoint</Application>
  <PresentationFormat>On-screen Show (16:9)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GEANT Association</vt:lpstr>
      <vt:lpstr>PowerPoint Presentation</vt:lpstr>
      <vt:lpstr>Agenda</vt:lpstr>
      <vt:lpstr>Who am I?</vt:lpstr>
      <vt:lpstr>The State of the Cloud in US Higher Ed</vt:lpstr>
      <vt:lpstr>The Basics</vt:lpstr>
      <vt:lpstr>AI Has Moved from Evaluation to Production</vt:lpstr>
      <vt:lpstr>Top Obstacles to Cloud Adoption </vt:lpstr>
      <vt:lpstr>Where Are US Institutions Spending Their Money in the Public Cloud?</vt:lpstr>
      <vt:lpstr>How Do We Try to Make a Difference?</vt:lpstr>
      <vt:lpstr>The Community – A Workforce Multiplier</vt:lpstr>
      <vt:lpstr>The Higher Education Cloud Forum</vt:lpstr>
      <vt:lpstr>The Higher Education Cloud Maturity Model - Overview</vt:lpstr>
      <vt:lpstr>The Higher Education Cloud Maturity Model – Domain View</vt:lpstr>
      <vt:lpstr>What’s Next – The Cloud Incubator</vt:lpstr>
      <vt:lpstr>What’s Next – The Cloud Incubator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Bob Flynn</cp:lastModifiedBy>
  <cp:revision>210</cp:revision>
  <dcterms:created xsi:type="dcterms:W3CDTF">2015-04-29T14:13:57Z</dcterms:created>
  <dcterms:modified xsi:type="dcterms:W3CDTF">2026-06-08T20:40:55Z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