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6"/>
  </p:sldMasterIdLst>
  <p:notesMasterIdLst>
    <p:notesMasterId r:id="rId24"/>
  </p:notesMasterIdLst>
  <p:sldIdLst>
    <p:sldId id="305" r:id="rId7"/>
    <p:sldId id="325" r:id="rId8"/>
    <p:sldId id="324" r:id="rId9"/>
    <p:sldId id="327" r:id="rId10"/>
    <p:sldId id="317" r:id="rId11"/>
    <p:sldId id="318" r:id="rId12"/>
    <p:sldId id="328" r:id="rId13"/>
    <p:sldId id="307" r:id="rId14"/>
    <p:sldId id="329" r:id="rId15"/>
    <p:sldId id="330" r:id="rId16"/>
    <p:sldId id="331" r:id="rId17"/>
    <p:sldId id="332" r:id="rId18"/>
    <p:sldId id="333" r:id="rId19"/>
    <p:sldId id="334" r:id="rId20"/>
    <p:sldId id="335" r:id="rId21"/>
    <p:sldId id="336" r:id="rId22"/>
    <p:sldId id="304" r:id="rId23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D9B41AA-B7BB-CA62-DE03-A4BA791853B3}" name="Silvia Fiore" initials="SF" userId="S::silvia.fiore@geant.org::08a5de25-090a-4d6b-8dc9-efbf71129e5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305D"/>
    <a:srgbClr val="20649A"/>
    <a:srgbClr val="037C3F"/>
    <a:srgbClr val="42AF8E"/>
    <a:srgbClr val="8DB8D9"/>
    <a:srgbClr val="9DCFF5"/>
    <a:srgbClr val="B7C6D2"/>
    <a:srgbClr val="D1E3EF"/>
    <a:srgbClr val="F0E888"/>
    <a:srgbClr val="FA9E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3B810D-2DC9-5F6B-1997-D5C7CEEEAC38}" v="11" dt="2026-05-27T08:49:42.834"/>
    <p1510:client id="{2E12C9C0-3384-D0FB-6755-EC8A0CFC50CE}" v="213" dt="2026-05-27T11:31:25.125"/>
    <p1510:client id="{B8BD238C-C1E0-374F-AEB3-183A5C167BC7}" v="190" dt="2026-05-27T13:45:35.565"/>
    <p1510:client id="{FE1B56B9-09B2-CB7A-4C04-D00B149CD131}" v="1" dt="2026-05-27T14:02:20.3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213"/>
    <p:restoredTop sz="94737"/>
  </p:normalViewPr>
  <p:slideViewPr>
    <p:cSldViewPr snapToGrid="0">
      <p:cViewPr varScale="1">
        <p:scale>
          <a:sx n="150" d="100"/>
          <a:sy n="150" d="100"/>
        </p:scale>
        <p:origin x="1184" y="1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notesMaster" Target="notesMasters/notesMaster1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heme" Target="theme/theme1.xml"/><Relationship Id="rId30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1D8A83-A817-41E3-A602-3B517E18334E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BC110B-1C27-4A5B-8007-E6BF4BB6C5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1726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To highlight: </a:t>
            </a:r>
            <a:br>
              <a:rPr lang="en-GB"/>
            </a:br>
            <a:r>
              <a:rPr lang="en-GB"/>
              <a:t>- TNC Exchange/Partners booth, including GÉANT lounge</a:t>
            </a:r>
          </a:p>
          <a:p>
            <a:pPr marL="171450" indent="-171450">
              <a:buFontTx/>
              <a:buChar char="-"/>
            </a:pPr>
            <a:r>
              <a:rPr lang="en-GB"/>
              <a:t>Exchange Theatre</a:t>
            </a:r>
          </a:p>
          <a:p>
            <a:pPr marL="171450" indent="-171450">
              <a:buFontTx/>
              <a:buChar char="-"/>
            </a:pPr>
            <a:r>
              <a:rPr lang="en-GB"/>
              <a:t>TNC Café and Networking Lounge</a:t>
            </a:r>
          </a:p>
          <a:p>
            <a:pPr marL="171450" indent="-171450">
              <a:buFontTx/>
              <a:buChar char="-"/>
            </a:pPr>
            <a:r>
              <a:rPr lang="en-GB"/>
              <a:t>Working station</a:t>
            </a:r>
          </a:p>
          <a:p>
            <a:pPr marL="171450" indent="-171450">
              <a:buFontTx/>
              <a:buChar char="-"/>
            </a:pPr>
            <a:endParaRPr lang="en-GB"/>
          </a:p>
          <a:p>
            <a:pPr marL="0" indent="0">
              <a:buFontTx/>
              <a:buNone/>
            </a:pPr>
            <a:r>
              <a:rPr lang="en-GB"/>
              <a:t>Heading downstairs</a:t>
            </a:r>
          </a:p>
          <a:p>
            <a:pPr marL="171450" indent="-171450">
              <a:buFontTx/>
              <a:buChar char="-"/>
            </a:pPr>
            <a:r>
              <a:rPr lang="en-GB"/>
              <a:t>Community Hub</a:t>
            </a:r>
          </a:p>
          <a:p>
            <a:pPr marL="171450" indent="-171450">
              <a:buFontTx/>
              <a:buChar char="-"/>
            </a:pPr>
            <a:r>
              <a:rPr lang="en-GB"/>
              <a:t>Bronze partner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C110B-1C27-4A5B-8007-E6BF4BB6C5F7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80278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13DB9E-4839-6587-1EF8-BE8A981E27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D4F68B-2F8D-40DD-4899-873EE6F962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2E8547-5462-2BE9-2C88-2ED419C5BA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To highlight: </a:t>
            </a:r>
            <a:br>
              <a:rPr lang="en-GB"/>
            </a:br>
            <a:r>
              <a:rPr lang="en-GB"/>
              <a:t>- TNC Exchange/Partners booth, including GÉANT lounge</a:t>
            </a:r>
          </a:p>
          <a:p>
            <a:pPr marL="171450" indent="-171450">
              <a:buFontTx/>
              <a:buChar char="-"/>
            </a:pPr>
            <a:r>
              <a:rPr lang="en-GB"/>
              <a:t>Exchange Theatre</a:t>
            </a:r>
          </a:p>
          <a:p>
            <a:pPr marL="171450" indent="-171450">
              <a:buFontTx/>
              <a:buChar char="-"/>
            </a:pPr>
            <a:r>
              <a:rPr lang="en-GB"/>
              <a:t>TNC Café and Networking Lounge</a:t>
            </a:r>
          </a:p>
          <a:p>
            <a:pPr marL="171450" indent="-171450">
              <a:buFontTx/>
              <a:buChar char="-"/>
            </a:pPr>
            <a:r>
              <a:rPr lang="en-GB"/>
              <a:t>Working station</a:t>
            </a:r>
          </a:p>
          <a:p>
            <a:pPr marL="171450" indent="-171450">
              <a:buFontTx/>
              <a:buChar char="-"/>
            </a:pPr>
            <a:endParaRPr lang="en-GB"/>
          </a:p>
          <a:p>
            <a:pPr marL="0" indent="0">
              <a:buFontTx/>
              <a:buNone/>
            </a:pPr>
            <a:r>
              <a:rPr lang="en-GB"/>
              <a:t>Heading downstairs</a:t>
            </a:r>
          </a:p>
          <a:p>
            <a:pPr marL="171450" indent="-171450">
              <a:buFontTx/>
              <a:buChar char="-"/>
            </a:pPr>
            <a:r>
              <a:rPr lang="en-GB"/>
              <a:t>Community Hub</a:t>
            </a:r>
          </a:p>
          <a:p>
            <a:pPr marL="171450" indent="-171450">
              <a:buFontTx/>
              <a:buChar char="-"/>
            </a:pPr>
            <a:r>
              <a:rPr lang="en-GB"/>
              <a:t>Bronze partner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BD0FF4-82EC-A9DC-AEA1-36B0039F3F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C110B-1C27-4A5B-8007-E6BF4BB6C5F7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24290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3B5375-C183-C2A6-B488-1E05FE0413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25C8AB-027B-0C33-10AB-8FF213DA77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B1DA36-B201-AF22-CC6A-6F6A2BA953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To highlight: </a:t>
            </a:r>
            <a:br>
              <a:rPr lang="en-GB"/>
            </a:br>
            <a:r>
              <a:rPr lang="en-GB"/>
              <a:t>- TNC Exchange/Partners booth, including GÉANT lounge</a:t>
            </a:r>
          </a:p>
          <a:p>
            <a:pPr marL="171450" indent="-171450">
              <a:buFontTx/>
              <a:buChar char="-"/>
            </a:pPr>
            <a:r>
              <a:rPr lang="en-GB"/>
              <a:t>Exchange Theatre</a:t>
            </a:r>
          </a:p>
          <a:p>
            <a:pPr marL="171450" indent="-171450">
              <a:buFontTx/>
              <a:buChar char="-"/>
            </a:pPr>
            <a:r>
              <a:rPr lang="en-GB"/>
              <a:t>TNC Café and Networking Lounge</a:t>
            </a:r>
          </a:p>
          <a:p>
            <a:pPr marL="171450" indent="-171450">
              <a:buFontTx/>
              <a:buChar char="-"/>
            </a:pPr>
            <a:r>
              <a:rPr lang="en-GB"/>
              <a:t>Working station</a:t>
            </a:r>
          </a:p>
          <a:p>
            <a:pPr marL="171450" indent="-171450">
              <a:buFontTx/>
              <a:buChar char="-"/>
            </a:pPr>
            <a:endParaRPr lang="en-GB"/>
          </a:p>
          <a:p>
            <a:pPr marL="0" indent="0">
              <a:buFontTx/>
              <a:buNone/>
            </a:pPr>
            <a:r>
              <a:rPr lang="en-GB"/>
              <a:t>Heading downstairs</a:t>
            </a:r>
          </a:p>
          <a:p>
            <a:pPr marL="171450" indent="-171450">
              <a:buFontTx/>
              <a:buChar char="-"/>
            </a:pPr>
            <a:r>
              <a:rPr lang="en-GB"/>
              <a:t>Community Hub</a:t>
            </a:r>
          </a:p>
          <a:p>
            <a:pPr marL="171450" indent="-171450">
              <a:buFontTx/>
              <a:buChar char="-"/>
            </a:pPr>
            <a:r>
              <a:rPr lang="en-GB"/>
              <a:t>Bronze partner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4567B5-EC43-A724-FE13-5E3213655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C110B-1C27-4A5B-8007-E6BF4BB6C5F7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40695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96DC21-34CB-AFF3-C61B-2DB5D2B0A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ABEA8D-0D33-6A7E-A9AD-88DFBF10F3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3C2C5F-D48E-BB8E-E962-0B14AECDBA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To highlight: </a:t>
            </a:r>
            <a:br>
              <a:rPr lang="en-GB"/>
            </a:br>
            <a:r>
              <a:rPr lang="en-GB"/>
              <a:t>- TNC Exchange/Partners booth, including GÉANT lounge</a:t>
            </a:r>
          </a:p>
          <a:p>
            <a:pPr marL="171450" indent="-171450">
              <a:buFontTx/>
              <a:buChar char="-"/>
            </a:pPr>
            <a:r>
              <a:rPr lang="en-GB"/>
              <a:t>Exchange Theatre</a:t>
            </a:r>
          </a:p>
          <a:p>
            <a:pPr marL="171450" indent="-171450">
              <a:buFontTx/>
              <a:buChar char="-"/>
            </a:pPr>
            <a:r>
              <a:rPr lang="en-GB"/>
              <a:t>TNC Café and Networking Lounge</a:t>
            </a:r>
          </a:p>
          <a:p>
            <a:pPr marL="171450" indent="-171450">
              <a:buFontTx/>
              <a:buChar char="-"/>
            </a:pPr>
            <a:r>
              <a:rPr lang="en-GB"/>
              <a:t>Working station</a:t>
            </a:r>
          </a:p>
          <a:p>
            <a:pPr marL="171450" indent="-171450">
              <a:buFontTx/>
              <a:buChar char="-"/>
            </a:pPr>
            <a:endParaRPr lang="en-GB"/>
          </a:p>
          <a:p>
            <a:pPr marL="0" indent="0">
              <a:buFontTx/>
              <a:buNone/>
            </a:pPr>
            <a:r>
              <a:rPr lang="en-GB"/>
              <a:t>Heading downstairs</a:t>
            </a:r>
          </a:p>
          <a:p>
            <a:pPr marL="171450" indent="-171450">
              <a:buFontTx/>
              <a:buChar char="-"/>
            </a:pPr>
            <a:r>
              <a:rPr lang="en-GB"/>
              <a:t>Community Hub</a:t>
            </a:r>
          </a:p>
          <a:p>
            <a:pPr marL="171450" indent="-171450">
              <a:buFontTx/>
              <a:buChar char="-"/>
            </a:pPr>
            <a:r>
              <a:rPr lang="en-GB"/>
              <a:t>Bronze partner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93A5AD-0BF4-16B2-2227-83DD33FF32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C110B-1C27-4A5B-8007-E6BF4BB6C5F7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15240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22EDC2-2581-7095-AC4B-98206045C7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F2FD65-A007-3E58-0ABE-8AD29BA5FC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229CC7-91B4-1249-EDB1-F2BFC2E202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To highlight: </a:t>
            </a:r>
            <a:br>
              <a:rPr lang="en-GB"/>
            </a:br>
            <a:r>
              <a:rPr lang="en-GB"/>
              <a:t>- TNC Exchange/Partners booth, including GÉANT lounge</a:t>
            </a:r>
          </a:p>
          <a:p>
            <a:pPr marL="171450" indent="-171450">
              <a:buFontTx/>
              <a:buChar char="-"/>
            </a:pPr>
            <a:r>
              <a:rPr lang="en-GB"/>
              <a:t>Exchange Theatre</a:t>
            </a:r>
          </a:p>
          <a:p>
            <a:pPr marL="171450" indent="-171450">
              <a:buFontTx/>
              <a:buChar char="-"/>
            </a:pPr>
            <a:r>
              <a:rPr lang="en-GB"/>
              <a:t>TNC Café and Networking Lounge</a:t>
            </a:r>
          </a:p>
          <a:p>
            <a:pPr marL="171450" indent="-171450">
              <a:buFontTx/>
              <a:buChar char="-"/>
            </a:pPr>
            <a:r>
              <a:rPr lang="en-GB"/>
              <a:t>Working station</a:t>
            </a:r>
          </a:p>
          <a:p>
            <a:pPr marL="171450" indent="-171450">
              <a:buFontTx/>
              <a:buChar char="-"/>
            </a:pPr>
            <a:endParaRPr lang="en-GB"/>
          </a:p>
          <a:p>
            <a:pPr marL="0" indent="0">
              <a:buFontTx/>
              <a:buNone/>
            </a:pPr>
            <a:r>
              <a:rPr lang="en-GB"/>
              <a:t>Heading downstairs</a:t>
            </a:r>
          </a:p>
          <a:p>
            <a:pPr marL="171450" indent="-171450">
              <a:buFontTx/>
              <a:buChar char="-"/>
            </a:pPr>
            <a:r>
              <a:rPr lang="en-GB"/>
              <a:t>Community Hub</a:t>
            </a:r>
          </a:p>
          <a:p>
            <a:pPr marL="171450" indent="-171450">
              <a:buFontTx/>
              <a:buChar char="-"/>
            </a:pPr>
            <a:r>
              <a:rPr lang="en-GB"/>
              <a:t>Bronze partner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80C100-0D8A-2E32-9AAB-A0C0057D75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C110B-1C27-4A5B-8007-E6BF4BB6C5F7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3449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BC2253-548F-0A7F-994F-E632101E8C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A6F4F6-DA38-C15A-AD3F-3738E51802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9F3ACA-FD43-0125-D41D-F12F46FEB5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To highlight: </a:t>
            </a:r>
            <a:br>
              <a:rPr lang="en-GB"/>
            </a:br>
            <a:r>
              <a:rPr lang="en-GB"/>
              <a:t>- TNC Exchange/Partners booth, including GÉANT lounge</a:t>
            </a:r>
          </a:p>
          <a:p>
            <a:pPr marL="171450" indent="-171450">
              <a:buFontTx/>
              <a:buChar char="-"/>
            </a:pPr>
            <a:r>
              <a:rPr lang="en-GB"/>
              <a:t>Exchange Theatre</a:t>
            </a:r>
          </a:p>
          <a:p>
            <a:pPr marL="171450" indent="-171450">
              <a:buFontTx/>
              <a:buChar char="-"/>
            </a:pPr>
            <a:r>
              <a:rPr lang="en-GB"/>
              <a:t>TNC Café and Networking Lounge</a:t>
            </a:r>
          </a:p>
          <a:p>
            <a:pPr marL="171450" indent="-171450">
              <a:buFontTx/>
              <a:buChar char="-"/>
            </a:pPr>
            <a:r>
              <a:rPr lang="en-GB"/>
              <a:t>Working station</a:t>
            </a:r>
          </a:p>
          <a:p>
            <a:pPr marL="171450" indent="-171450">
              <a:buFontTx/>
              <a:buChar char="-"/>
            </a:pPr>
            <a:endParaRPr lang="en-GB"/>
          </a:p>
          <a:p>
            <a:pPr marL="0" indent="0">
              <a:buFontTx/>
              <a:buNone/>
            </a:pPr>
            <a:r>
              <a:rPr lang="en-GB"/>
              <a:t>Heading downstairs</a:t>
            </a:r>
          </a:p>
          <a:p>
            <a:pPr marL="171450" indent="-171450">
              <a:buFontTx/>
              <a:buChar char="-"/>
            </a:pPr>
            <a:r>
              <a:rPr lang="en-GB"/>
              <a:t>Community Hub</a:t>
            </a:r>
          </a:p>
          <a:p>
            <a:pPr marL="171450" indent="-171450">
              <a:buFontTx/>
              <a:buChar char="-"/>
            </a:pPr>
            <a:r>
              <a:rPr lang="en-GB"/>
              <a:t>Bronze partner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DF990E-23B9-D7FC-FE6B-FEA9F1F9E7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C110B-1C27-4A5B-8007-E6BF4BB6C5F7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10627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E9912F-D7F7-4ACA-7212-99D9359F1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C4F22A-A4C5-B23E-FBE1-4B2457C036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63E838-F378-2635-C933-4185C50307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To highlight: </a:t>
            </a:r>
            <a:br>
              <a:rPr lang="en-GB"/>
            </a:br>
            <a:r>
              <a:rPr lang="en-GB"/>
              <a:t>- TNC Exchange/Partners booth, including GÉANT lounge</a:t>
            </a:r>
          </a:p>
          <a:p>
            <a:pPr marL="171450" indent="-171450">
              <a:buFontTx/>
              <a:buChar char="-"/>
            </a:pPr>
            <a:r>
              <a:rPr lang="en-GB"/>
              <a:t>Exchange Theatre</a:t>
            </a:r>
          </a:p>
          <a:p>
            <a:pPr marL="171450" indent="-171450">
              <a:buFontTx/>
              <a:buChar char="-"/>
            </a:pPr>
            <a:r>
              <a:rPr lang="en-GB"/>
              <a:t>TNC Café and Networking Lounge</a:t>
            </a:r>
          </a:p>
          <a:p>
            <a:pPr marL="171450" indent="-171450">
              <a:buFontTx/>
              <a:buChar char="-"/>
            </a:pPr>
            <a:r>
              <a:rPr lang="en-GB"/>
              <a:t>Working station</a:t>
            </a:r>
          </a:p>
          <a:p>
            <a:pPr marL="171450" indent="-171450">
              <a:buFontTx/>
              <a:buChar char="-"/>
            </a:pPr>
            <a:endParaRPr lang="en-GB"/>
          </a:p>
          <a:p>
            <a:pPr marL="0" indent="0">
              <a:buFontTx/>
              <a:buNone/>
            </a:pPr>
            <a:r>
              <a:rPr lang="en-GB"/>
              <a:t>Heading downstairs</a:t>
            </a:r>
          </a:p>
          <a:p>
            <a:pPr marL="171450" indent="-171450">
              <a:buFontTx/>
              <a:buChar char="-"/>
            </a:pPr>
            <a:r>
              <a:rPr lang="en-GB"/>
              <a:t>Community Hub</a:t>
            </a:r>
          </a:p>
          <a:p>
            <a:pPr marL="171450" indent="-171450">
              <a:buFontTx/>
              <a:buChar char="-"/>
            </a:pPr>
            <a:r>
              <a:rPr lang="en-GB"/>
              <a:t>Bronze partner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327EE7-F1AA-6A89-44D7-61AABEA7E5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C110B-1C27-4A5B-8007-E6BF4BB6C5F7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06629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E9912F-D7F7-4ACA-7212-99D9359F1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C4F22A-A4C5-B23E-FBE1-4B2457C036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63E838-F378-2635-C933-4185C50307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To highlight: </a:t>
            </a:r>
            <a:br>
              <a:rPr lang="en-GB"/>
            </a:br>
            <a:r>
              <a:rPr lang="en-GB"/>
              <a:t>- TNC Exchange/Partners booth, including GÉANT lounge</a:t>
            </a:r>
          </a:p>
          <a:p>
            <a:pPr marL="171450" indent="-171450">
              <a:buFontTx/>
              <a:buChar char="-"/>
            </a:pPr>
            <a:r>
              <a:rPr lang="en-GB"/>
              <a:t>Exchange Theatre</a:t>
            </a:r>
          </a:p>
          <a:p>
            <a:pPr marL="171450" indent="-171450">
              <a:buFontTx/>
              <a:buChar char="-"/>
            </a:pPr>
            <a:r>
              <a:rPr lang="en-GB"/>
              <a:t>TNC Café and Networking Lounge</a:t>
            </a:r>
          </a:p>
          <a:p>
            <a:pPr marL="171450" indent="-171450">
              <a:buFontTx/>
              <a:buChar char="-"/>
            </a:pPr>
            <a:r>
              <a:rPr lang="en-GB"/>
              <a:t>Working station</a:t>
            </a:r>
          </a:p>
          <a:p>
            <a:pPr marL="171450" indent="-171450">
              <a:buFontTx/>
              <a:buChar char="-"/>
            </a:pPr>
            <a:endParaRPr lang="en-GB"/>
          </a:p>
          <a:p>
            <a:pPr marL="0" indent="0">
              <a:buFontTx/>
              <a:buNone/>
            </a:pPr>
            <a:r>
              <a:rPr lang="en-GB"/>
              <a:t>Heading downstairs</a:t>
            </a:r>
          </a:p>
          <a:p>
            <a:pPr marL="171450" indent="-171450">
              <a:buFontTx/>
              <a:buChar char="-"/>
            </a:pPr>
            <a:r>
              <a:rPr lang="en-GB"/>
              <a:t>Community Hub</a:t>
            </a:r>
          </a:p>
          <a:p>
            <a:pPr marL="171450" indent="-171450">
              <a:buFontTx/>
              <a:buChar char="-"/>
            </a:pPr>
            <a:r>
              <a:rPr lang="en-GB"/>
              <a:t>Bronze partner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327EE7-F1AA-6A89-44D7-61AABEA7E5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C110B-1C27-4A5B-8007-E6BF4BB6C5F7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06629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E890CF-7966-D1EF-4138-3F9C73B054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0195A9-72EF-92AD-9AC0-8874E8CA91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737B05-74E2-C35B-4F64-BBB7CCD80F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To highlight: </a:t>
            </a:r>
            <a:br>
              <a:rPr lang="en-GB"/>
            </a:br>
            <a:r>
              <a:rPr lang="en-GB"/>
              <a:t>- TNC Exchange/Partners booth, including GÉANT lounge</a:t>
            </a:r>
          </a:p>
          <a:p>
            <a:pPr marL="171450" indent="-171450">
              <a:buFontTx/>
              <a:buChar char="-"/>
            </a:pPr>
            <a:r>
              <a:rPr lang="en-GB"/>
              <a:t>Exchange Theatre</a:t>
            </a:r>
          </a:p>
          <a:p>
            <a:pPr marL="171450" indent="-171450">
              <a:buFontTx/>
              <a:buChar char="-"/>
            </a:pPr>
            <a:r>
              <a:rPr lang="en-GB"/>
              <a:t>TNC Café and Networking Lounge</a:t>
            </a:r>
          </a:p>
          <a:p>
            <a:pPr marL="171450" indent="-171450">
              <a:buFontTx/>
              <a:buChar char="-"/>
            </a:pPr>
            <a:r>
              <a:rPr lang="en-GB"/>
              <a:t>Working station</a:t>
            </a:r>
          </a:p>
          <a:p>
            <a:pPr marL="171450" indent="-171450">
              <a:buFontTx/>
              <a:buChar char="-"/>
            </a:pPr>
            <a:endParaRPr lang="en-GB"/>
          </a:p>
          <a:p>
            <a:pPr marL="0" indent="0">
              <a:buFontTx/>
              <a:buNone/>
            </a:pPr>
            <a:r>
              <a:rPr lang="en-GB"/>
              <a:t>Heading downstairs</a:t>
            </a:r>
          </a:p>
          <a:p>
            <a:pPr marL="171450" indent="-171450">
              <a:buFontTx/>
              <a:buChar char="-"/>
            </a:pPr>
            <a:r>
              <a:rPr lang="en-GB"/>
              <a:t>Community Hub</a:t>
            </a:r>
          </a:p>
          <a:p>
            <a:pPr marL="171450" indent="-171450">
              <a:buFontTx/>
              <a:buChar char="-"/>
            </a:pPr>
            <a:r>
              <a:rPr lang="en-GB"/>
              <a:t>Bronze partner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B2AFE5-AF1F-5AD9-1073-B1C1FFE22C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C110B-1C27-4A5B-8007-E6BF4BB6C5F7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55521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1CD915A-38F9-76AB-8D4A-B5098C4F7ADA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1E3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olorful pattern with different designs&#10;&#10;Description automatically generated with medium confidence">
            <a:extLst>
              <a:ext uri="{FF2B5EF4-FFF2-40B4-BE49-F238E27FC236}">
                <a16:creationId xmlns:a16="http://schemas.microsoft.com/office/drawing/2014/main" id="{54D45984-3213-35B0-C278-58BBA5EB60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3012" y="672802"/>
            <a:ext cx="5450987" cy="3507308"/>
          </a:xfrm>
          <a:prstGeom prst="rect">
            <a:avLst/>
          </a:prstGeom>
        </p:spPr>
      </p:pic>
      <p:sp>
        <p:nvSpPr>
          <p:cNvPr id="17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60601" y="2664196"/>
            <a:ext cx="3272155" cy="237388"/>
          </a:xfrm>
        </p:spPr>
        <p:txBody>
          <a:bodyPr>
            <a:noAutofit/>
          </a:bodyPr>
          <a:lstStyle>
            <a:lvl1pPr marL="0" indent="0">
              <a:buNone/>
              <a:defRPr sz="1600" b="1" baseline="0">
                <a:solidFill>
                  <a:srgbClr val="037C3F"/>
                </a:solidFill>
                <a:latin typeface="+mn-lt"/>
              </a:defRPr>
            </a:lvl1pPr>
          </a:lstStyle>
          <a:p>
            <a:pPr lvl="0"/>
            <a:r>
              <a:rPr lang="en-US"/>
              <a:t>Presenter</a:t>
            </a:r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460602" y="1696763"/>
            <a:ext cx="4336866" cy="381445"/>
          </a:xfrm>
        </p:spPr>
        <p:txBody>
          <a:bodyPr wrap="square" anchor="ctr">
            <a:noAutofit/>
          </a:bodyPr>
          <a:lstStyle>
            <a:lvl1pPr marL="0" indent="0">
              <a:lnSpc>
                <a:spcPct val="150000"/>
              </a:lnSpc>
              <a:buNone/>
              <a:defRPr sz="1800" b="0">
                <a:solidFill>
                  <a:srgbClr val="1C305D"/>
                </a:solidFill>
                <a:latin typeface="+mn-lt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0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66907" y="591750"/>
            <a:ext cx="4330561" cy="1006505"/>
          </a:xfrm>
        </p:spPr>
        <p:txBody>
          <a:bodyPr wrap="square">
            <a:noAutofit/>
          </a:bodyPr>
          <a:lstStyle>
            <a:lvl1pPr marL="0" indent="0">
              <a:lnSpc>
                <a:spcPts val="3700"/>
              </a:lnSpc>
              <a:spcBef>
                <a:spcPts val="0"/>
              </a:spcBef>
              <a:buNone/>
              <a:defRPr sz="3600" b="1">
                <a:solidFill>
                  <a:srgbClr val="1C305D"/>
                </a:solidFill>
                <a:latin typeface="+mn-lt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460601" y="2967104"/>
            <a:ext cx="3272155" cy="229228"/>
          </a:xfrm>
        </p:spPr>
        <p:txBody>
          <a:bodyPr>
            <a:no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1400" b="1">
                <a:solidFill>
                  <a:srgbClr val="1C305D"/>
                </a:solidFill>
                <a:latin typeface="+mn-lt"/>
              </a:defRPr>
            </a:lvl1pPr>
          </a:lstStyle>
          <a:p>
            <a:pPr lvl="0"/>
            <a:r>
              <a:rPr lang="en-US"/>
              <a:t>Location</a:t>
            </a:r>
            <a:endParaRPr lang="en-GB"/>
          </a:p>
        </p:txBody>
      </p:sp>
      <p:sp>
        <p:nvSpPr>
          <p:cNvPr id="26" name="Text Placeholder 6"/>
          <p:cNvSpPr>
            <a:spLocks noGrp="1"/>
          </p:cNvSpPr>
          <p:nvPr>
            <p:ph type="body" sz="quarter" idx="18" hasCustomPrompt="1"/>
          </p:nvPr>
        </p:nvSpPr>
        <p:spPr>
          <a:xfrm>
            <a:off x="460601" y="3180171"/>
            <a:ext cx="3272155" cy="237387"/>
          </a:xfrm>
        </p:spPr>
        <p:txBody>
          <a:bodyPr>
            <a:no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1400">
                <a:solidFill>
                  <a:srgbClr val="1C305D"/>
                </a:solidFill>
                <a:latin typeface="+mn-lt"/>
              </a:defRPr>
            </a:lvl1pPr>
          </a:lstStyle>
          <a:p>
            <a:pPr lvl="0"/>
            <a:r>
              <a:rPr lang="en-US"/>
              <a:t>Date</a:t>
            </a:r>
            <a:endParaRPr lang="en-GB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ED89356-A99C-0128-C97C-A9C0DE1A1246}"/>
              </a:ext>
            </a:extLst>
          </p:cNvPr>
          <p:cNvSpPr/>
          <p:nvPr userDrawn="1"/>
        </p:nvSpPr>
        <p:spPr>
          <a:xfrm>
            <a:off x="0" y="4176990"/>
            <a:ext cx="9143999" cy="966510"/>
          </a:xfrm>
          <a:prstGeom prst="rect">
            <a:avLst/>
          </a:prstGeom>
          <a:solidFill>
            <a:srgbClr val="20649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AA81CC32-1404-B236-829C-9767BE5F73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5053" y="4556393"/>
            <a:ext cx="969200" cy="206456"/>
          </a:xfrm>
          <a:prstGeom prst="rect">
            <a:avLst/>
          </a:prstGeom>
        </p:spPr>
      </p:pic>
      <p:pic>
        <p:nvPicPr>
          <p:cNvPr id="36" name="Picture 35" descr="A black and white logo&#10;&#10;Description automatically generated">
            <a:extLst>
              <a:ext uri="{FF2B5EF4-FFF2-40B4-BE49-F238E27FC236}">
                <a16:creationId xmlns:a16="http://schemas.microsoft.com/office/drawing/2014/main" id="{8F569FCD-16F8-FB2A-B150-0AD701006D7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45"/>
          <a:stretch/>
        </p:blipFill>
        <p:spPr>
          <a:xfrm>
            <a:off x="460601" y="4471738"/>
            <a:ext cx="1082250" cy="343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422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476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201" y="964417"/>
            <a:ext cx="8439238" cy="3357062"/>
          </a:xfrm>
        </p:spPr>
        <p:txBody>
          <a:bodyPr/>
          <a:lstStyle>
            <a:lvl1pPr>
              <a:defRPr sz="1800">
                <a:solidFill>
                  <a:srgbClr val="1C2C4F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00">
                <a:solidFill>
                  <a:srgbClr val="1C2C4F"/>
                </a:solidFill>
                <a:latin typeface="+mn-lt"/>
                <a:cs typeface="Arial" panose="020B0604020202020204" pitchFamily="34" charset="0"/>
              </a:defRPr>
            </a:lvl2pPr>
            <a:lvl3pPr>
              <a:defRPr sz="1400">
                <a:solidFill>
                  <a:srgbClr val="1C2C4F"/>
                </a:solidFill>
                <a:latin typeface="+mn-lt"/>
                <a:cs typeface="Arial" panose="020B0604020202020204" pitchFamily="34" charset="0"/>
              </a:defRPr>
            </a:lvl3pPr>
            <a:lvl4pPr>
              <a:defRPr>
                <a:solidFill>
                  <a:srgbClr val="1C2C4F"/>
                </a:solidFill>
                <a:latin typeface="+mn-lt"/>
                <a:cs typeface="Arial" panose="020B0604020202020204" pitchFamily="34" charset="0"/>
              </a:defRPr>
            </a:lvl4pPr>
            <a:lvl5pPr>
              <a:defRPr>
                <a:solidFill>
                  <a:srgbClr val="1C2C4F"/>
                </a:solidFill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16A8FE16-D059-EE45-A0EF-28AC780580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2039" y="4730188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i="0">
                <a:solidFill>
                  <a:srgbClr val="B4E9E2"/>
                </a:solidFill>
              </a:defRPr>
            </a:lvl1pPr>
          </a:lstStyle>
          <a:p>
            <a:fld id="{9E7CA0F2-EE66-4F60-8C00-E0BE38E7AEC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D09B77-3BA4-BCF3-6CA1-68C8CEC66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3993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608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478242A-115F-FAAB-3C19-C8B609AB6C4B}"/>
              </a:ext>
            </a:extLst>
          </p:cNvPr>
          <p:cNvSpPr/>
          <p:nvPr userDrawn="1"/>
        </p:nvSpPr>
        <p:spPr>
          <a:xfrm>
            <a:off x="0" y="4468536"/>
            <a:ext cx="9144000" cy="6958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A0407AF-12A6-62EC-ABC1-4EA3D4D52CB5}"/>
              </a:ext>
            </a:extLst>
          </p:cNvPr>
          <p:cNvSpPr/>
          <p:nvPr userDrawn="1"/>
        </p:nvSpPr>
        <p:spPr>
          <a:xfrm>
            <a:off x="0" y="4752968"/>
            <a:ext cx="9144000" cy="415027"/>
          </a:xfrm>
          <a:prstGeom prst="rect">
            <a:avLst/>
          </a:prstGeom>
          <a:solidFill>
            <a:srgbClr val="20649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201" y="964417"/>
            <a:ext cx="8439238" cy="3601320"/>
          </a:xfrm>
        </p:spPr>
        <p:txBody>
          <a:bodyPr/>
          <a:lstStyle>
            <a:lvl1pPr>
              <a:defRPr sz="1800">
                <a:solidFill>
                  <a:srgbClr val="1C305D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00">
                <a:solidFill>
                  <a:srgbClr val="1C305D"/>
                </a:solidFill>
                <a:latin typeface="+mn-lt"/>
                <a:cs typeface="Arial" panose="020B0604020202020204" pitchFamily="34" charset="0"/>
              </a:defRPr>
            </a:lvl2pPr>
            <a:lvl3pPr>
              <a:defRPr sz="1400">
                <a:solidFill>
                  <a:srgbClr val="1C305D"/>
                </a:solidFill>
                <a:latin typeface="+mn-lt"/>
                <a:cs typeface="Arial" panose="020B0604020202020204" pitchFamily="34" charset="0"/>
              </a:defRPr>
            </a:lvl3pPr>
            <a:lvl4pPr>
              <a:defRPr sz="1200">
                <a:solidFill>
                  <a:srgbClr val="1C305D"/>
                </a:solidFill>
                <a:latin typeface="+mn-lt"/>
                <a:cs typeface="Arial" panose="020B0604020202020204" pitchFamily="34" charset="0"/>
              </a:defRPr>
            </a:lvl4pPr>
            <a:lvl5pPr>
              <a:defRPr>
                <a:solidFill>
                  <a:srgbClr val="1C305D"/>
                </a:solidFill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D09B77-3BA4-BCF3-6CA1-68C8CEC66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37C3F"/>
                </a:solidFill>
                <a:latin typeface="+mn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16A8FE16-D059-EE45-A0EF-28AC780580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2039" y="4825515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i="0">
                <a:solidFill>
                  <a:srgbClr val="B4E9E2"/>
                </a:solidFill>
              </a:defRPr>
            </a:lvl1pPr>
          </a:lstStyle>
          <a:p>
            <a:fld id="{9E7CA0F2-EE66-4F60-8C00-E0BE38E7AEC5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Picture 9" descr="A black and white logo&#10;&#10;Description automatically generated">
            <a:extLst>
              <a:ext uri="{FF2B5EF4-FFF2-40B4-BE49-F238E27FC236}">
                <a16:creationId xmlns:a16="http://schemas.microsoft.com/office/drawing/2014/main" id="{6A479726-8A81-FDC6-43A3-60187EA6B4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45"/>
          <a:stretch/>
        </p:blipFill>
        <p:spPr>
          <a:xfrm>
            <a:off x="350201" y="4824412"/>
            <a:ext cx="819086" cy="2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126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15B780C-839C-6572-D60E-630924414E0D}"/>
              </a:ext>
            </a:extLst>
          </p:cNvPr>
          <p:cNvSpPr/>
          <p:nvPr userDrawn="1"/>
        </p:nvSpPr>
        <p:spPr>
          <a:xfrm>
            <a:off x="0" y="0"/>
            <a:ext cx="9143999" cy="5149763"/>
          </a:xfrm>
          <a:prstGeom prst="rect">
            <a:avLst/>
          </a:prstGeom>
          <a:solidFill>
            <a:srgbClr val="D1E3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colorful pattern with different designs&#10;&#10;Description automatically generated with medium confidence">
            <a:extLst>
              <a:ext uri="{FF2B5EF4-FFF2-40B4-BE49-F238E27FC236}">
                <a16:creationId xmlns:a16="http://schemas.microsoft.com/office/drawing/2014/main" id="{BCAE078B-2440-A479-DCE2-4BA7FC0B1B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3012" y="672802"/>
            <a:ext cx="5450987" cy="350730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D3FC31D-BADF-ABB1-084A-FE92AB0256BB}"/>
              </a:ext>
            </a:extLst>
          </p:cNvPr>
          <p:cNvSpPr/>
          <p:nvPr userDrawn="1"/>
        </p:nvSpPr>
        <p:spPr>
          <a:xfrm>
            <a:off x="-2" y="4176990"/>
            <a:ext cx="9144001" cy="966510"/>
          </a:xfrm>
          <a:prstGeom prst="rect">
            <a:avLst/>
          </a:prstGeom>
          <a:solidFill>
            <a:srgbClr val="20649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BE680B11-5812-E3B8-498E-280E46B41C6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5053" y="4556393"/>
            <a:ext cx="969200" cy="206456"/>
          </a:xfrm>
          <a:prstGeom prst="rect">
            <a:avLst/>
          </a:prstGeom>
        </p:spPr>
      </p:pic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763B2D0C-1F91-68C4-470B-3224F289617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45"/>
          <a:stretch/>
        </p:blipFill>
        <p:spPr>
          <a:xfrm>
            <a:off x="460601" y="4471738"/>
            <a:ext cx="1082250" cy="343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5160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476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ACE6C16-BE54-BB91-34B0-F8CE4FB37063}"/>
              </a:ext>
            </a:extLst>
          </p:cNvPr>
          <p:cNvSpPr/>
          <p:nvPr userDrawn="1"/>
        </p:nvSpPr>
        <p:spPr>
          <a:xfrm>
            <a:off x="0" y="4503107"/>
            <a:ext cx="9144000" cy="646112"/>
          </a:xfrm>
          <a:prstGeom prst="rect">
            <a:avLst/>
          </a:prstGeom>
          <a:solidFill>
            <a:srgbClr val="20649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0201" y="131562"/>
            <a:ext cx="8439238" cy="6958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0201" y="964414"/>
            <a:ext cx="8439238" cy="3306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6" name="Slide Number Placeholder 4">
            <a:extLst>
              <a:ext uri="{FF2B5EF4-FFF2-40B4-BE49-F238E27FC236}">
                <a16:creationId xmlns:a16="http://schemas.microsoft.com/office/drawing/2014/main" id="{271CF10B-5905-E541-B922-641440E09C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96385" y="4725555"/>
            <a:ext cx="893053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B4E9E2"/>
                </a:solidFill>
              </a:defRPr>
            </a:lvl1pPr>
          </a:lstStyle>
          <a:p>
            <a:fld id="{9E7CA0F2-EE66-4F60-8C00-E0BE38E7AEC5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Picture 9" descr="A black and white logo&#10;&#10;Description automatically generated">
            <a:extLst>
              <a:ext uri="{FF2B5EF4-FFF2-40B4-BE49-F238E27FC236}">
                <a16:creationId xmlns:a16="http://schemas.microsoft.com/office/drawing/2014/main" id="{220E559A-74EA-36CC-6436-1E829EF2DD3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45"/>
          <a:stretch/>
        </p:blipFill>
        <p:spPr>
          <a:xfrm>
            <a:off x="350201" y="4696357"/>
            <a:ext cx="819086" cy="259611"/>
          </a:xfrm>
          <a:prstGeom prst="rect">
            <a:avLst/>
          </a:prstGeom>
        </p:spPr>
      </p:pic>
      <p:pic>
        <p:nvPicPr>
          <p:cNvPr id="12" name="Picture 11" descr="A colorful bird and a bird&#10;&#10;Description automatically generated with medium confidence">
            <a:extLst>
              <a:ext uri="{FF2B5EF4-FFF2-40B4-BE49-F238E27FC236}">
                <a16:creationId xmlns:a16="http://schemas.microsoft.com/office/drawing/2014/main" id="{2A339A96-933A-D718-9ECF-63B0F63F2AB9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7145" y="4554915"/>
            <a:ext cx="3670126" cy="59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33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0" r:id="rId2"/>
    <p:sldLayoutId id="2147483663" r:id="rId3"/>
    <p:sldLayoutId id="2147483661" r:id="rId4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rgbClr val="037C3F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rgbClr val="1C305D"/>
          </a:solidFill>
          <a:latin typeface="+mn-lt"/>
          <a:ea typeface="Verdana" panose="020B0604030504040204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rgbClr val="1C305D"/>
          </a:solidFill>
          <a:latin typeface="+mn-lt"/>
          <a:ea typeface="Verdana" panose="020B0604030504040204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rgbClr val="1C305D"/>
          </a:solidFill>
          <a:latin typeface="+mn-lt"/>
          <a:ea typeface="Verdana" panose="020B0604030504040204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rgbClr val="1C305D"/>
          </a:solidFill>
          <a:latin typeface="+mn-lt"/>
          <a:ea typeface="Verdana" panose="020B0604030504040204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rgbClr val="1C305D"/>
          </a:solidFill>
          <a:latin typeface="+mn-lt"/>
          <a:ea typeface="Verdana" panose="020B0604030504040204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627B2D-CE81-EFFA-B2CA-8A60AD1F550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Ariela </a:t>
            </a:r>
            <a:r>
              <a:rPr lang="en-GB"/>
              <a:t>Herček and Joost </a:t>
            </a:r>
            <a:r>
              <a:rPr lang="en-GB" err="1"/>
              <a:t>Gadellaa</a:t>
            </a:r>
            <a:r>
              <a:rPr lang="en-GB"/>
              <a:t>, TNC26 Programme Committee </a:t>
            </a:r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FB4E49B-95DE-4134-2E99-8FC079023B2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/>
              <a:t>Newcomers Guide to TNC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EEF0C68-50D4-7D79-8F6D-909A326903C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/>
              <a:t>TNC 101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BC0655-5C96-7997-0418-B8F0E616D5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0601" y="3209463"/>
            <a:ext cx="3272155" cy="229228"/>
          </a:xfrm>
        </p:spPr>
        <p:txBody>
          <a:bodyPr/>
          <a:lstStyle/>
          <a:p>
            <a:r>
              <a:rPr lang="en-US"/>
              <a:t>TNC26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1917DB0-4ADF-F23A-6EBE-AEA40E0031C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60601" y="3422530"/>
            <a:ext cx="3272155" cy="237387"/>
          </a:xfrm>
        </p:spPr>
        <p:txBody>
          <a:bodyPr/>
          <a:lstStyle/>
          <a:p>
            <a:r>
              <a:rPr lang="en-US"/>
              <a:t>9 June 2026</a:t>
            </a:r>
          </a:p>
        </p:txBody>
      </p:sp>
    </p:spTree>
    <p:extLst>
      <p:ext uri="{BB962C8B-B14F-4D97-AF65-F5344CB8AC3E}">
        <p14:creationId xmlns:p14="http://schemas.microsoft.com/office/powerpoint/2010/main" val="1753329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B69C7A-ACB2-ACF5-336E-3A608E1D77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717DBC-3EE5-0CC3-7D9F-9611F3AC39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2039" y="4730188"/>
            <a:ext cx="2057400" cy="27463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E7CA0F2-EE66-4F60-8C00-E0BE38E7AEC5}" type="slidenum">
              <a:rPr lang="en-GB" smtClean="0"/>
              <a:pPr>
                <a:spcAft>
                  <a:spcPts val="600"/>
                </a:spcAft>
              </a:pPr>
              <a:t>10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F453634-1374-0225-57AE-7B0A0484F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201" y="131562"/>
            <a:ext cx="8439238" cy="695826"/>
          </a:xfrm>
        </p:spPr>
        <p:txBody>
          <a:bodyPr anchor="ctr">
            <a:normAutofit/>
          </a:bodyPr>
          <a:lstStyle/>
          <a:p>
            <a:r>
              <a:rPr lang="en-GB">
                <a:ea typeface="Calibri"/>
                <a:cs typeface="Calibri"/>
              </a:rPr>
              <a:t>TNC26 Programme</a:t>
            </a:r>
            <a:endParaRPr lang="en-US"/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7F572089-C449-AD7A-15B6-EC76D066AC36}"/>
              </a:ext>
            </a:extLst>
          </p:cNvPr>
          <p:cNvSpPr txBox="1">
            <a:spLocks/>
          </p:cNvSpPr>
          <p:nvPr/>
        </p:nvSpPr>
        <p:spPr>
          <a:xfrm>
            <a:off x="350201" y="964417"/>
            <a:ext cx="2841055" cy="33698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C2C4F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2C4F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2C4F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1C2C4F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1C2C4F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GB" sz="2400" b="0" i="0" u="none" strike="noStrike" baseline="0" err="1">
                <a:solidFill>
                  <a:srgbClr val="1C305D"/>
                </a:solidFill>
                <a:latin typeface="Calibri"/>
                <a:ea typeface="Segoe UI"/>
                <a:cs typeface="Segoe UI"/>
              </a:rPr>
              <a:t>BoFs</a:t>
            </a:r>
            <a:r>
              <a:rPr lang="en-GB" sz="2400" b="0" i="0">
                <a:solidFill>
                  <a:srgbClr val="000000"/>
                </a:solidFill>
                <a:latin typeface="Calibri"/>
                <a:ea typeface="Segoe UI"/>
                <a:cs typeface="Segoe UI"/>
              </a:rPr>
              <a:t>​</a:t>
            </a:r>
            <a:endParaRPr lang="en-US"/>
          </a:p>
          <a:p>
            <a:pPr marL="0" indent="0" algn="l" rtl="0">
              <a:buNone/>
            </a:pPr>
            <a:r>
              <a:rPr lang="en-GB" sz="2400" b="0" i="0" u="none" strike="noStrike" baseline="0">
                <a:solidFill>
                  <a:srgbClr val="1C305D"/>
                </a:solidFill>
                <a:latin typeface="Calibri"/>
                <a:ea typeface="Segoe UI"/>
                <a:cs typeface="Segoe UI"/>
              </a:rPr>
              <a:t>Side Meetings</a:t>
            </a:r>
            <a:r>
              <a:rPr lang="en-US" sz="2400" b="0" i="0">
                <a:solidFill>
                  <a:srgbClr val="000000"/>
                </a:solidFill>
                <a:latin typeface="Calibri"/>
                <a:ea typeface="Segoe UI"/>
                <a:cs typeface="Segoe UI"/>
              </a:rPr>
              <a:t>​</a:t>
            </a:r>
            <a:endParaRPr lang="en-GB" sz="2400"/>
          </a:p>
        </p:txBody>
      </p:sp>
      <p:pic>
        <p:nvPicPr>
          <p:cNvPr id="9" name="Picture 8" descr="A person speaking into a microphone&#10;&#10;AI-generated content may be incorrect.">
            <a:extLst>
              <a:ext uri="{FF2B5EF4-FFF2-40B4-BE49-F238E27FC236}">
                <a16:creationId xmlns:a16="http://schemas.microsoft.com/office/drawing/2014/main" id="{9B796CF9-DF19-E6D3-D9BC-EAC5919139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45912">
            <a:off x="3094535" y="465806"/>
            <a:ext cx="3098205" cy="2066762"/>
          </a:xfrm>
          <a:prstGeom prst="rect">
            <a:avLst/>
          </a:prstGeom>
          <a:solidFill>
            <a:srgbClr val="FFFFFF">
              <a:shade val="85000"/>
            </a:srgbClr>
          </a:solidFill>
          <a:ln w="127000" cap="sq">
            <a:solidFill>
              <a:srgbClr val="FFFFFF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contourClr>
              <a:srgbClr val="C0C0C0"/>
            </a:contourClr>
          </a:sp3d>
        </p:spPr>
      </p:pic>
      <p:pic>
        <p:nvPicPr>
          <p:cNvPr id="13" name="Picture 12" descr="A person sitting in a chair with a microphone in front of a group of people&#10;&#10;AI-generated content may be incorrect.">
            <a:extLst>
              <a:ext uri="{FF2B5EF4-FFF2-40B4-BE49-F238E27FC236}">
                <a16:creationId xmlns:a16="http://schemas.microsoft.com/office/drawing/2014/main" id="{9573AACD-4EDD-BB99-B671-2B5D4940C1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6590">
            <a:off x="5763895" y="916455"/>
            <a:ext cx="2969836" cy="1965394"/>
          </a:xfrm>
          <a:prstGeom prst="rect">
            <a:avLst/>
          </a:prstGeom>
          <a:solidFill>
            <a:srgbClr val="FFFFFF">
              <a:shade val="85000"/>
            </a:srgbClr>
          </a:solidFill>
          <a:ln w="127000" cap="sq">
            <a:solidFill>
              <a:srgbClr val="FFFFFF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contourClr>
              <a:srgbClr val="C0C0C0"/>
            </a:contourClr>
          </a:sp3d>
        </p:spPr>
      </p:pic>
      <p:pic>
        <p:nvPicPr>
          <p:cNvPr id="17" name="Picture 16" descr="A group of women sitting in chairs&#10;&#10;AI-generated content may be incorrect.">
            <a:extLst>
              <a:ext uri="{FF2B5EF4-FFF2-40B4-BE49-F238E27FC236}">
                <a16:creationId xmlns:a16="http://schemas.microsoft.com/office/drawing/2014/main" id="{8BE5342D-FB7E-7380-409B-C05700E11F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90458">
            <a:off x="4444566" y="2293194"/>
            <a:ext cx="2925455" cy="1947862"/>
          </a:xfrm>
          <a:prstGeom prst="rect">
            <a:avLst/>
          </a:prstGeom>
          <a:solidFill>
            <a:srgbClr val="FFFFFF">
              <a:shade val="85000"/>
            </a:srgbClr>
          </a:solidFill>
          <a:ln w="127000" cap="sq">
            <a:solidFill>
              <a:srgbClr val="FFFFFF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123301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C326C2-A411-A539-F1EF-A4D025C0C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5" descr="A group of people with different colored hair&#10;&#10;AI-generated content may be incorrect.">
            <a:extLst>
              <a:ext uri="{FF2B5EF4-FFF2-40B4-BE49-F238E27FC236}">
                <a16:creationId xmlns:a16="http://schemas.microsoft.com/office/drawing/2014/main" id="{17AD205A-2F3F-4E13-10DE-77BA82B5D6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0201" y="1102787"/>
            <a:ext cx="8439238" cy="3080322"/>
          </a:xfrm>
          <a:prstGeom prst="rect">
            <a:avLst/>
          </a:prstGeo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805431-2F1A-DCDF-9DC6-2C4D62CF68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2039" y="4730188"/>
            <a:ext cx="2057400" cy="27463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E7CA0F2-EE66-4F60-8C00-E0BE38E7AEC5}" type="slidenum">
              <a:rPr lang="en-GB" smtClean="0"/>
              <a:pPr>
                <a:spcAft>
                  <a:spcPts val="600"/>
                </a:spcAft>
              </a:pPr>
              <a:t>11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5EF8CE4-0C19-8470-A5D6-F8A4A036C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201" y="131562"/>
            <a:ext cx="8439238" cy="695826"/>
          </a:xfrm>
        </p:spPr>
        <p:txBody>
          <a:bodyPr anchor="ctr">
            <a:normAutofit/>
          </a:bodyPr>
          <a:lstStyle/>
          <a:p>
            <a:r>
              <a:rPr lang="en-GB"/>
              <a:t>Community Hub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8322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50993-3D9C-A4B0-B9F1-EDF6F444FC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A18FC7-B5CE-A938-4D56-410030B71B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2039" y="4730188"/>
            <a:ext cx="2057400" cy="27463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E7CA0F2-EE66-4F60-8C00-E0BE38E7AEC5}" type="slidenum">
              <a:rPr lang="en-GB" smtClean="0"/>
              <a:pPr>
                <a:spcAft>
                  <a:spcPts val="600"/>
                </a:spcAft>
              </a:pPr>
              <a:t>12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C10FC63-10E0-9660-D7AE-94540DCD8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201" y="131562"/>
            <a:ext cx="8439238" cy="695826"/>
          </a:xfrm>
        </p:spPr>
        <p:txBody>
          <a:bodyPr anchor="ctr">
            <a:normAutofit/>
          </a:bodyPr>
          <a:lstStyle/>
          <a:p>
            <a:r>
              <a:rPr lang="en-GB">
                <a:ea typeface="Calibri"/>
                <a:cs typeface="Calibri"/>
              </a:rPr>
              <a:t>TNC Exchange</a:t>
            </a:r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5D764C-D5CE-83F3-C37D-8CFB6F40E9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sz="2000">
                <a:ea typeface="Calibri"/>
                <a:cs typeface="Calibri"/>
              </a:rPr>
              <a:t>Partners</a:t>
            </a:r>
            <a:endParaRPr lang="en-US" sz="2000">
              <a:solidFill>
                <a:srgbClr val="000000"/>
              </a:solidFill>
              <a:ea typeface="Calibri"/>
              <a:cs typeface="Calibri"/>
            </a:endParaRPr>
          </a:p>
          <a:p>
            <a:r>
              <a:rPr lang="en-GB" sz="2000">
                <a:ea typeface="Calibri"/>
                <a:cs typeface="Calibri"/>
              </a:rPr>
              <a:t>Exchange Theatre</a:t>
            </a:r>
            <a:endParaRPr lang="en-US" sz="2000">
              <a:solidFill>
                <a:srgbClr val="000000"/>
              </a:solidFill>
              <a:ea typeface="Calibri"/>
              <a:cs typeface="Calibri"/>
            </a:endParaRPr>
          </a:p>
          <a:p>
            <a:r>
              <a:rPr lang="en-GB" sz="2000">
                <a:ea typeface="Calibri"/>
                <a:cs typeface="Calibri"/>
              </a:rPr>
              <a:t>TNC Café </a:t>
            </a:r>
            <a:endParaRPr lang="en-US" sz="2000">
              <a:solidFill>
                <a:srgbClr val="000000"/>
              </a:solidFill>
              <a:ea typeface="Calibri"/>
              <a:cs typeface="Calibri"/>
            </a:endParaRPr>
          </a:p>
          <a:p>
            <a:r>
              <a:rPr lang="en-GB" sz="2000">
                <a:ea typeface="Calibri"/>
                <a:cs typeface="Calibri"/>
              </a:rPr>
              <a:t>Networking Lounge</a:t>
            </a:r>
            <a:endParaRPr lang="en-US" sz="2000">
              <a:solidFill>
                <a:srgbClr val="000000"/>
              </a:solidFill>
              <a:ea typeface="Calibri"/>
              <a:cs typeface="Calibri"/>
            </a:endParaRPr>
          </a:p>
          <a:p>
            <a:r>
              <a:rPr lang="en-GB" sz="2000">
                <a:ea typeface="Calibri"/>
                <a:cs typeface="Calibri"/>
              </a:rPr>
              <a:t>Catering</a:t>
            </a:r>
            <a:endParaRPr lang="en-US"/>
          </a:p>
        </p:txBody>
      </p:sp>
      <p:pic>
        <p:nvPicPr>
          <p:cNvPr id="10" name="Picture 9" descr="A person wearing headphones and looking up&#10;&#10;AI-generated content may be incorrect.">
            <a:extLst>
              <a:ext uri="{FF2B5EF4-FFF2-40B4-BE49-F238E27FC236}">
                <a16:creationId xmlns:a16="http://schemas.microsoft.com/office/drawing/2014/main" id="{CD20EA0F-521A-9E09-3027-C2AEB82D35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4072">
            <a:off x="5663846" y="518441"/>
            <a:ext cx="3054533" cy="2037630"/>
          </a:xfrm>
          <a:prstGeom prst="rect">
            <a:avLst/>
          </a:prstGeom>
          <a:solidFill>
            <a:srgbClr val="FFFFFF">
              <a:shade val="85000"/>
            </a:srgbClr>
          </a:solidFill>
          <a:ln w="127000" cap="sq">
            <a:solidFill>
              <a:srgbClr val="FFFFFF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contourClr>
              <a:srgbClr val="C0C0C0"/>
            </a:contourClr>
          </a:sp3d>
        </p:spPr>
      </p:pic>
      <p:pic>
        <p:nvPicPr>
          <p:cNvPr id="12" name="Picture 11" descr="A group of people standing in front of a screen&#10;&#10;AI-generated content may be incorrect.">
            <a:extLst>
              <a:ext uri="{FF2B5EF4-FFF2-40B4-BE49-F238E27FC236}">
                <a16:creationId xmlns:a16="http://schemas.microsoft.com/office/drawing/2014/main" id="{3CC583C0-0873-23F1-3ED9-72BAFD32BF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66">
            <a:off x="4318016" y="2219924"/>
            <a:ext cx="3190638" cy="2128423"/>
          </a:xfrm>
          <a:prstGeom prst="rect">
            <a:avLst/>
          </a:prstGeom>
          <a:solidFill>
            <a:srgbClr val="FFFFFF">
              <a:shade val="85000"/>
            </a:srgbClr>
          </a:solidFill>
          <a:ln w="127000" cap="sq">
            <a:solidFill>
              <a:srgbClr val="FFFFFF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contourClr>
              <a:srgbClr val="C0C0C0"/>
            </a:contourClr>
          </a:sp3d>
        </p:spPr>
      </p:pic>
      <p:pic>
        <p:nvPicPr>
          <p:cNvPr id="14" name="Picture 13" descr="A group of people wearing virtual reality goggles&#10;&#10;AI-generated content may be incorrect.">
            <a:extLst>
              <a:ext uri="{FF2B5EF4-FFF2-40B4-BE49-F238E27FC236}">
                <a16:creationId xmlns:a16="http://schemas.microsoft.com/office/drawing/2014/main" id="{13AF7CB4-99B3-9E76-7528-D3D6AF93DC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8876">
            <a:off x="2734056" y="496288"/>
            <a:ext cx="3011895" cy="2009187"/>
          </a:xfrm>
          <a:prstGeom prst="rect">
            <a:avLst/>
          </a:prstGeom>
          <a:solidFill>
            <a:srgbClr val="FFFFFF">
              <a:shade val="85000"/>
            </a:srgbClr>
          </a:solidFill>
          <a:ln w="127000" cap="sq">
            <a:solidFill>
              <a:srgbClr val="FFFFFF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2517350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7AE4A7-E842-B4C6-2533-042845B70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hands holding a cell phone&#10;&#10;Description automatically generated">
            <a:extLst>
              <a:ext uri="{FF2B5EF4-FFF2-40B4-BE49-F238E27FC236}">
                <a16:creationId xmlns:a16="http://schemas.microsoft.com/office/drawing/2014/main" id="{54AB3441-666C-741A-7DA5-C5D46A72A5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020"/>
          <a:stretch/>
        </p:blipFill>
        <p:spPr>
          <a:xfrm>
            <a:off x="849085" y="266700"/>
            <a:ext cx="8294915" cy="423535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E890AB-0A3B-BA99-AE51-49C41FA2CF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2039" y="4730188"/>
            <a:ext cx="2057400" cy="27463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E7CA0F2-EE66-4F60-8C00-E0BE38E7AEC5}" type="slidenum">
              <a:rPr lang="en-GB" smtClean="0"/>
              <a:pPr>
                <a:spcAft>
                  <a:spcPts val="600"/>
                </a:spcAft>
              </a:pPr>
              <a:t>13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8C81044-2BE3-1B47-3CC0-4F2A83B5C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201" y="131562"/>
            <a:ext cx="8439238" cy="695826"/>
          </a:xfrm>
        </p:spPr>
        <p:txBody>
          <a:bodyPr anchor="ctr">
            <a:normAutofit/>
          </a:bodyPr>
          <a:lstStyle/>
          <a:p>
            <a:r>
              <a:rPr lang="en-GB" dirty="0">
                <a:ea typeface="Calibri"/>
                <a:cs typeface="Calibri"/>
              </a:rPr>
              <a:t>TNC26 App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22E627-E45D-A2AD-4A2B-6C75B82CF6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777" y="870954"/>
            <a:ext cx="2303338" cy="363109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dirty="0">
                <a:solidFill>
                  <a:srgbClr val="1C305D"/>
                </a:solidFill>
                <a:ea typeface="Calibri"/>
                <a:cs typeface="Calibri"/>
              </a:rPr>
              <a:t>You can access your personal event app through the link in your e-ticket email or this QR code.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b="1" dirty="0">
                <a:solidFill>
                  <a:srgbClr val="1C305D"/>
                </a:solidFill>
                <a:ea typeface="Calibri"/>
                <a:cs typeface="Calibri"/>
              </a:rPr>
              <a:t>No download </a:t>
            </a:r>
            <a:br>
              <a:rPr lang="en-GB" b="1" dirty="0">
                <a:solidFill>
                  <a:srgbClr val="1C305D"/>
                </a:solidFill>
                <a:ea typeface="Calibri"/>
                <a:cs typeface="Calibri"/>
              </a:rPr>
            </a:br>
            <a:r>
              <a:rPr lang="en-GB" b="1" dirty="0">
                <a:solidFill>
                  <a:srgbClr val="1C305D"/>
                </a:solidFill>
                <a:ea typeface="Calibri"/>
                <a:cs typeface="Calibri"/>
              </a:rPr>
              <a:t>needed!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1062B3-DC80-0E77-F6FA-D05E4B7E25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003" y="988848"/>
            <a:ext cx="960811" cy="1038877"/>
          </a:xfrm>
          <a:prstGeom prst="rect">
            <a:avLst/>
          </a:prstGeom>
        </p:spPr>
      </p:pic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A78C71F6-4862-181B-576B-D734E8CBBD0E}"/>
              </a:ext>
            </a:extLst>
          </p:cNvPr>
          <p:cNvSpPr txBox="1">
            <a:spLocks/>
          </p:cNvSpPr>
          <p:nvPr/>
        </p:nvSpPr>
        <p:spPr>
          <a:xfrm>
            <a:off x="3709876" y="2528207"/>
            <a:ext cx="4218931" cy="14777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C2C4F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2C4F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2C4F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1C2C4F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1C2C4F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C305D"/>
                </a:solidFill>
                <a:ea typeface="Calibri"/>
                <a:cs typeface="Calibri"/>
              </a:rPr>
              <a:t>View your e-ticket</a:t>
            </a:r>
            <a:endParaRPr lang="en-US" dirty="0">
              <a:solidFill>
                <a:srgbClr val="000000"/>
              </a:solidFill>
              <a:ea typeface="Calibri"/>
              <a:cs typeface="Calibri"/>
            </a:endParaRPr>
          </a:p>
          <a:p>
            <a:pPr algn="ctr"/>
            <a:r>
              <a:rPr lang="en-GB" dirty="0">
                <a:solidFill>
                  <a:srgbClr val="1C305D"/>
                </a:solidFill>
                <a:ea typeface="Calibri"/>
                <a:cs typeface="Calibri"/>
              </a:rPr>
              <a:t>Connect with other participants</a:t>
            </a:r>
            <a:endParaRPr lang="en-US" dirty="0">
              <a:solidFill>
                <a:srgbClr val="000000"/>
              </a:solidFill>
              <a:ea typeface="Calibri"/>
              <a:cs typeface="Calibri"/>
            </a:endParaRPr>
          </a:p>
          <a:p>
            <a:pPr algn="ctr"/>
            <a:r>
              <a:rPr lang="en-GB" dirty="0">
                <a:solidFill>
                  <a:srgbClr val="1C305D"/>
                </a:solidFill>
                <a:ea typeface="Calibri"/>
                <a:cs typeface="Calibri"/>
              </a:rPr>
              <a:t>Plan your agenda</a:t>
            </a:r>
            <a:endParaRPr lang="en-US" dirty="0">
              <a:solidFill>
                <a:srgbClr val="000000"/>
              </a:solidFill>
              <a:ea typeface="Calibri"/>
              <a:cs typeface="Calibri"/>
            </a:endParaRPr>
          </a:p>
          <a:p>
            <a:pPr algn="ctr"/>
            <a:r>
              <a:rPr lang="en-GB" dirty="0">
                <a:solidFill>
                  <a:srgbClr val="1C305D"/>
                </a:solidFill>
                <a:ea typeface="Calibri"/>
                <a:cs typeface="Calibri"/>
              </a:rPr>
              <a:t>Browse the exhibitors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93070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746AB-157D-51D9-BD81-0BE09A0CA6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30D956-69FF-E56F-1812-30A308960B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2039" y="4730188"/>
            <a:ext cx="2057400" cy="27463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E7CA0F2-EE66-4F60-8C00-E0BE38E7AEC5}" type="slidenum">
              <a:rPr lang="en-GB" smtClean="0"/>
              <a:pPr>
                <a:spcAft>
                  <a:spcPts val="600"/>
                </a:spcAft>
              </a:pPr>
              <a:t>14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4F45097-8959-A2C3-210E-84F96FA8B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201" y="131562"/>
            <a:ext cx="8439238" cy="695826"/>
          </a:xfrm>
        </p:spPr>
        <p:txBody>
          <a:bodyPr anchor="ctr">
            <a:normAutofit/>
          </a:bodyPr>
          <a:lstStyle/>
          <a:p>
            <a:r>
              <a:rPr lang="en-GB">
                <a:ea typeface="Calibri"/>
                <a:cs typeface="Calibri"/>
              </a:rPr>
              <a:t>Where can you find the full programme?</a:t>
            </a:r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F4CBE4-5865-EDAF-133F-CB44A8007E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201" y="964417"/>
            <a:ext cx="4218931" cy="335706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/>
            <a:r>
              <a:rPr lang="en-GB" sz="2400">
                <a:solidFill>
                  <a:srgbClr val="1C305D"/>
                </a:solidFill>
                <a:ea typeface="Calibri"/>
                <a:cs typeface="Calibri"/>
              </a:rPr>
              <a:t>QR code in your booklet </a:t>
            </a:r>
            <a:endParaRPr lang="en-US" sz="2400">
              <a:solidFill>
                <a:srgbClr val="000000"/>
              </a:solidFill>
              <a:ea typeface="Calibri"/>
              <a:cs typeface="Calibri"/>
            </a:endParaRPr>
          </a:p>
          <a:p>
            <a:pPr marL="342900" indent="-342900"/>
            <a:r>
              <a:rPr lang="en-GB" sz="2400">
                <a:solidFill>
                  <a:srgbClr val="1C305D"/>
                </a:solidFill>
                <a:ea typeface="Calibri"/>
                <a:cs typeface="Calibri"/>
              </a:rPr>
              <a:t>tnc26.geant.org</a:t>
            </a:r>
            <a:endParaRPr lang="en-US"/>
          </a:p>
        </p:txBody>
      </p:sp>
      <p:pic>
        <p:nvPicPr>
          <p:cNvPr id="7" name="Picture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DC22031-3F1F-C6BE-C95F-5C761228D67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3959"/>
          <a:stretch/>
        </p:blipFill>
        <p:spPr>
          <a:xfrm>
            <a:off x="4890485" y="704140"/>
            <a:ext cx="3982069" cy="361733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 descr="A poster with text and images&#10;&#10;AI-generated content may be incorrect.">
            <a:extLst>
              <a:ext uri="{FF2B5EF4-FFF2-40B4-BE49-F238E27FC236}">
                <a16:creationId xmlns:a16="http://schemas.microsoft.com/office/drawing/2014/main" id="{48E43D21-4924-ADA5-2C88-8ACF4A7EAE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119957">
            <a:off x="887696" y="2001101"/>
            <a:ext cx="1574060" cy="214532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 descr="A qr code with a few squares&#10;&#10;AI-generated content may be incorrect.">
            <a:extLst>
              <a:ext uri="{FF2B5EF4-FFF2-40B4-BE49-F238E27FC236}">
                <a16:creationId xmlns:a16="http://schemas.microsoft.com/office/drawing/2014/main" id="{21954E1E-60E5-84BD-7A62-8FBEDD651F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8252" y="2374917"/>
            <a:ext cx="1025770" cy="1080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8776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746AB-157D-51D9-BD81-0BE09A0CA6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30D956-69FF-E56F-1812-30A308960B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2039" y="4730188"/>
            <a:ext cx="2057400" cy="27463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E7CA0F2-EE66-4F60-8C00-E0BE38E7AEC5}" type="slidenum">
              <a:rPr lang="en-GB" smtClean="0"/>
              <a:pPr>
                <a:spcAft>
                  <a:spcPts val="600"/>
                </a:spcAft>
              </a:pPr>
              <a:t>15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4F45097-8959-A2C3-210E-84F96FA8B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201" y="131562"/>
            <a:ext cx="8439238" cy="695826"/>
          </a:xfrm>
        </p:spPr>
        <p:txBody>
          <a:bodyPr anchor="ctr">
            <a:normAutofit/>
          </a:bodyPr>
          <a:lstStyle/>
          <a:p>
            <a:r>
              <a:rPr lang="en-GB">
                <a:ea typeface="Calibri"/>
                <a:cs typeface="Calibri"/>
              </a:rPr>
              <a:t>…and don’t forget the Social Events!</a:t>
            </a:r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F4CBE4-5865-EDAF-133F-CB44A8007E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201" y="964417"/>
            <a:ext cx="4218931" cy="33570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sz="2000">
                <a:solidFill>
                  <a:srgbClr val="1C305D"/>
                </a:solidFill>
                <a:ea typeface="Calibri"/>
                <a:cs typeface="Calibri"/>
              </a:rPr>
              <a:t>Opening Reception</a:t>
            </a:r>
            <a:endParaRPr lang="en-GB" sz="2000">
              <a:solidFill>
                <a:srgbClr val="000000"/>
              </a:solidFill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GB" sz="1600" i="1">
                <a:solidFill>
                  <a:srgbClr val="1C305D"/>
                </a:solidFill>
                <a:ea typeface="Calibri"/>
                <a:cs typeface="Calibri"/>
              </a:rPr>
              <a:t>17:30 – 19:00 Tuesday 9, Music Hall</a:t>
            </a:r>
            <a:endParaRPr lang="en-GB" sz="1600">
              <a:solidFill>
                <a:srgbClr val="000000"/>
              </a:solidFill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GB" sz="1600" i="1">
                <a:solidFill>
                  <a:srgbClr val="1C305D"/>
                </a:solidFill>
                <a:ea typeface="Calibri"/>
                <a:cs typeface="Calibri"/>
              </a:rPr>
              <a:t>including </a:t>
            </a:r>
            <a:r>
              <a:rPr lang="en-GB" sz="1600" b="1" i="1">
                <a:solidFill>
                  <a:srgbClr val="1C305D"/>
                </a:solidFill>
                <a:ea typeface="Calibri"/>
                <a:cs typeface="Calibri"/>
              </a:rPr>
              <a:t>Open Mic Night</a:t>
            </a:r>
            <a:r>
              <a:rPr lang="en-GB" sz="1600" i="1">
                <a:solidFill>
                  <a:srgbClr val="1C305D"/>
                </a:solidFill>
                <a:ea typeface="Calibri"/>
                <a:cs typeface="Calibri"/>
              </a:rPr>
              <a:t>!</a:t>
            </a:r>
            <a:endParaRPr lang="en-US" sz="160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GB" sz="2000">
              <a:solidFill>
                <a:srgbClr val="000000"/>
              </a:solidFill>
              <a:ea typeface="Calibri"/>
              <a:cs typeface="Calibri"/>
            </a:endParaRPr>
          </a:p>
          <a:p>
            <a:r>
              <a:rPr lang="en-GB" sz="2000">
                <a:solidFill>
                  <a:srgbClr val="1C305D"/>
                </a:solidFill>
                <a:ea typeface="Calibri"/>
                <a:cs typeface="Calibri"/>
              </a:rPr>
              <a:t>Kick Off Party</a:t>
            </a:r>
            <a:endParaRPr lang="en-US" sz="2000">
              <a:solidFill>
                <a:srgbClr val="000000"/>
              </a:solidFill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GB" sz="1600" i="1">
                <a:solidFill>
                  <a:srgbClr val="1C305D"/>
                </a:solidFill>
                <a:ea typeface="Calibri"/>
                <a:cs typeface="Calibri"/>
              </a:rPr>
              <a:t>20:30 – 00:00 Tuesday 9, Club Maxine</a:t>
            </a:r>
            <a:endParaRPr lang="en-GB" sz="160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GB" sz="2000">
              <a:solidFill>
                <a:srgbClr val="000000"/>
              </a:solidFill>
              <a:ea typeface="Calibri"/>
              <a:cs typeface="Calibri"/>
            </a:endParaRPr>
          </a:p>
          <a:p>
            <a:r>
              <a:rPr lang="en-GB" sz="2000">
                <a:solidFill>
                  <a:srgbClr val="1C305D"/>
                </a:solidFill>
                <a:ea typeface="Calibri"/>
                <a:cs typeface="Calibri"/>
              </a:rPr>
              <a:t>Conference Dinner</a:t>
            </a:r>
            <a:endParaRPr lang="en-GB" sz="2000">
              <a:solidFill>
                <a:srgbClr val="000000"/>
              </a:solidFill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GB" sz="1600" i="1">
                <a:solidFill>
                  <a:srgbClr val="1C305D"/>
                </a:solidFill>
                <a:ea typeface="Calibri"/>
                <a:cs typeface="Calibri"/>
              </a:rPr>
              <a:t>19:00 – 22:30 Wednesday 10, </a:t>
            </a:r>
            <a:r>
              <a:rPr lang="en-GB" sz="1600" i="1" err="1">
                <a:solidFill>
                  <a:srgbClr val="1C305D"/>
                </a:solidFill>
                <a:ea typeface="Calibri"/>
                <a:cs typeface="Calibri"/>
              </a:rPr>
              <a:t>Wanha</a:t>
            </a:r>
            <a:r>
              <a:rPr lang="en-GB" sz="1600" i="1">
                <a:solidFill>
                  <a:srgbClr val="1C305D"/>
                </a:solidFill>
                <a:ea typeface="Calibri"/>
                <a:cs typeface="Calibri"/>
              </a:rPr>
              <a:t> </a:t>
            </a:r>
            <a:r>
              <a:rPr lang="en-GB" sz="1600" i="1" err="1">
                <a:solidFill>
                  <a:srgbClr val="1C305D"/>
                </a:solidFill>
                <a:ea typeface="Calibri"/>
                <a:cs typeface="Calibri"/>
              </a:rPr>
              <a:t>Satama</a:t>
            </a:r>
            <a:endParaRPr lang="en-US"/>
          </a:p>
        </p:txBody>
      </p:sp>
      <p:pic>
        <p:nvPicPr>
          <p:cNvPr id="5" name="Picture 4" descr="A hand holding a microphone&#10;&#10;AI-generated content may be incorrect.">
            <a:extLst>
              <a:ext uri="{FF2B5EF4-FFF2-40B4-BE49-F238E27FC236}">
                <a16:creationId xmlns:a16="http://schemas.microsoft.com/office/drawing/2014/main" id="{DA043CFA-5370-F46D-390A-02B09F0B7A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7509" y="1686101"/>
            <a:ext cx="725554" cy="719671"/>
          </a:xfrm>
          <a:prstGeom prst="rect">
            <a:avLst/>
          </a:prstGeom>
        </p:spPr>
      </p:pic>
      <p:pic>
        <p:nvPicPr>
          <p:cNvPr id="9" name="Picture 2" descr="Opening Reception TNC26">
            <a:extLst>
              <a:ext uri="{FF2B5EF4-FFF2-40B4-BE49-F238E27FC236}">
                <a16:creationId xmlns:a16="http://schemas.microsoft.com/office/drawing/2014/main" id="{E5955C04-DEE2-C702-CFDD-325A1EAA34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89633">
            <a:off x="4086914" y="664699"/>
            <a:ext cx="2548641" cy="1700143"/>
          </a:xfrm>
          <a:prstGeom prst="rect">
            <a:avLst/>
          </a:prstGeom>
          <a:noFill/>
          <a:ln w="127000" cap="sq">
            <a:solidFill>
              <a:schemeClr val="bg1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Kick off party TNC26">
            <a:extLst>
              <a:ext uri="{FF2B5EF4-FFF2-40B4-BE49-F238E27FC236}">
                <a16:creationId xmlns:a16="http://schemas.microsoft.com/office/drawing/2014/main" id="{DB1B8634-DD3B-CD81-81A8-B074488CD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4258">
            <a:off x="6232673" y="1137750"/>
            <a:ext cx="2723387" cy="1816339"/>
          </a:xfrm>
          <a:prstGeom prst="rect">
            <a:avLst/>
          </a:prstGeom>
          <a:noFill/>
          <a:ln w="127000" cap="sq">
            <a:solidFill>
              <a:schemeClr val="bg1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Conference Dinner TNC26">
            <a:extLst>
              <a:ext uri="{FF2B5EF4-FFF2-40B4-BE49-F238E27FC236}">
                <a16:creationId xmlns:a16="http://schemas.microsoft.com/office/drawing/2014/main" id="{CB2DF0BC-E323-2B5B-D722-2D74882E2A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050">
            <a:off x="5596847" y="2505843"/>
            <a:ext cx="2602193" cy="1735510"/>
          </a:xfrm>
          <a:prstGeom prst="rect">
            <a:avLst/>
          </a:prstGeom>
          <a:noFill/>
          <a:ln w="127000" cap="sq">
            <a:solidFill>
              <a:schemeClr val="bg1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87248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CECABA-5953-AE2D-5A1B-5356BA680A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F3C224-D88D-39F6-CCDA-0AC793E954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2039" y="4730188"/>
            <a:ext cx="2057400" cy="27463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E7CA0F2-EE66-4F60-8C00-E0BE38E7AEC5}" type="slidenum">
              <a:rPr lang="en-GB" smtClean="0"/>
              <a:pPr>
                <a:spcAft>
                  <a:spcPts val="600"/>
                </a:spcAft>
              </a:pPr>
              <a:t>16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F2BA921-6013-298B-F5E1-104590398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201" y="131562"/>
            <a:ext cx="8439238" cy="695826"/>
          </a:xfrm>
        </p:spPr>
        <p:txBody>
          <a:bodyPr anchor="ctr">
            <a:normAutofit/>
          </a:bodyPr>
          <a:lstStyle/>
          <a:p>
            <a:r>
              <a:rPr lang="en-GB">
                <a:ea typeface="Calibri"/>
                <a:cs typeface="Calibri"/>
              </a:rPr>
              <a:t>GÉANT Community Code of Conduct</a:t>
            </a:r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02497B-5560-BE08-DD89-E526483DF4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202" y="964417"/>
            <a:ext cx="6007056" cy="335706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ea typeface="Calibri"/>
                <a:cs typeface="Calibri"/>
              </a:rPr>
              <a:t>Participants at TNC26 enjoy an environment of respectful and encouraging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ea typeface="Calibri"/>
                <a:cs typeface="Calibri"/>
              </a:rPr>
              <a:t>behaviour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ea typeface="Calibri"/>
                <a:cs typeface="Calibri"/>
              </a:rPr>
              <a:t>, so that everyone feels welcome, comfortable and equal.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lnSpc>
                <a:spcPct val="110000"/>
              </a:lnSpc>
              <a:buNone/>
            </a:pPr>
            <a:endParaRPr lang="en-US" dirty="0">
              <a:solidFill>
                <a:schemeClr val="accent1">
                  <a:lumMod val="50000"/>
                </a:schemeClr>
              </a:solidFill>
              <a:ea typeface="Calibri"/>
              <a:cs typeface="Calibri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ea typeface="Calibri"/>
                <a:cs typeface="Calibri"/>
              </a:rPr>
              <a:t>If you feel that you have been subjected to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ea typeface="Calibri"/>
                <a:cs typeface="Calibri"/>
              </a:rPr>
              <a:t>behaviour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ea typeface="Calibri"/>
                <a:cs typeface="Calibri"/>
              </a:rPr>
              <a:t> that is contrary to such an environment, or if you have any other concerns, please speak to one of the TNC26 Event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ea typeface="Calibri"/>
                <a:cs typeface="Calibri"/>
              </a:rPr>
              <a:t>Organisers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ea typeface="Calibri"/>
                <a:cs typeface="Calibri"/>
              </a:rPr>
              <a:t> at the TNC26 Registration Desk or contact directly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ea typeface="Calibri"/>
                <a:cs typeface="Calibri"/>
              </a:rPr>
              <a:t>Steffie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ea typeface="Calibri"/>
                <a:cs typeface="Calibri"/>
              </a:rPr>
              <a:t> Bosman or Nicole Harris. They will discuss and help resolve your concerns in the strictest of confidence.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" name="Picture 1" descr="A qr code with a black background&#10;&#10;AI-generated content may be incorrect.">
            <a:extLst>
              <a:ext uri="{FF2B5EF4-FFF2-40B4-BE49-F238E27FC236}">
                <a16:creationId xmlns:a16="http://schemas.microsoft.com/office/drawing/2014/main" id="{7DD1200E-64EE-2064-F870-5BAD529B4D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8500" y="1075406"/>
            <a:ext cx="1323975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5265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43B8BB45-E3F1-32ED-85AB-7EE6933C41C3}"/>
              </a:ext>
            </a:extLst>
          </p:cNvPr>
          <p:cNvSpPr txBox="1">
            <a:spLocks/>
          </p:cNvSpPr>
          <p:nvPr/>
        </p:nvSpPr>
        <p:spPr>
          <a:xfrm>
            <a:off x="448092" y="1405656"/>
            <a:ext cx="5793498" cy="426330"/>
          </a:xfrm>
          <a:prstGeom prst="rect">
            <a:avLst/>
          </a:prstGeom>
        </p:spPr>
        <p:txBody>
          <a:bodyPr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600" kern="1200">
                <a:solidFill>
                  <a:srgbClr val="41414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41414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41414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41414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41414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>
                <a:solidFill>
                  <a:srgbClr val="037C3F"/>
                </a:solidFill>
                <a:latin typeface="+mn-lt"/>
              </a:rPr>
              <a:t>Any questions?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45F73542-302F-E941-8625-6F10E4188B6E}"/>
              </a:ext>
            </a:extLst>
          </p:cNvPr>
          <p:cNvSpPr txBox="1">
            <a:spLocks/>
          </p:cNvSpPr>
          <p:nvPr/>
        </p:nvSpPr>
        <p:spPr>
          <a:xfrm>
            <a:off x="392390" y="793291"/>
            <a:ext cx="5981102" cy="765524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600" kern="1200">
                <a:solidFill>
                  <a:srgbClr val="41414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41414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41414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41414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41414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>
                <a:solidFill>
                  <a:srgbClr val="1C305D"/>
                </a:solidFill>
                <a:latin typeface="+mn-lt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659775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38;p42">
            <a:extLst>
              <a:ext uri="{FF2B5EF4-FFF2-40B4-BE49-F238E27FC236}">
                <a16:creationId xmlns:a16="http://schemas.microsoft.com/office/drawing/2014/main" id="{04A11C22-7E99-0485-8ACE-FAF6E8F980F8}"/>
              </a:ext>
            </a:extLst>
          </p:cNvPr>
          <p:cNvSpPr/>
          <p:nvPr/>
        </p:nvSpPr>
        <p:spPr>
          <a:xfrm>
            <a:off x="-62402" y="0"/>
            <a:ext cx="9206402" cy="4506097"/>
          </a:xfrm>
          <a:prstGeom prst="rect">
            <a:avLst/>
          </a:prstGeom>
          <a:solidFill>
            <a:srgbClr val="D3EEF7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endParaRPr sz="9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C8791FB-0E92-CA84-5C58-F17F6491CF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7CA0F2-EE66-4F60-8C00-E0BE38E7AEC5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936284D-0A0B-4EE2-038E-76BB70486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201" y="131562"/>
            <a:ext cx="1892256" cy="695826"/>
          </a:xfrm>
        </p:spPr>
        <p:txBody>
          <a:bodyPr/>
          <a:lstStyle/>
          <a:p>
            <a:r>
              <a:rPr lang="en-US">
                <a:ea typeface="Verdana"/>
                <a:cs typeface="Arial"/>
              </a:rPr>
              <a:t>Who is </a:t>
            </a:r>
            <a:r>
              <a:rPr lang="en-US">
                <a:ea typeface="Calibri"/>
                <a:cs typeface="Calibri"/>
              </a:rPr>
              <a:t>GÉANT?</a:t>
            </a:r>
            <a:r>
              <a:rPr lang="en-US" dirty="0">
                <a:ea typeface="Verdana"/>
                <a:cs typeface="Arial"/>
              </a:rPr>
              <a:t> </a:t>
            </a:r>
            <a:endParaRPr lang="en-US" dirty="0"/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50FFC7A6-F078-3D2D-502C-D8161BCD4BB2}"/>
              </a:ext>
            </a:extLst>
          </p:cNvPr>
          <p:cNvSpPr txBox="1">
            <a:spLocks/>
          </p:cNvSpPr>
          <p:nvPr/>
        </p:nvSpPr>
        <p:spPr>
          <a:xfrm>
            <a:off x="-39005" y="3194268"/>
            <a:ext cx="2834543" cy="57297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C2C4F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2C4F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2C4F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1C2C4F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1C2C4F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013854"/>
                </a:solidFill>
                <a:ea typeface="Calibri"/>
                <a:cs typeface="Calibri"/>
              </a:rPr>
              <a:t>Supporting and representing </a:t>
            </a:r>
            <a:br>
              <a:rPr lang="en-US" sz="1200" b="1" dirty="0">
                <a:solidFill>
                  <a:srgbClr val="013854"/>
                </a:solidFill>
                <a:ea typeface="Calibri"/>
                <a:cs typeface="Calibri"/>
              </a:rPr>
            </a:br>
            <a:r>
              <a:rPr lang="en-US" sz="1200" b="1" dirty="0">
                <a:solidFill>
                  <a:srgbClr val="013854"/>
                </a:solidFill>
                <a:ea typeface="Calibri"/>
                <a:cs typeface="Calibri"/>
              </a:rPr>
              <a:t>38 NRENs + </a:t>
            </a:r>
            <a:r>
              <a:rPr lang="en-US" sz="1200" b="1" dirty="0" err="1">
                <a:solidFill>
                  <a:srgbClr val="013854"/>
                </a:solidFill>
                <a:ea typeface="Calibri"/>
                <a:cs typeface="Calibri"/>
              </a:rPr>
              <a:t>NORDUnet</a:t>
            </a:r>
            <a:r>
              <a:rPr lang="en-US" sz="1200" b="1" dirty="0">
                <a:solidFill>
                  <a:srgbClr val="013854"/>
                </a:solidFill>
                <a:ea typeface="Calibri"/>
                <a:cs typeface="Calibri"/>
              </a:rPr>
              <a:t> across Europe</a:t>
            </a:r>
            <a:endParaRPr lang="en-US" sz="1200" dirty="0"/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49859ED5-07BB-CF31-20BB-3EEBFF264549}"/>
              </a:ext>
            </a:extLst>
          </p:cNvPr>
          <p:cNvSpPr txBox="1">
            <a:spLocks/>
          </p:cNvSpPr>
          <p:nvPr/>
        </p:nvSpPr>
        <p:spPr>
          <a:xfrm>
            <a:off x="3132093" y="3244153"/>
            <a:ext cx="2834544" cy="10115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C2C4F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2C4F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2C4F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1C2C4F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1C2C4F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013854"/>
                </a:solidFill>
                <a:ea typeface="Calibri"/>
                <a:cs typeface="Calibri"/>
              </a:rPr>
              <a:t>Interconnecting research and education communities worldwide</a:t>
            </a:r>
            <a:endParaRPr lang="en-US" sz="12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940A023-0476-226B-4BD1-5C72DAC0FAF4}"/>
              </a:ext>
            </a:extLst>
          </p:cNvPr>
          <p:cNvGrpSpPr/>
          <p:nvPr/>
        </p:nvGrpSpPr>
        <p:grpSpPr>
          <a:xfrm>
            <a:off x="6703033" y="1088130"/>
            <a:ext cx="1953421" cy="2043039"/>
            <a:chOff x="8962947" y="3180055"/>
            <a:chExt cx="2104518" cy="2201066"/>
          </a:xfrm>
        </p:grpSpPr>
        <p:grpSp>
          <p:nvGrpSpPr>
            <p:cNvPr id="15" name="Google Shape;549;p42">
              <a:extLst>
                <a:ext uri="{FF2B5EF4-FFF2-40B4-BE49-F238E27FC236}">
                  <a16:creationId xmlns:a16="http://schemas.microsoft.com/office/drawing/2014/main" id="{919794D2-9E4A-6720-4B4A-5A7F7397AD28}"/>
                </a:ext>
              </a:extLst>
            </p:cNvPr>
            <p:cNvGrpSpPr/>
            <p:nvPr/>
          </p:nvGrpSpPr>
          <p:grpSpPr>
            <a:xfrm>
              <a:off x="8962947" y="3180055"/>
              <a:ext cx="980698" cy="1081128"/>
              <a:chOff x="17666455" y="7811768"/>
              <a:chExt cx="1951758" cy="2151632"/>
            </a:xfrm>
          </p:grpSpPr>
          <p:pic>
            <p:nvPicPr>
              <p:cNvPr id="25" name="Google Shape;550;p42">
                <a:extLst>
                  <a:ext uri="{FF2B5EF4-FFF2-40B4-BE49-F238E27FC236}">
                    <a16:creationId xmlns:a16="http://schemas.microsoft.com/office/drawing/2014/main" id="{9AB7A06F-5008-1B19-B720-F60709FBCD8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8050002" y="7811768"/>
                <a:ext cx="1258007" cy="1273919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6" name="Google Shape;551;p42">
                <a:extLst>
                  <a:ext uri="{FF2B5EF4-FFF2-40B4-BE49-F238E27FC236}">
                    <a16:creationId xmlns:a16="http://schemas.microsoft.com/office/drawing/2014/main" id="{8905D61E-C66A-2CA3-DBC9-BAFFD1242B06}"/>
                  </a:ext>
                </a:extLst>
              </p:cNvPr>
              <p:cNvSpPr txBox="1"/>
              <p:nvPr/>
            </p:nvSpPr>
            <p:spPr>
              <a:xfrm>
                <a:off x="17666455" y="8915001"/>
                <a:ext cx="1951758" cy="10483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50" b="1" dirty="0">
                    <a:solidFill>
                      <a:srgbClr val="013854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Network &amp; Connectivity</a:t>
                </a:r>
                <a:endParaRPr sz="1050" b="1" dirty="0">
                  <a:solidFill>
                    <a:srgbClr val="013854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" name="Google Shape;552;p42">
              <a:extLst>
                <a:ext uri="{FF2B5EF4-FFF2-40B4-BE49-F238E27FC236}">
                  <a16:creationId xmlns:a16="http://schemas.microsoft.com/office/drawing/2014/main" id="{60A2C0A4-BEDB-2C8A-C5DB-2A5854BA20E9}"/>
                </a:ext>
              </a:extLst>
            </p:cNvPr>
            <p:cNvGrpSpPr/>
            <p:nvPr/>
          </p:nvGrpSpPr>
          <p:grpSpPr>
            <a:xfrm>
              <a:off x="10272609" y="3189380"/>
              <a:ext cx="794856" cy="907835"/>
              <a:chOff x="20065655" y="7830343"/>
              <a:chExt cx="1581900" cy="1806749"/>
            </a:xfrm>
          </p:grpSpPr>
          <p:pic>
            <p:nvPicPr>
              <p:cNvPr id="23" name="Google Shape;553;p42">
                <a:extLst>
                  <a:ext uri="{FF2B5EF4-FFF2-40B4-BE49-F238E27FC236}">
                    <a16:creationId xmlns:a16="http://schemas.microsoft.com/office/drawing/2014/main" id="{AC0C72D9-C53D-B193-B745-AC84830D84D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20219639" y="7830343"/>
                <a:ext cx="1273928" cy="127392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4" name="Google Shape;554;p42">
                <a:extLst>
                  <a:ext uri="{FF2B5EF4-FFF2-40B4-BE49-F238E27FC236}">
                    <a16:creationId xmlns:a16="http://schemas.microsoft.com/office/drawing/2014/main" id="{E03DB459-C2B6-F2DA-529B-92EFD4E40D9C}"/>
                  </a:ext>
                </a:extLst>
              </p:cNvPr>
              <p:cNvSpPr txBox="1"/>
              <p:nvPr/>
            </p:nvSpPr>
            <p:spPr>
              <a:xfrm>
                <a:off x="20065655" y="8902118"/>
                <a:ext cx="1581900" cy="7349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50" b="1">
                    <a:solidFill>
                      <a:srgbClr val="013854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Security</a:t>
                </a:r>
                <a:endParaRPr sz="1050" b="1">
                  <a:solidFill>
                    <a:srgbClr val="013854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" name="Google Shape;555;p42">
              <a:extLst>
                <a:ext uri="{FF2B5EF4-FFF2-40B4-BE49-F238E27FC236}">
                  <a16:creationId xmlns:a16="http://schemas.microsoft.com/office/drawing/2014/main" id="{0BF7335A-D813-1F4A-53DA-4012673846BF}"/>
                </a:ext>
              </a:extLst>
            </p:cNvPr>
            <p:cNvGrpSpPr/>
            <p:nvPr/>
          </p:nvGrpSpPr>
          <p:grpSpPr>
            <a:xfrm>
              <a:off x="8964192" y="4286379"/>
              <a:ext cx="1072174" cy="1094742"/>
              <a:chOff x="17614100" y="10013536"/>
              <a:chExt cx="2133811" cy="2178725"/>
            </a:xfrm>
          </p:grpSpPr>
          <p:pic>
            <p:nvPicPr>
              <p:cNvPr id="21" name="Google Shape;556;p42">
                <a:extLst>
                  <a:ext uri="{FF2B5EF4-FFF2-40B4-BE49-F238E27FC236}">
                    <a16:creationId xmlns:a16="http://schemas.microsoft.com/office/drawing/2014/main" id="{6AB1DD0E-FAB3-EB27-BB19-854AB9E133C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17999750" y="10013536"/>
                <a:ext cx="1273930" cy="1273924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2" name="Google Shape;557;p42">
                <a:extLst>
                  <a:ext uri="{FF2B5EF4-FFF2-40B4-BE49-F238E27FC236}">
                    <a16:creationId xmlns:a16="http://schemas.microsoft.com/office/drawing/2014/main" id="{C595BC27-1BE4-B992-E5BE-397DE363BE01}"/>
                  </a:ext>
                </a:extLst>
              </p:cNvPr>
              <p:cNvSpPr txBox="1"/>
              <p:nvPr/>
            </p:nvSpPr>
            <p:spPr>
              <a:xfrm>
                <a:off x="17614100" y="11143862"/>
                <a:ext cx="2133811" cy="10483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algn="ctr"/>
                <a:r>
                  <a:rPr lang="en" sz="1050" b="1">
                    <a:solidFill>
                      <a:srgbClr val="013854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Trust &amp; Identity</a:t>
                </a:r>
                <a:endParaRPr lang="en" sz="1050" b="1">
                  <a:solidFill>
                    <a:srgbClr val="013854"/>
                  </a:solidFill>
                  <a:latin typeface="Calibri"/>
                  <a:ea typeface="Calibri"/>
                  <a:cs typeface="Calibri"/>
                </a:endParaRPr>
              </a:p>
            </p:txBody>
          </p:sp>
        </p:grpSp>
        <p:grpSp>
          <p:nvGrpSpPr>
            <p:cNvPr id="18" name="Google Shape;558;p42">
              <a:extLst>
                <a:ext uri="{FF2B5EF4-FFF2-40B4-BE49-F238E27FC236}">
                  <a16:creationId xmlns:a16="http://schemas.microsoft.com/office/drawing/2014/main" id="{1E96ADDA-63F6-ABB7-7833-1DD1D50634E4}"/>
                </a:ext>
              </a:extLst>
            </p:cNvPr>
            <p:cNvGrpSpPr/>
            <p:nvPr/>
          </p:nvGrpSpPr>
          <p:grpSpPr>
            <a:xfrm>
              <a:off x="10272609" y="4286376"/>
              <a:ext cx="794856" cy="977036"/>
              <a:chOff x="20272908" y="10013536"/>
              <a:chExt cx="1581900" cy="1944471"/>
            </a:xfrm>
          </p:grpSpPr>
          <p:pic>
            <p:nvPicPr>
              <p:cNvPr id="19" name="Google Shape;559;p42">
                <a:extLst>
                  <a:ext uri="{FF2B5EF4-FFF2-40B4-BE49-F238E27FC236}">
                    <a16:creationId xmlns:a16="http://schemas.microsoft.com/office/drawing/2014/main" id="{EBC49843-D99C-08D7-EC68-69DA0985705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20466686" y="10013536"/>
                <a:ext cx="1273929" cy="127392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0" name="Google Shape;560;p42">
                <a:extLst>
                  <a:ext uri="{FF2B5EF4-FFF2-40B4-BE49-F238E27FC236}">
                    <a16:creationId xmlns:a16="http://schemas.microsoft.com/office/drawing/2014/main" id="{DE729E90-0737-0E2F-85CD-D41EE8BB8284}"/>
                  </a:ext>
                </a:extLst>
              </p:cNvPr>
              <p:cNvSpPr txBox="1"/>
              <p:nvPr/>
            </p:nvSpPr>
            <p:spPr>
              <a:xfrm>
                <a:off x="20272908" y="11223034"/>
                <a:ext cx="1581900" cy="7349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50" b="1" dirty="0">
                    <a:solidFill>
                      <a:srgbClr val="013854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Cloud</a:t>
                </a:r>
                <a:endParaRPr sz="1050" b="1" dirty="0">
                  <a:solidFill>
                    <a:srgbClr val="013854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62BA4F78-3A5B-EFBB-F8D5-629F8850FF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60636" y="1211639"/>
            <a:ext cx="3439998" cy="163525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888165D-76DD-002D-54A7-08886B123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0046" y="1007530"/>
            <a:ext cx="2301714" cy="1935681"/>
          </a:xfrm>
          <a:prstGeom prst="rect">
            <a:avLst/>
          </a:prstGeom>
        </p:spPr>
      </p:pic>
      <p:sp>
        <p:nvSpPr>
          <p:cNvPr id="30" name="Content Placeholder 1">
            <a:extLst>
              <a:ext uri="{FF2B5EF4-FFF2-40B4-BE49-F238E27FC236}">
                <a16:creationId xmlns:a16="http://schemas.microsoft.com/office/drawing/2014/main" id="{CC94F40C-8686-9B9C-2A9A-BB9572D52CD7}"/>
              </a:ext>
            </a:extLst>
          </p:cNvPr>
          <p:cNvSpPr txBox="1">
            <a:spLocks/>
          </p:cNvSpPr>
          <p:nvPr/>
        </p:nvSpPr>
        <p:spPr>
          <a:xfrm>
            <a:off x="6262472" y="3244153"/>
            <a:ext cx="2834544" cy="10115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C2C4F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2C4F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2C4F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1C2C4F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1C2C4F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200" b="1" dirty="0"/>
              <a:t>Managing a portfolio of advanced research and education services</a:t>
            </a:r>
          </a:p>
        </p:txBody>
      </p:sp>
    </p:spTree>
    <p:extLst>
      <p:ext uri="{BB962C8B-B14F-4D97-AF65-F5344CB8AC3E}">
        <p14:creationId xmlns:p14="http://schemas.microsoft.com/office/powerpoint/2010/main" val="3526262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A3130D9-F506-0589-4259-2930A8814C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7CA0F2-EE66-4F60-8C00-E0BE38E7AEC5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7B84EE-77BD-2678-5FB7-02882D864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The GÉANT </a:t>
            </a:r>
            <a:r>
              <a:rPr lang="en-US">
                <a:ea typeface="Verdana"/>
                <a:cs typeface="Arial"/>
              </a:rPr>
              <a:t>Project</a:t>
            </a:r>
            <a:endParaRPr lang="en-US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03DAD479-CEB2-1AA7-8CD4-96EDBC46E1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970" y="964417"/>
            <a:ext cx="3723311" cy="18435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1E4D77"/>
                </a:solidFill>
                <a:ea typeface="Calibri"/>
                <a:cs typeface="Calibri"/>
              </a:rPr>
              <a:t>GN5-2 is the latest phase of the long-running and highly successful GÉANT Project, supporting </a:t>
            </a:r>
            <a:r>
              <a:rPr lang="en-US" sz="1600">
                <a:solidFill>
                  <a:srgbClr val="1C305D"/>
                </a:solidFill>
                <a:ea typeface="Calibri"/>
                <a:cs typeface="Calibri"/>
              </a:rPr>
              <a:t>Europe’s</a:t>
            </a:r>
            <a:r>
              <a:rPr lang="en-US" sz="1600" dirty="0">
                <a:solidFill>
                  <a:srgbClr val="1E4D77"/>
                </a:solidFill>
                <a:ea typeface="Calibri"/>
                <a:cs typeface="Calibri"/>
              </a:rPr>
              <a:t> research and education communities for over 25 years in close collaboration with the European Commission. </a:t>
            </a:r>
            <a:endParaRPr lang="en-US" dirty="0"/>
          </a:p>
        </p:txBody>
      </p:sp>
      <p:pic>
        <p:nvPicPr>
          <p:cNvPr id="9" name="Picture 8" descr="European flag emblem and multilingual disclaimer - European Education and  Culture Executive Agency">
            <a:extLst>
              <a:ext uri="{FF2B5EF4-FFF2-40B4-BE49-F238E27FC236}">
                <a16:creationId xmlns:a16="http://schemas.microsoft.com/office/drawing/2014/main" id="{D63C0F5C-E4A5-CD7A-35EB-20FA160C2E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187" y="2807989"/>
            <a:ext cx="2180769" cy="428926"/>
          </a:xfrm>
          <a:prstGeom prst="rect">
            <a:avLst/>
          </a:prstGeom>
        </p:spPr>
      </p:pic>
      <p:pic>
        <p:nvPicPr>
          <p:cNvPr id="2" name="Picture 1" descr="A blue background with white text and colorful circles&#10;&#10;AI-generated content may be incorrect.">
            <a:extLst>
              <a:ext uri="{FF2B5EF4-FFF2-40B4-BE49-F238E27FC236}">
                <a16:creationId xmlns:a16="http://schemas.microsoft.com/office/drawing/2014/main" id="{5CFECF2C-EED0-F4BB-B181-8CEA10712C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4335" y="768308"/>
            <a:ext cx="3853248" cy="268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528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75D3B7-C97E-F2F8-BD02-7CB51F8ECE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AD6AFB-8558-600A-2C22-2DE05E280B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7CA0F2-EE66-4F60-8C00-E0BE38E7AEC5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6ABF458-AA35-9AAB-1F13-96B76E5E28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The GÉANT Community Programme</a:t>
            </a:r>
            <a:endParaRPr lang="en-US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2350A74-D8F1-9B1C-1F03-8B628B8BED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970" y="964417"/>
            <a:ext cx="3723311" cy="319758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>
                <a:solidFill>
                  <a:srgbClr val="1C305D"/>
                </a:solidFill>
                <a:ea typeface="Calibri"/>
                <a:cs typeface="Calibri"/>
              </a:rPr>
              <a:t>A voluntary based initiative for </a:t>
            </a:r>
            <a:r>
              <a:rPr lang="en-US" b="1">
                <a:solidFill>
                  <a:srgbClr val="1C305D"/>
                </a:solidFill>
                <a:ea typeface="Calibri"/>
                <a:cs typeface="Calibri"/>
              </a:rPr>
              <a:t>collaboration</a:t>
            </a:r>
            <a:r>
              <a:rPr lang="en-US">
                <a:solidFill>
                  <a:srgbClr val="1C305D"/>
                </a:solidFill>
                <a:ea typeface="Calibri"/>
                <a:cs typeface="Calibri"/>
              </a:rPr>
              <a:t> between community experts</a:t>
            </a:r>
          </a:p>
          <a:p>
            <a:pPr marL="0" indent="0">
              <a:buNone/>
            </a:pPr>
            <a:endParaRPr lang="en-US">
              <a:solidFill>
                <a:srgbClr val="1C305D"/>
              </a:solidFill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>
                <a:solidFill>
                  <a:srgbClr val="1C305D"/>
                </a:solidFill>
                <a:ea typeface="Calibri"/>
                <a:cs typeface="Calibri"/>
              </a:rPr>
              <a:t>A forum to </a:t>
            </a:r>
            <a:r>
              <a:rPr lang="en-US" b="1">
                <a:solidFill>
                  <a:srgbClr val="1C305D"/>
                </a:solidFill>
                <a:ea typeface="Calibri"/>
                <a:cs typeface="Calibri"/>
              </a:rPr>
              <a:t>exchange knowledge</a:t>
            </a:r>
            <a:endParaRPr lang="en-US">
              <a:solidFill>
                <a:srgbClr val="1C305D"/>
              </a:solidFill>
              <a:ea typeface="Calibri"/>
              <a:cs typeface="Calibri"/>
            </a:endParaRPr>
          </a:p>
          <a:p>
            <a:pPr marL="0" indent="0">
              <a:buNone/>
            </a:pPr>
            <a:endParaRPr lang="en-US">
              <a:solidFill>
                <a:srgbClr val="1C305D"/>
              </a:solidFill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b="1">
                <a:solidFill>
                  <a:srgbClr val="1C305D"/>
                </a:solidFill>
                <a:ea typeface="Calibri"/>
                <a:cs typeface="Calibri"/>
              </a:rPr>
              <a:t>Who can join?</a:t>
            </a:r>
            <a:endParaRPr lang="en-US">
              <a:solidFill>
                <a:srgbClr val="1C305D"/>
              </a:solidFill>
              <a:ea typeface="Calibri"/>
              <a:cs typeface="Calibri"/>
            </a:endParaRPr>
          </a:p>
          <a:p>
            <a:pPr>
              <a:buFont typeface="Arial"/>
              <a:buChar char="-"/>
            </a:pPr>
            <a:r>
              <a:rPr lang="en-US">
                <a:solidFill>
                  <a:srgbClr val="1C305D"/>
                </a:solidFill>
                <a:ea typeface="Calibri"/>
                <a:cs typeface="Calibri"/>
              </a:rPr>
              <a:t>NRENs staff</a:t>
            </a:r>
          </a:p>
          <a:p>
            <a:pPr>
              <a:buFont typeface="Arial"/>
              <a:buChar char="-"/>
            </a:pPr>
            <a:r>
              <a:rPr lang="en-US">
                <a:solidFill>
                  <a:srgbClr val="1C305D"/>
                </a:solidFill>
                <a:ea typeface="Calibri"/>
                <a:cs typeface="Calibri"/>
              </a:rPr>
              <a:t>Staff of member research </a:t>
            </a:r>
            <a:r>
              <a:rPr lang="en-GB">
                <a:solidFill>
                  <a:srgbClr val="1C305D"/>
                </a:solidFill>
                <a:ea typeface="Calibri"/>
                <a:cs typeface="Calibri"/>
              </a:rPr>
              <a:t>organisations</a:t>
            </a:r>
            <a:r>
              <a:rPr lang="en-US">
                <a:solidFill>
                  <a:srgbClr val="1C305D"/>
                </a:solidFill>
                <a:ea typeface="Calibri"/>
                <a:cs typeface="Calibri"/>
              </a:rPr>
              <a:t> or user institutions</a:t>
            </a:r>
          </a:p>
          <a:p>
            <a:pPr marL="0" indent="0">
              <a:lnSpc>
                <a:spcPct val="100000"/>
              </a:lnSpc>
              <a:buNone/>
            </a:pPr>
            <a:endParaRPr lang="en-US" sz="1600">
              <a:solidFill>
                <a:srgbClr val="1C305D"/>
              </a:solidFill>
              <a:ea typeface="Calibri"/>
              <a:cs typeface="Calibri"/>
            </a:endParaRPr>
          </a:p>
        </p:txBody>
      </p:sp>
      <p:pic>
        <p:nvPicPr>
          <p:cNvPr id="6" name="Picture 4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918E6CBF-D76F-DEC3-47F5-6B80563D66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4" t="19073" r="4818" b="10643"/>
          <a:stretch>
            <a:fillRect/>
          </a:stretch>
        </p:blipFill>
        <p:spPr bwMode="auto">
          <a:xfrm rot="21442339">
            <a:off x="4714938" y="2663635"/>
            <a:ext cx="4043261" cy="1517365"/>
          </a:xfrm>
          <a:prstGeom prst="rect">
            <a:avLst/>
          </a:prstGeom>
          <a:noFill/>
          <a:ln w="76200" cap="sq">
            <a:solidFill>
              <a:schemeClr val="bg1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7119B202-3B9A-702A-F3D1-E8967A7642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889">
            <a:off x="4620801" y="721301"/>
            <a:ext cx="3433852" cy="1931542"/>
          </a:xfrm>
          <a:prstGeom prst="rect">
            <a:avLst/>
          </a:prstGeom>
          <a:noFill/>
          <a:ln w="76200" cap="sq">
            <a:solidFill>
              <a:schemeClr val="bg1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612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FDE7CA-6952-2535-09B0-01A2ABA65D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2039" y="4730188"/>
            <a:ext cx="2057400" cy="27463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E7CA0F2-EE66-4F60-8C00-E0BE38E7AEC5}" type="slidenum">
              <a:rPr lang="en-GB" smtClean="0"/>
              <a:pPr>
                <a:spcAft>
                  <a:spcPts val="600"/>
                </a:spcAft>
              </a:pPr>
              <a:t>5</a:t>
            </a:fld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022FF9-90AA-FB04-7B12-A915F971BC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484"/>
          <a:stretch>
            <a:fillRect/>
          </a:stretch>
        </p:blipFill>
        <p:spPr>
          <a:xfrm>
            <a:off x="1243917" y="185056"/>
            <a:ext cx="6656165" cy="4235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632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7DCF124-0DA8-32BF-E81E-5BF4DA3CE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201" y="893219"/>
            <a:ext cx="4358959" cy="3357062"/>
          </a:xfrm>
        </p:spPr>
        <p:txBody>
          <a:bodyPr/>
          <a:lstStyle/>
          <a:p>
            <a:r>
              <a:rPr lang="en-GB"/>
              <a:t>GÉANT’s Mentoring Programme</a:t>
            </a:r>
          </a:p>
          <a:p>
            <a:r>
              <a:rPr lang="en-GB"/>
              <a:t>Innovation Programme</a:t>
            </a:r>
          </a:p>
          <a:p>
            <a:r>
              <a:rPr lang="en-GB"/>
              <a:t>Future Talent Programme</a:t>
            </a:r>
          </a:p>
          <a:p>
            <a:r>
              <a:rPr lang="en-GB"/>
              <a:t>Trust &amp; Identity Incubator Mentorship</a:t>
            </a:r>
          </a:p>
          <a:p>
            <a:r>
              <a:rPr lang="en-GB"/>
              <a:t>GLAD </a:t>
            </a:r>
            <a:r>
              <a:rPr lang="en-GB" err="1"/>
              <a:t>eAcademy</a:t>
            </a:r>
            <a:r>
              <a:rPr lang="en-GB"/>
              <a:t> </a:t>
            </a:r>
          </a:p>
          <a:p>
            <a:endParaRPr lang="en-GB"/>
          </a:p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9F77DC0-2325-A007-A65F-6A3B93B722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7CA0F2-EE66-4F60-8C00-E0BE38E7AEC5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1CA0E5E-05EE-C640-9D7B-F049A7DDF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…and so much more you can take part in!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1D32FB-5D00-85D6-5B7E-67E5C1CE78CA}"/>
              </a:ext>
            </a:extLst>
          </p:cNvPr>
          <p:cNvSpPr txBox="1"/>
          <p:nvPr/>
        </p:nvSpPr>
        <p:spPr>
          <a:xfrm>
            <a:off x="5167312" y="1113514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b="1" dirty="0"/>
              <a:t>Check out the community website via this QR code</a:t>
            </a:r>
          </a:p>
        </p:txBody>
      </p:sp>
      <p:pic>
        <p:nvPicPr>
          <p:cNvPr id="3074" name="Picture 2" descr="Backhand Index Pointing Down Icon ...">
            <a:extLst>
              <a:ext uri="{FF2B5EF4-FFF2-40B4-BE49-F238E27FC236}">
                <a16:creationId xmlns:a16="http://schemas.microsoft.com/office/drawing/2014/main" id="{9A183BE2-D0FF-A4FB-A2CC-02A98EF394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01"/>
          <a:stretch>
            <a:fillRect/>
          </a:stretch>
        </p:blipFill>
        <p:spPr bwMode="auto">
          <a:xfrm>
            <a:off x="6313239" y="1759845"/>
            <a:ext cx="588738" cy="57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qr code with text&#10;&#10;AI-generated content may be incorrect.">
            <a:extLst>
              <a:ext uri="{FF2B5EF4-FFF2-40B4-BE49-F238E27FC236}">
                <a16:creationId xmlns:a16="http://schemas.microsoft.com/office/drawing/2014/main" id="{4C7B0CF3-9CD3-4DBE-B3D0-279EFB59E5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2368" y="2496461"/>
            <a:ext cx="1400175" cy="153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84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D39F71-2FA7-C3C1-7BDF-BD59F1EEB7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9842F20-E646-750B-FF87-1ECBBF8D3A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201" y="893219"/>
            <a:ext cx="4358959" cy="33570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>
                <a:solidFill>
                  <a:srgbClr val="1C305D"/>
                </a:solidFill>
                <a:ea typeface="Calibri"/>
                <a:cs typeface="Calibri"/>
              </a:rPr>
              <a:t>Over 900 participants</a:t>
            </a:r>
            <a:endParaRPr lang="en-US">
              <a:solidFill>
                <a:srgbClr val="000000"/>
              </a:solidFill>
              <a:ea typeface="Calibri"/>
              <a:cs typeface="Calibri"/>
            </a:endParaRPr>
          </a:p>
          <a:p>
            <a:r>
              <a:rPr lang="en-GB">
                <a:solidFill>
                  <a:srgbClr val="1C305D"/>
                </a:solidFill>
                <a:ea typeface="Calibri"/>
                <a:cs typeface="Calibri"/>
              </a:rPr>
              <a:t>Over 70 countries represented</a:t>
            </a:r>
            <a:endParaRPr lang="en-GB"/>
          </a:p>
          <a:p>
            <a:endParaRPr lang="en-GB"/>
          </a:p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B87CA24-8D88-6419-EF5A-262C02BBB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7CA0F2-EE66-4F60-8C00-E0BE38E7AEC5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BAFB09B-F0EA-75BB-AF97-7D28E7CA4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Calibri"/>
                <a:cs typeface="Calibri"/>
              </a:rPr>
              <a:t>What is TNC?</a:t>
            </a:r>
            <a:endParaRPr lang="en-US"/>
          </a:p>
        </p:txBody>
      </p:sp>
      <p:sp>
        <p:nvSpPr>
          <p:cNvPr id="7" name="Thought Bubble: Cloud 6">
            <a:extLst>
              <a:ext uri="{FF2B5EF4-FFF2-40B4-BE49-F238E27FC236}">
                <a16:creationId xmlns:a16="http://schemas.microsoft.com/office/drawing/2014/main" id="{A11F2194-967D-0DF8-7B5E-18AB7E538558}"/>
              </a:ext>
            </a:extLst>
          </p:cNvPr>
          <p:cNvSpPr/>
          <p:nvPr/>
        </p:nvSpPr>
        <p:spPr>
          <a:xfrm>
            <a:off x="3628653" y="308342"/>
            <a:ext cx="5276088" cy="2934084"/>
          </a:xfrm>
          <a:prstGeom prst="cloudCallout">
            <a:avLst>
              <a:gd name="adj1" fmla="val -34702"/>
              <a:gd name="adj2" fmla="val 81649"/>
            </a:avLst>
          </a:prstGeom>
          <a:solidFill>
            <a:srgbClr val="00B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/>
              <a:t>What did you do at your first TNC?</a:t>
            </a:r>
          </a:p>
        </p:txBody>
      </p:sp>
    </p:spTree>
    <p:extLst>
      <p:ext uri="{BB962C8B-B14F-4D97-AF65-F5344CB8AC3E}">
        <p14:creationId xmlns:p14="http://schemas.microsoft.com/office/powerpoint/2010/main" val="32361166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A floor plan of a building&#10;&#10;AI-generated content may be incorrect.">
            <a:extLst>
              <a:ext uri="{FF2B5EF4-FFF2-40B4-BE49-F238E27FC236}">
                <a16:creationId xmlns:a16="http://schemas.microsoft.com/office/drawing/2014/main" id="{3F561DA2-E9BC-5D62-0B0E-D13E9B4302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25413" b="3868"/>
          <a:stretch>
            <a:fillRect/>
          </a:stretch>
        </p:blipFill>
        <p:spPr>
          <a:xfrm>
            <a:off x="8167392" y="-3657550"/>
            <a:ext cx="8439238" cy="3357062"/>
          </a:xfrm>
          <a:prstGeom prst="rect">
            <a:avLst/>
          </a:prstGeo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CDBC56-966B-ACF6-E1AB-0D7BCAFFFB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2039" y="4730188"/>
            <a:ext cx="2057400" cy="27463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E7CA0F2-EE66-4F60-8C00-E0BE38E7AEC5}" type="slidenum">
              <a:rPr lang="en-GB" smtClean="0"/>
              <a:pPr>
                <a:spcAft>
                  <a:spcPts val="600"/>
                </a:spcAft>
              </a:pPr>
              <a:t>8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ABFDF03-A741-4C47-0F77-6EECE4D5C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201" y="131562"/>
            <a:ext cx="8439238" cy="695826"/>
          </a:xfrm>
        </p:spPr>
        <p:txBody>
          <a:bodyPr anchor="ctr">
            <a:normAutofit/>
          </a:bodyPr>
          <a:lstStyle/>
          <a:p>
            <a:r>
              <a:rPr lang="en-GB"/>
              <a:t>Making your way around the venue</a:t>
            </a:r>
          </a:p>
        </p:txBody>
      </p:sp>
      <p:pic>
        <p:nvPicPr>
          <p:cNvPr id="5" name="Picture 4" descr="A map of a building&#10;&#10;Description automatically generated">
            <a:extLst>
              <a:ext uri="{FF2B5EF4-FFF2-40B4-BE49-F238E27FC236}">
                <a16:creationId xmlns:a16="http://schemas.microsoft.com/office/drawing/2014/main" id="{FC9AF97C-8B40-E627-26C7-FFD970C45E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4"/>
          <a:stretch/>
        </p:blipFill>
        <p:spPr>
          <a:xfrm>
            <a:off x="4586026" y="45368"/>
            <a:ext cx="4292025" cy="4338963"/>
          </a:xfrm>
          <a:prstGeom prst="rect">
            <a:avLst/>
          </a:prstGeom>
        </p:spPr>
      </p:pic>
      <p:pic>
        <p:nvPicPr>
          <p:cNvPr id="8" name="Picture 7" descr="A menu of a restaurant&#10;&#10;Description automatically generated">
            <a:extLst>
              <a:ext uri="{FF2B5EF4-FFF2-40B4-BE49-F238E27FC236}">
                <a16:creationId xmlns:a16="http://schemas.microsoft.com/office/drawing/2014/main" id="{6EF1AC31-D22E-CC93-A57A-A9B2879DF2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75" y="1955063"/>
            <a:ext cx="4654544" cy="1068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535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1E925-A7FE-1BDC-0D3E-9390F59BF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A floor plan of a building&#10;&#10;AI-generated content may be incorrect.">
            <a:extLst>
              <a:ext uri="{FF2B5EF4-FFF2-40B4-BE49-F238E27FC236}">
                <a16:creationId xmlns:a16="http://schemas.microsoft.com/office/drawing/2014/main" id="{D3BE2B95-9B27-963A-3D7E-964570A9A4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25413" b="3868"/>
          <a:stretch>
            <a:fillRect/>
          </a:stretch>
        </p:blipFill>
        <p:spPr>
          <a:xfrm>
            <a:off x="8167392" y="-3657550"/>
            <a:ext cx="8439238" cy="3357062"/>
          </a:xfrm>
          <a:prstGeom prst="rect">
            <a:avLst/>
          </a:prstGeo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307138-B942-9F24-C49F-3AF39D74CC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2039" y="4730188"/>
            <a:ext cx="2057400" cy="27463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E7CA0F2-EE66-4F60-8C00-E0BE38E7AEC5}" type="slidenum">
              <a:rPr lang="en-GB" smtClean="0"/>
              <a:pPr>
                <a:spcAft>
                  <a:spcPts val="600"/>
                </a:spcAft>
              </a:pPr>
              <a:t>9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C89F731-467A-9D36-A52B-F170037D9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201" y="131562"/>
            <a:ext cx="8439238" cy="695826"/>
          </a:xfrm>
        </p:spPr>
        <p:txBody>
          <a:bodyPr anchor="ctr">
            <a:normAutofit/>
          </a:bodyPr>
          <a:lstStyle/>
          <a:p>
            <a:r>
              <a:rPr lang="en-GB">
                <a:ea typeface="Calibri"/>
                <a:cs typeface="Calibri"/>
              </a:rPr>
              <a:t>TNC26 Programme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DA8A5E-BEC7-B905-4E44-5716C71053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1663">
            <a:off x="6025599" y="2400616"/>
            <a:ext cx="2563851" cy="1710303"/>
          </a:xfrm>
          <a:prstGeom prst="rect">
            <a:avLst/>
          </a:prstGeom>
          <a:solidFill>
            <a:srgbClr val="FFFFFF">
              <a:shade val="85000"/>
            </a:srgbClr>
          </a:solidFill>
          <a:ln w="146050" cap="sq">
            <a:solidFill>
              <a:srgbClr val="FFFFFF"/>
            </a:solidFill>
            <a:bevel/>
          </a:ln>
          <a:effectLst>
            <a:outerShdw blurRad="50800" dist="38100" dir="408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contourClr>
              <a:srgbClr val="C0C0C0"/>
            </a:contourClr>
          </a:sp3d>
        </p:spPr>
      </p:pic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B3E67A33-E2AB-A335-7128-F806768C81EA}"/>
              </a:ext>
            </a:extLst>
          </p:cNvPr>
          <p:cNvSpPr txBox="1">
            <a:spLocks/>
          </p:cNvSpPr>
          <p:nvPr/>
        </p:nvSpPr>
        <p:spPr>
          <a:xfrm>
            <a:off x="350201" y="964417"/>
            <a:ext cx="2841055" cy="33698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C2C4F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2C4F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2C4F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1C2C4F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1C2C4F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2400"/>
              <a:t>Plenaries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2400"/>
              <a:t>Sessions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2400"/>
              <a:t>Lightning Talks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BD90A61-FF1B-1F48-F6C9-AF69088D4C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4048">
            <a:off x="5741150" y="426977"/>
            <a:ext cx="2887774" cy="1922773"/>
          </a:xfrm>
          <a:prstGeom prst="rect">
            <a:avLst/>
          </a:prstGeom>
          <a:solidFill>
            <a:srgbClr val="FFFFFF">
              <a:shade val="85000"/>
            </a:srgbClr>
          </a:solidFill>
          <a:ln w="146050" cap="sq">
            <a:solidFill>
              <a:srgbClr val="FFFFFF"/>
            </a:solidFill>
            <a:bevel/>
          </a:ln>
          <a:effectLst>
            <a:outerShdw blurRad="50800" dist="38100" dir="408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contourClr>
              <a:srgbClr val="C0C0C0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4CE27E4-0D9F-F44E-D8AE-33F018F2103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2706">
            <a:off x="2988172" y="512227"/>
            <a:ext cx="2706008" cy="1805134"/>
          </a:xfrm>
          <a:prstGeom prst="rect">
            <a:avLst/>
          </a:prstGeom>
          <a:solidFill>
            <a:srgbClr val="FFFFFF">
              <a:shade val="85000"/>
            </a:srgbClr>
          </a:solidFill>
          <a:ln w="146050" cap="sq">
            <a:solidFill>
              <a:srgbClr val="FFFFFF"/>
            </a:solidFill>
            <a:bevel/>
          </a:ln>
          <a:effectLst>
            <a:outerShdw blurRad="50800" dist="38100" dir="408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contourClr>
              <a:srgbClr val="C0C0C0"/>
            </a:contourClr>
          </a:sp3d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19DA826-52A3-96A2-C80B-19A6729F462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080">
            <a:off x="3041596" y="2590487"/>
            <a:ext cx="2706009" cy="1805135"/>
          </a:xfrm>
          <a:prstGeom prst="rect">
            <a:avLst/>
          </a:prstGeom>
          <a:solidFill>
            <a:srgbClr val="FFFFFF">
              <a:shade val="85000"/>
            </a:srgbClr>
          </a:solidFill>
          <a:ln w="146050" cap="sq">
            <a:solidFill>
              <a:srgbClr val="FFFFFF"/>
            </a:solidFill>
            <a:bevel/>
          </a:ln>
          <a:effectLst>
            <a:outerShdw blurRad="50800" dist="38100" dir="408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425773612"/>
      </p:ext>
    </p:extLst>
  </p:cSld>
  <p:clrMapOvr>
    <a:masterClrMapping/>
  </p:clrMapOvr>
</p:sld>
</file>

<file path=ppt/theme/theme1.xml><?xml version="1.0" encoding="utf-8"?>
<a:theme xmlns:a="http://schemas.openxmlformats.org/drawingml/2006/main" name="GEANT Associ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0D0992E-CCCF-45DB-AB26-A4F50B75E4D6}" vid="{C2252C9B-28CB-4431-8278-C26B15A7694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57e6ce7-8315-451c-8e44-4e187806fa5c">EVNT-1889231423-44330</_dlc_DocId>
    <_dlc_DocIdUrl xmlns="957e6ce7-8315-451c-8e44-4e187806fa5c">
      <Url>https://geantonline.sharepoint.com/sites/Intranet-EVNT-Teams/_layouts/15/DocIdRedir.aspx?ID=EVNT-1889231423-44330</Url>
      <Description>EVNT-1889231423-44330</Description>
    </_dlc_DocIdUrl>
    <ibac434d51174fa9b37a8e366692a1f1 xmlns="85c3aaac-817d-45fb-9da9-f476de3fae06" xsi:nil="true"/>
    <n9341720759048cb9826351032da65d8 xmlns="85c3aaac-817d-45fb-9da9-f476de3fae06" xsi:nil="true"/>
    <g529532d8e6844859967afe105bbd6f1 xmlns="85c3aaac-817d-45fb-9da9-f476de3fae06" xsi:nil="true"/>
    <Standards xmlns="85c3aaac-817d-45fb-9da9-f476de3fae06" xsi:nil="true"/>
    <e1962f1dc6df4c3fa345e5cc03eaac01 xmlns="85c3aaac-817d-45fb-9da9-f476de3fae06" xsi:nil="true"/>
    <TaxKeywordTaxHTField xmlns="85c3aaac-817d-45fb-9da9-f476de3fae06" xsi:nil="true"/>
    <TaxCatchAll xmlns="5f7fb2c2-3e19-4c09-8c9a-fec4e3a7f868">
      <Value>1</Value>
    </TaxCatchAll>
    <Documentsharing xmlns="85c3aaac-817d-45fb-9da9-f476de3fae06">Team internal</Documentsharing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GN Assoc Document Template" ma:contentTypeID="0x0101009843AFB38A7E1F44B837FA499A2BB7E906001D7B651431FAF14EB73E777E3A32BA08" ma:contentTypeVersion="0" ma:contentTypeDescription=" - Republished 2025-01-29 16:50:34 - Republished 2025-02-03 20:32:55" ma:contentTypeScope="" ma:versionID="19f9c5f42535c941814537623b894e37">
  <xsd:schema xmlns:xsd="http://www.w3.org/2001/XMLSchema" xmlns:xs="http://www.w3.org/2001/XMLSchema" xmlns:p="http://schemas.microsoft.com/office/2006/metadata/properties" xmlns:ns2="85c3aaac-817d-45fb-9da9-f476de3fae06" xmlns:ns3="5f7fb2c2-3e19-4c09-8c9a-fec4e3a7f868" xmlns:ns4="957e6ce7-8315-451c-8e44-4e187806fa5c" targetNamespace="http://schemas.microsoft.com/office/2006/metadata/properties" ma:root="true" ma:fieldsID="1917b3c0b31e66c538fd082f46490ac3" ns2:_="" ns3:_="" ns4:_="">
    <xsd:import namespace="85c3aaac-817d-45fb-9da9-f476de3fae06"/>
    <xsd:import namespace="5f7fb2c2-3e19-4c09-8c9a-fec4e3a7f868"/>
    <xsd:import namespace="957e6ce7-8315-451c-8e44-4e187806fa5c"/>
    <xsd:element name="properties">
      <xsd:complexType>
        <xsd:sequence>
          <xsd:element name="documentManagement">
            <xsd:complexType>
              <xsd:all>
                <xsd:element ref="ns2:ibac434d51174fa9b37a8e366692a1f1" minOccurs="0"/>
                <xsd:element ref="ns3:TaxCatchAll" minOccurs="0"/>
                <xsd:element ref="ns2:TaxCatchAllLabel" minOccurs="0"/>
                <xsd:element ref="ns2:n9341720759048cb9826351032da65d8" minOccurs="0"/>
                <xsd:element ref="ns2:TaxKeywordTaxHTField" minOccurs="0"/>
                <xsd:element ref="ns2:Documentsharing"/>
                <xsd:element ref="ns2:g529532d8e6844859967afe105bbd6f1" minOccurs="0"/>
                <xsd:element ref="ns2:e1962f1dc6df4c3fa345e5cc03eaac01" minOccurs="0"/>
                <xsd:element ref="ns2:Standards" minOccurs="0"/>
                <xsd:element ref="ns4:_dlc_DocId" minOccurs="0"/>
                <xsd:element ref="ns4:_dlc_DocIdUrl" minOccurs="0"/>
                <xsd:element ref="ns4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c3aaac-817d-45fb-9da9-f476de3fae06" elementFormDefault="qualified">
    <xsd:import namespace="http://schemas.microsoft.com/office/2006/documentManagement/types"/>
    <xsd:import namespace="http://schemas.microsoft.com/office/infopath/2007/PartnerControls"/>
    <xsd:element name="ibac434d51174fa9b37a8e366692a1f1" ma:index="8" nillable="true" ma:displayName="FunctionalTeam_0" ma:hidden="true" ma:internalName="ibac434d51174fa9b37a8e366692a1f1">
      <xsd:simpleType>
        <xsd:restriction base="dms:Note"/>
      </xsd:simpleType>
    </xsd:element>
    <xsd:element name="TaxCatchAllLabel" ma:index="10" nillable="true" ma:displayName="Taxonomy Catch All Column1" ma:hidden="true" ma:list="{1619b174-c196-4711-958b-e72a064a6acc}" ma:internalName="TaxCatchAllLabel" ma:readOnly="true" ma:showField="CatchAllDataLabel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n9341720759048cb9826351032da65d8" ma:index="12" nillable="true" ma:displayName="DocumentType_0" ma:hidden="true" ma:internalName="n9341720759048cb9826351032da65d8">
      <xsd:simpleType>
        <xsd:restriction base="dms:Note"/>
      </xsd:simpleType>
    </xsd:element>
    <xsd:element name="TaxKeywordTaxHTField" ma:index="14" nillable="true" ma:displayName="TaxKeywordTaxHTField" ma:hidden="true" ma:internalName="TaxKeywordTaxHTField">
      <xsd:simpleType>
        <xsd:restriction base="dms:Note"/>
      </xsd:simpleType>
    </xsd:element>
    <xsd:element name="Documentsharing" ma:index="16" ma:displayName="Sharing" ma:default="Team internal" ma:description="metadata to enable document viewing company wide or team internal" ma:format="Dropdown" ma:indexed="true" ma:internalName="Documentsharing">
      <xsd:simpleType>
        <xsd:restriction base="dms:Choice">
          <xsd:enumeration value="Company-wide"/>
          <xsd:enumeration value="Team internal"/>
        </xsd:restriction>
      </xsd:simpleType>
    </xsd:element>
    <xsd:element name="g529532d8e6844859967afe105bbd6f1" ma:index="17" nillable="true" ma:displayName="AutoTag_0" ma:hidden="true" ma:internalName="g529532d8e6844859967afe105bbd6f1">
      <xsd:simpleType>
        <xsd:restriction base="dms:Note"/>
      </xsd:simpleType>
    </xsd:element>
    <xsd:element name="e1962f1dc6df4c3fa345e5cc03eaac01" ma:index="19" nillable="true" ma:displayName="FolderTag_0" ma:hidden="true" ma:internalName="e1962f1dc6df4c3fa345e5cc03eaac01">
      <xsd:simpleType>
        <xsd:restriction base="dms:Note"/>
      </xsd:simpleType>
    </xsd:element>
    <xsd:element name="Standards" ma:index="21" nillable="true" ma:displayName="Standards" ma:default="" ma:internalName="Standards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EC Audits"/>
                    <xsd:enumeration value="Fin Audit"/>
                    <xsd:enumeration value="ISO 27001"/>
                  </xsd:restriction>
                </xsd:simple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7fb2c2-3e19-4c09-8c9a-fec4e3a7f868" elementFormDefault="qualified">
    <xsd:import namespace="http://schemas.microsoft.com/office/2006/documentManagement/types"/>
    <xsd:import namespace="http://schemas.microsoft.com/office/infopath/2007/PartnerControls"/>
    <xsd:element name="TaxCatchAll" ma:index="9" nillable="true" ma:displayName="Taxonomy Catch All Column" ma:description="" ma:hidden="true" ma:list="{1619b174-c196-4711-958b-e72a064a6acc}" ma:internalName="TaxCatchAll" ma:showField="CatchAllData" ma:web="957e6ce7-8315-451c-8e44-4e187806fa5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7e6ce7-8315-451c-8e44-4e187806fa5c" elementFormDefault="qualified">
    <xsd:import namespace="http://schemas.microsoft.com/office/2006/documentManagement/types"/>
    <xsd:import namespace="http://schemas.microsoft.com/office/infopath/2007/PartnerControls"/>
    <xsd:element name="_dlc_DocId" ma:index="22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23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4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5.xml><?xml version="1.0" encoding="utf-8"?>
<?mso-contentType ?>
<SharedContentType xmlns="Microsoft.SharePoint.Taxonomy.ContentTypeSync" SourceId="3aa016d8-8629-4718-83e1-77943a6a4e71" ContentTypeId="0x0101009843AFB38A7E1F44B837FA499A2BB7E906" PreviousValue="false" LastSyncTimeStamp="2025-08-21T11:06:30.75Z"/>
</file>

<file path=customXml/itemProps1.xml><?xml version="1.0" encoding="utf-8"?>
<ds:datastoreItem xmlns:ds="http://schemas.openxmlformats.org/officeDocument/2006/customXml" ds:itemID="{59AA3960-760A-4B61-8C8B-DBF90F37C8C8}">
  <ds:schemaRefs>
    <ds:schemaRef ds:uri="85c3aaac-817d-45fb-9da9-f476de3fae06"/>
    <ds:schemaRef ds:uri="http://schemas.microsoft.com/office/2006/documentManagement/types"/>
    <ds:schemaRef ds:uri="http://purl.org/dc/terms/"/>
    <ds:schemaRef ds:uri="http://purl.org/dc/dcmitype/"/>
    <ds:schemaRef ds:uri="http://www.w3.org/XML/1998/namespace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957e6ce7-8315-451c-8e44-4e187806fa5c"/>
    <ds:schemaRef ds:uri="5f7fb2c2-3e19-4c09-8c9a-fec4e3a7f868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2A55D23E-13EA-4BE1-99A3-68B9686DD56F}">
  <ds:schemaRefs>
    <ds:schemaRef ds:uri="5f7fb2c2-3e19-4c09-8c9a-fec4e3a7f868"/>
    <ds:schemaRef ds:uri="85c3aaac-817d-45fb-9da9-f476de3fae06"/>
    <ds:schemaRef ds:uri="957e6ce7-8315-451c-8e44-4e187806fa5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22C07721-32FF-48B6-9D36-E09F4CC3A69A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F97DB5D1-3D77-4428-B6D2-1302EB182F1D}">
  <ds:schemaRefs>
    <ds:schemaRef ds:uri="http://schemas.microsoft.com/sharepoint/events"/>
  </ds:schemaRefs>
</ds:datastoreItem>
</file>

<file path=customXml/itemProps5.xml><?xml version="1.0" encoding="utf-8"?>
<ds:datastoreItem xmlns:ds="http://schemas.openxmlformats.org/officeDocument/2006/customXml" ds:itemID="{E0479AA0-34AB-41E5-B8F8-38CB79A5D82A}">
  <ds:schemaRefs>
    <ds:schemaRef ds:uri="Microsoft.SharePoint.Taxonomy.ContentTypeSync"/>
  </ds:schemaRefs>
</ds:datastoreItem>
</file>

<file path=docMetadata/LabelInfo.xml><?xml version="1.0" encoding="utf-8"?>
<clbl:labelList xmlns:clbl="http://schemas.microsoft.com/office/2020/mipLabelMetadata">
  <clbl:label id="{003d8cf0-51b3-448e-9fca-7be663facb26}" enabled="1" method="Standard" siteId="{d8cc37ca-6546-448c-8369-0f1026a3306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Final GEANT Association template 16 9 widescreen</Template>
  <TotalTime>159</TotalTime>
  <Words>688</Words>
  <Application>Microsoft Macintosh PowerPoint</Application>
  <PresentationFormat>On-screen Show (16:9)</PresentationFormat>
  <Paragraphs>171</Paragraphs>
  <Slides>17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Verdana</vt:lpstr>
      <vt:lpstr>GEANT Association</vt:lpstr>
      <vt:lpstr>PowerPoint Presentation</vt:lpstr>
      <vt:lpstr>Who is GÉANT? </vt:lpstr>
      <vt:lpstr>The GÉANT Project</vt:lpstr>
      <vt:lpstr>The GÉANT Community Programme</vt:lpstr>
      <vt:lpstr>PowerPoint Presentation</vt:lpstr>
      <vt:lpstr>…and so much more you can take part in!</vt:lpstr>
      <vt:lpstr>What is TNC?</vt:lpstr>
      <vt:lpstr>Making your way around the venue</vt:lpstr>
      <vt:lpstr>TNC26 Programme</vt:lpstr>
      <vt:lpstr>TNC26 Programme</vt:lpstr>
      <vt:lpstr>Community Hub</vt:lpstr>
      <vt:lpstr>TNC Exchange</vt:lpstr>
      <vt:lpstr>TNC26 App</vt:lpstr>
      <vt:lpstr>Where can you find the full programme?</vt:lpstr>
      <vt:lpstr>…and don’t forget the Social Events!</vt:lpstr>
      <vt:lpstr>GÉANT Community Code of Conduct</vt:lpstr>
      <vt:lpstr>PowerPoint Presentation</vt:lpstr>
    </vt:vector>
  </TitlesOfParts>
  <Company>DANTE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Karl Meyer</dc:creator>
  <cp:keywords/>
  <dc:description>change to funding information Nov 2015</dc:description>
  <cp:lastModifiedBy>Nicole Harris</cp:lastModifiedBy>
  <cp:revision>169</cp:revision>
  <dcterms:created xsi:type="dcterms:W3CDTF">2015-04-29T14:13:57Z</dcterms:created>
  <dcterms:modified xsi:type="dcterms:W3CDTF">2026-05-27T14:22:10Z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0x0101009843AFB38A7E1F44B837FA499A2BB7E906001D7B651431FAF14EB73E777E3A32BA08</vt:lpwstr>
  </property>
  <property fmtid="{D5CDD505-2E9C-101B-9397-08002B2CF9AE}" pid="3" name="_dlc_DocIdItemGuid">
    <vt:lpwstr>8e2c72db-d1e6-4532-9618-d06503377fb0</vt:lpwstr>
  </property>
  <property fmtid="{D5CDD505-2E9C-101B-9397-08002B2CF9AE}" pid="4" name="ibac434d51174fa9b37a8e366692a1f10">
    <vt:lpwstr>EVNT|791cb56c-7812-438a-a25b-f4ba0e7dea70</vt:lpwstr>
  </property>
  <property fmtid="{D5CDD505-2E9C-101B-9397-08002B2CF9AE}" pid="5" name="FunctionalTeam">
    <vt:lpwstr>1;#EVNT|791cb56c-7812-438a-a25b-f4ba0e7dea70</vt:lpwstr>
  </property>
  <property fmtid="{D5CDD505-2E9C-101B-9397-08002B2CF9AE}" pid="6" name="TaxKeyword">
    <vt:lpwstr/>
  </property>
  <property fmtid="{D5CDD505-2E9C-101B-9397-08002B2CF9AE}" pid="7" name="n9341720759048cb9826351032da65d80">
    <vt:lpwstr/>
  </property>
  <property fmtid="{D5CDD505-2E9C-101B-9397-08002B2CF9AE}" pid="8" name="MediaServiceImageTags">
    <vt:lpwstr/>
  </property>
  <property fmtid="{D5CDD505-2E9C-101B-9397-08002B2CF9AE}" pid="9" name="AutoTag">
    <vt:lpwstr/>
  </property>
  <property fmtid="{D5CDD505-2E9C-101B-9397-08002B2CF9AE}" pid="10" name="g529532d8e6844859967afe105bbd6f10">
    <vt:lpwstr/>
  </property>
  <property fmtid="{D5CDD505-2E9C-101B-9397-08002B2CF9AE}" pid="11" name="e1962f1dc6df4c3fa345e5cc03eaac010">
    <vt:lpwstr/>
  </property>
  <property fmtid="{D5CDD505-2E9C-101B-9397-08002B2CF9AE}" pid="12" name="lcf76f155ced4ddcb4097134ff3c332f">
    <vt:lpwstr/>
  </property>
  <property fmtid="{D5CDD505-2E9C-101B-9397-08002B2CF9AE}" pid="13" name="DocumentType">
    <vt:lpwstr/>
  </property>
  <property fmtid="{D5CDD505-2E9C-101B-9397-08002B2CF9AE}" pid="14" name="FolderTag">
    <vt:lpwstr/>
  </property>
</Properties>
</file>