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4_1A03204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18" r:id="rId3"/>
    <p:sldMasterId id="2147483739" r:id="rId4"/>
    <p:sldMasterId id="2147483760" r:id="rId5"/>
  </p:sldMasterIdLst>
  <p:notesMasterIdLst>
    <p:notesMasterId r:id="rId13"/>
  </p:notesMasterIdLst>
  <p:handoutMasterIdLst>
    <p:handoutMasterId r:id="rId14"/>
  </p:handoutMasterIdLst>
  <p:sldIdLst>
    <p:sldId id="258" r:id="rId6"/>
    <p:sldId id="323" r:id="rId7"/>
    <p:sldId id="324" r:id="rId8"/>
    <p:sldId id="278" r:id="rId9"/>
    <p:sldId id="276" r:id="rId10"/>
    <p:sldId id="326" r:id="rId11"/>
    <p:sldId id="32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023A59-A597-A46A-F75D-07AD4D7655BE}" name="Tiina Kupila-Rantala" initials="TK" userId="S::tiina.kupila-rantala@csc.fi::dbd93d00-1976-4dfd-b2b1-b61f28a11f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0D0"/>
    <a:srgbClr val="FFE9DD"/>
    <a:srgbClr val="E7B8FA"/>
    <a:srgbClr val="7CD67C"/>
    <a:srgbClr val="008A3E"/>
    <a:srgbClr val="FFEEE5"/>
    <a:srgbClr val="CD6CF4"/>
    <a:srgbClr val="F2F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66C8090-8C04-49DF-B0CE-138FE438777F}">
  <a:tblStyle styleId="{266C8090-8C04-49DF-B0CE-138FE438777F}" styleName="CSC Standard">
    <a:wholeTbl>
      <a:tcTxStyle>
        <a:fontRef idx="minor">
          <a:schemeClr val="tx1"/>
        </a:fontRef>
        <a:srgbClr val="4B5559"/>
      </a:tcTxStyle>
      <a:tcStyle>
        <a:tcBdr>
          <a:left>
            <a:lnRef idx="0">
              <a:schemeClr val="tx1"/>
            </a:lnRef>
          </a:left>
          <a:right>
            <a:lnRef idx="0">
              <a:schemeClr val="tx1"/>
            </a:lnRef>
          </a:right>
          <a:top>
            <a:lnRef idx="0">
              <a:schemeClr val="tx1"/>
            </a:lnRef>
          </a:top>
          <a:bottom>
            <a:lnRef idx="0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4B5559"/>
              </a:solidFill>
            </a:ln>
          </a:top>
        </a:tcBdr>
      </a:tcStyle>
    </a:lastRow>
    <a:firstRow>
      <a:tcTxStyle b="on">
        <a:fontRef idx="major">
          <a:schemeClr val="tx1"/>
        </a:fontRef>
        <a:schemeClr val="tx1"/>
      </a:tcTxStyle>
      <a:tcStyle>
        <a:tcBdr/>
        <a:fillRef idx="1">
          <a:srgbClr val="FFEEE5"/>
        </a:fillRef>
      </a:tcStyle>
    </a:firstRow>
  </a:tblStyle>
  <a:tblStyle styleId="{C0442407-299A-4B33-A65C-9585B9CB8880}" styleName="CSC Green">
    <a:wholeTbl>
      <a:tcTxStyle>
        <a:fontRef idx="minor">
          <a:schemeClr val="tx1"/>
        </a:fontRef>
        <a:schemeClr val="tx1"/>
      </a:tcTxStyle>
      <a:tcStyle>
        <a:tcBdr>
          <a:left>
            <a:lnRef idx="0">
              <a:schemeClr val="tx1"/>
            </a:lnRef>
          </a:left>
          <a:right>
            <a:lnRef idx="0">
              <a:schemeClr val="tx1"/>
            </a:lnRef>
          </a:right>
          <a:top>
            <a:lnRef idx="0">
              <a:schemeClr val="tx1"/>
            </a:lnRef>
          </a:top>
          <a:bottom>
            <a:lnRef idx="0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</a:tcStyle>
    </a:lastRow>
    <a:firstRow>
      <a:tcTxStyle b="on">
        <a:fontRef idx="major">
          <a:schemeClr val="tx1"/>
        </a:fontRef>
        <a:schemeClr val="tx1"/>
      </a:tcTxStyle>
      <a:tcStyle>
        <a:tcBdr/>
        <a:fillRef idx="1">
          <a:srgbClr val="B0DCBA"/>
        </a:fillRef>
      </a:tcStyle>
    </a:firstRow>
  </a:tblStyle>
  <a:tblStyle styleId="{31E32606-2A18-442B-8540-5AE073FA4122}" styleName="CSC Warm">
    <a:wholeTbl>
      <a:tcTxStyle>
        <a:fontRef idx="minor">
          <a:scrgbClr r="0" g="40" b="48"/>
        </a:fontRef>
        <a:schemeClr val="tx1"/>
      </a:tcTxStyle>
      <a:tcStyle>
        <a:tcBdr>
          <a:left>
            <a:lnRef idx="0">
              <a:schemeClr val="tx1"/>
            </a:lnRef>
          </a:left>
          <a:right>
            <a:lnRef idx="0">
              <a:schemeClr val="tx1"/>
            </a:lnRef>
          </a:right>
          <a:top>
            <a:lnRef idx="0">
              <a:schemeClr val="tx1"/>
            </a:lnRef>
          </a:top>
          <a:bottom>
            <a:lnRef idx="0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</a:tcStyle>
    </a:lastRow>
    <a:firstRow>
      <a:tcTxStyle b="on">
        <a:fontRef idx="major">
          <a:schemeClr val="tx1"/>
        </a:fontRef>
        <a:schemeClr val="tx1"/>
      </a:tcTxStyle>
      <a:tcStyle>
        <a:tcBdr/>
        <a:fillRef idx="1">
          <a:srgbClr val="F1CCD7"/>
        </a:fillRef>
      </a:tcStyle>
    </a:firstRow>
  </a:tblStyle>
  <a:tblStyle styleId="{3A5459DB-DDB4-4FB8-AC3E-2F820DCB0D70}" styleName="CSC Blue">
    <a:wholeTbl>
      <a:tcTxStyle>
        <a:fontRef idx="minor">
          <a:scrgbClr r="0" g="40" b="48"/>
        </a:fontRef>
        <a:schemeClr val="tx1"/>
      </a:tcTxStyle>
      <a:tcStyle>
        <a:tcBdr>
          <a:left>
            <a:lnRef idx="0">
              <a:schemeClr val="tx1"/>
            </a:lnRef>
          </a:left>
          <a:right>
            <a:lnRef idx="0">
              <a:schemeClr val="tx1"/>
            </a:lnRef>
          </a:right>
          <a:top>
            <a:lnRef idx="0">
              <a:schemeClr val="tx1"/>
            </a:lnRef>
          </a:top>
          <a:bottom>
            <a:lnRef idx="0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</a:tcStyle>
    </a:lastRow>
    <a:firstRow>
      <a:tcTxStyle b="on">
        <a:fontRef idx="major">
          <a:schemeClr val="tx1"/>
        </a:fontRef>
        <a:schemeClr val="tx1"/>
      </a:tcTxStyle>
      <a:tcStyle>
        <a:tcBdr/>
        <a:fillRef idx="1">
          <a:srgbClr val="ABCFEF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3750" autoAdjust="0"/>
  </p:normalViewPr>
  <p:slideViewPr>
    <p:cSldViewPr showGuides="1">
      <p:cViewPr varScale="1">
        <p:scale>
          <a:sx n="110" d="100"/>
          <a:sy n="110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howGuides="1">
      <p:cViewPr varScale="1">
        <p:scale>
          <a:sx n="86" d="100"/>
          <a:sy n="86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omments/modernComment_114_1A0320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9153D4-C676-4EE7-AA50-C74CB57B6FFF}" authorId="{05023A59-A597-A46A-F75D-07AD4D7655BE}" created="2026-05-24T10:16:20.88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36412495" sldId="276"/>
      <ac:spMk id="30" creationId="{6B9C9B94-C019-777A-1F81-4CDB7EDBF9C3}"/>
      <ac:txMk cp="0" len="72">
        <ac:context len="74" hash="3937804516"/>
      </ac:txMk>
    </ac:txMkLst>
    <p188:pos x="2842746" y="319834"/>
    <p188:txBody>
      <a:bodyPr/>
      <a:lstStyle/>
      <a:p>
        <a:r>
          <a:rPr lang="en-US"/>
          <a:t>Tämän voisi ehkä ottaa pois, sillä sama on jo tuossa setting the scene -kohdassa. Sen sijaan voisi todeta, ett viime päivityskierroksella käytiin 7 kpl johtoryhmän teemakeskusteluja a 1 h. Niihin ammennettiin tietoa asiakasrajapinnasta, henkilökunnalta ja sidosryhmistä, etenkin OKM:n linjaukset. 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9B4FEC-EE71-373A-C08C-BE588303A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BD488-4B57-3264-C276-872B6CE63F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1EFF8-F20B-4DC0-BA6E-A70ABAF7975C}" type="datetimeFigureOut">
              <a:rPr lang="en-GB" sz="800" smtClean="0"/>
              <a:t>04/06/2026</a:t>
            </a:fld>
            <a:endParaRPr lang="en-GB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2E60D-B4DF-1711-4367-F963E7FD32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FCBDA-0656-0077-A437-19F772B48E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FB104-0B3B-423D-B937-84F222ECE7F9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703671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16BE0BAD-D0B0-43B6-A870-A65380E5B328}" type="datetimeFigureOut">
              <a:rPr lang="en-GB" smtClean="0"/>
              <a:pPr/>
              <a:t>04/06/2026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AD887B9-68B5-4158-924A-9E38A9EC0B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0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94C0B-DE8F-AA53-0324-1CDF6EB7A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786F9-898B-A4F4-BBD3-6518FDEC2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526548-3136-71D9-CE1F-9430D9ED4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noProof="0" dirty="0"/>
              <a:t>The bridge to our future is built on strategy and the goals we have set.</a:t>
            </a:r>
            <a:r>
              <a:rPr lang="en-US" b="1" noProof="0" dirty="0"/>
              <a:t> Our strategic goals </a:t>
            </a:r>
            <a:r>
              <a:rPr lang="en-US" b="0" noProof="0" dirty="0"/>
              <a:t>are steps that we take to realize our vision:</a:t>
            </a:r>
            <a:endParaRPr lang="en-US" noProof="0" dirty="0"/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indent="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i="0" noProof="0" dirty="0">
                <a:solidFill>
                  <a:srgbClr val="464F55"/>
                </a:solidFill>
                <a:latin typeface="+mn-lt"/>
              </a:rPr>
              <a:t>Competitive advantage in research ecosystems: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We build one of the world's leading data management and computing ecosystems for researchers. This makes it possible for Finnish research to be a world leader in fields of data and computing-intensive research. 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Our expertise, international cooperation and infrastructure promote the utilization of large datasets, the use of artificial intelligence methods and expertise in high-performance computing. 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Our low-carbon solutions support the national and EU targets. 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We explore the possibilities of quantum technology together with customers.</a:t>
            </a:r>
          </a:p>
          <a:p>
            <a:r>
              <a:rPr lang="en-US" sz="1100" noProof="0" dirty="0">
                <a:latin typeface="+mn-lt"/>
              </a:rPr>
              <a:t>Benefits from well-managed data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We help our customers open and disseminate their data and data warehouses for use in research and education, individuals and society in a manner required by the nature of the data. 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Our services are used to make open data available, protect sensitive and licensed data, manage continuous data streams, and store unique data so that it is properly accessible. 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We provide support for ensuring the quality of data throughout its entire lifecycle. </a:t>
            </a:r>
          </a:p>
          <a:p>
            <a:r>
              <a:rPr lang="en-US" sz="1100" noProof="0" dirty="0">
                <a:latin typeface="+mn-lt"/>
              </a:rPr>
              <a:t>Digitality makes daily life better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Working in cooperation with its customers, we aim to ensure that Finland is one of the world's leading countries in utilizing digital services, data and analytics. 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Our experts help customers reach a point where each learner, researcher, citizen and official seamlessly use digital services and analyzed data as a rule. They no longer see development as digitalization, i.e. a process they are in the middle of, but as user-friendly and interoperable services and expertise. 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We enable innovations and synergies by combining the resources of the public and private sectors and replicating workable solutions. </a:t>
            </a:r>
          </a:p>
          <a:p>
            <a:pPr marL="0" lvl="0" indent="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500" i="0" dirty="0">
              <a:solidFill>
                <a:srgbClr val="464F55"/>
              </a:solidFill>
              <a:latin typeface="Corbel"/>
            </a:endParaRPr>
          </a:p>
          <a:p>
            <a:pPr marL="0" lvl="0" indent="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i="0" dirty="0">
                <a:solidFill>
                  <a:srgbClr val="464F55"/>
                </a:solidFill>
                <a:latin typeface="Corbel"/>
              </a:rPr>
              <a:t>Competent, accommodating and responsible CSC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CSC’s open and diverse company culture nurtures collaboration and learning, and appeals to and engages top experts</a:t>
            </a:r>
          </a:p>
          <a:p>
            <a:pPr marL="741363" lvl="1" indent="-285750" defTabSz="35709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464F55"/>
                </a:solidFill>
                <a:latin typeface="Corbel"/>
              </a:rPr>
              <a:t>Responsibility and customer-orientation have rooted deeply in our principles and can be seen as sustainable value-adding and impact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Our vision for 2030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aims at a better future for all of us, based on digitalization and sustainable development. Our goal is shared, and we are moving towards it with our owners, customers and partners. </a:t>
            </a:r>
            <a:r>
              <a:rPr lang="en-US" sz="1100" b="0" i="0" kern="1200" noProof="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To achieve this goal, we</a:t>
            </a:r>
            <a:r>
              <a:rPr lang="fi-FI" sz="11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: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1500" i="1" noProof="0" dirty="0">
                <a:solidFill>
                  <a:srgbClr val="475056"/>
                </a:solidFill>
                <a:latin typeface="Corbel" panose="020B0503020204020204" pitchFamily="34" charset="0"/>
              </a:rPr>
              <a:t>We operate in close dialogue with our customers and stakeholders. 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1500" i="1" noProof="0" dirty="0">
                <a:solidFill>
                  <a:srgbClr val="475056"/>
                </a:solidFill>
                <a:latin typeface="Corbel" panose="020B0503020204020204" pitchFamily="34" charset="0"/>
              </a:rPr>
              <a:t>We roll up our sleeves and work side-by-side with our customers. 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1500" i="1" noProof="0" dirty="0">
                <a:solidFill>
                  <a:srgbClr val="475056"/>
                </a:solidFill>
                <a:latin typeface="Corbel" panose="020B0503020204020204" pitchFamily="34" charset="0"/>
              </a:rPr>
              <a:t>We reach to the vanguard of the progress for the best of the Finnish society.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1500" i="1" noProof="0" dirty="0">
                <a:solidFill>
                  <a:srgbClr val="475056"/>
                </a:solidFill>
                <a:latin typeface="Corbel" panose="020B0503020204020204" pitchFamily="34" charset="0"/>
              </a:rPr>
              <a:t>We support research, education, learning and collaboration between public and private sector. 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1500" i="1" noProof="0">
                <a:solidFill>
                  <a:srgbClr val="475056"/>
                </a:solidFill>
                <a:latin typeface="Corbel" panose="020B0503020204020204" pitchFamily="34" charset="0"/>
              </a:rPr>
              <a:t>We build environments where  customers can operate easily.</a:t>
            </a:r>
            <a:endParaRPr lang="en-US" noProof="0"/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DDA8A-A7C6-9A71-278D-CC75DF1A2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887B9-68B5-4158-924A-9E38A9EC0B5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5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887B9-68B5-4158-924A-9E38A9EC0B5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8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scfi/" TargetMode="External"/><Relationship Id="rId2" Type="http://schemas.openxmlformats.org/officeDocument/2006/relationships/hyperlink" Target="https://www.linkedin.com/company/csc---it-center-for-science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csc.fi/" TargetMode="External"/><Relationship Id="rId5" Type="http://schemas.openxmlformats.org/officeDocument/2006/relationships/hyperlink" Target="https://www.youtube.com/@CscFi" TargetMode="External"/><Relationship Id="rId4" Type="http://schemas.openxmlformats.org/officeDocument/2006/relationships/hyperlink" Target="https://www.facebook.com/CSCfi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scfi/" TargetMode="External"/><Relationship Id="rId2" Type="http://schemas.openxmlformats.org/officeDocument/2006/relationships/hyperlink" Target="https://www.linkedin.com/company/csc---it-center-for-scienc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csc.fi/" TargetMode="External"/><Relationship Id="rId5" Type="http://schemas.openxmlformats.org/officeDocument/2006/relationships/hyperlink" Target="https://www.youtube.com/@CscFi" TargetMode="External"/><Relationship Id="rId4" Type="http://schemas.openxmlformats.org/officeDocument/2006/relationships/hyperlink" Target="https://www.facebook.com/CSCfi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scfi/" TargetMode="External"/><Relationship Id="rId2" Type="http://schemas.openxmlformats.org/officeDocument/2006/relationships/hyperlink" Target="https://www.linkedin.com/company/csc---it-center-for-science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csc.fi/" TargetMode="External"/><Relationship Id="rId5" Type="http://schemas.openxmlformats.org/officeDocument/2006/relationships/hyperlink" Target="https://www.youtube.com/@CscFi" TargetMode="External"/><Relationship Id="rId4" Type="http://schemas.openxmlformats.org/officeDocument/2006/relationships/hyperlink" Target="https://www.facebook.com/CSCfi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scfi/" TargetMode="External"/><Relationship Id="rId2" Type="http://schemas.openxmlformats.org/officeDocument/2006/relationships/hyperlink" Target="https://www.linkedin.com/company/csc---it-center-for-science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csc.fi/" TargetMode="External"/><Relationship Id="rId5" Type="http://schemas.openxmlformats.org/officeDocument/2006/relationships/hyperlink" Target="https://www.youtube.com/@CscFi" TargetMode="External"/><Relationship Id="rId4" Type="http://schemas.openxmlformats.org/officeDocument/2006/relationships/hyperlink" Target="https://www.facebook.com/CSCfi" TargetMode="Externa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scfi/" TargetMode="External"/><Relationship Id="rId2" Type="http://schemas.openxmlformats.org/officeDocument/2006/relationships/hyperlink" Target="https://www.linkedin.com/company/csc---it-center-for-science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csc.fi/" TargetMode="External"/><Relationship Id="rId5" Type="http://schemas.openxmlformats.org/officeDocument/2006/relationships/hyperlink" Target="https://www.youtube.com/@CscFi" TargetMode="External"/><Relationship Id="rId4" Type="http://schemas.openxmlformats.org/officeDocument/2006/relationships/hyperlink" Target="https://www.facebook.com/CSCfi" TargetMode="Externa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CD410D-72C0-E88B-CC93-4A4BF0B8DD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8439" y="1"/>
            <a:ext cx="818356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E770-FF34-BD2E-16F5-3C922099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48880"/>
            <a:ext cx="8532948" cy="2376264"/>
          </a:xfrm>
          <a:solidFill>
            <a:schemeClr val="bg1"/>
          </a:solidFill>
        </p:spPr>
        <p:txBody>
          <a:bodyPr lIns="360000" tIns="216000" rIns="360000" bIns="1080000" anchor="b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0C3A-9107-0933-8B47-54122124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3789040"/>
            <a:ext cx="7776864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4C69-E1C5-7D27-0EE5-095D48F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A272-FC4E-4977-BFE7-88E6A48AF2F0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C187-0C4E-639A-3C86-AD6C849D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876-7477-C261-BC9E-F8FBA1E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428C0-688E-7B47-BEB3-B3163919E89C}"/>
              </a:ext>
            </a:extLst>
          </p:cNvPr>
          <p:cNvSpPr/>
          <p:nvPr userDrawn="1"/>
        </p:nvSpPr>
        <p:spPr>
          <a:xfrm>
            <a:off x="983432" y="2348880"/>
            <a:ext cx="36000" cy="2376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2EC5DF-8C1F-3345-1B70-60639B920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0911" y="890894"/>
            <a:ext cx="1584176" cy="1007542"/>
            <a:chOff x="8352653" y="226741"/>
            <a:chExt cx="540002" cy="34344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B1BE6A5-7384-A027-408E-9580622092E6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030DAF6-0DA7-91D3-2388-E48194332A27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375C146-A907-98F5-299F-AD9CCBAED079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426020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8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2E1-15FD-4C6F-B8FD-2B00EFA195D4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138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6466ED7-AF83-93B2-0032-D98DE6AAD0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1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bg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7D74A-A6E8-42ED-BC4E-DB70615C3F17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024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6466ED7-AF83-93B2-0032-D98DE6AAD0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accent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1863-360F-4641-BCBD-1C01265EB1CC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626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8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2E1-15FD-4C6F-B8FD-2B00EFA195D4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061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5648-9676-4819-AFDD-283EACF1067D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2879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01F5-4EE1-43E0-A7D8-1042FD97CBB4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4A3890D8-311B-7F96-6B2B-029F936B907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83338" y="1700213"/>
            <a:ext cx="5257800" cy="460851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0602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1728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8" y="1700213"/>
            <a:ext cx="5257800" cy="1728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39B7-7993-48A9-8F1A-CDC520F2AC68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able Placeholder 8">
            <a:extLst>
              <a:ext uri="{FF2B5EF4-FFF2-40B4-BE49-F238E27FC236}">
                <a16:creationId xmlns:a16="http://schemas.microsoft.com/office/drawing/2014/main" id="{048D07D5-CF7F-BE38-078C-C56AC80D25C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50863" y="3716999"/>
            <a:ext cx="11090275" cy="259172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788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BB6-F0E3-4181-BA0C-12C20554215A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able Placeholder 8">
            <a:extLst>
              <a:ext uri="{FF2B5EF4-FFF2-40B4-BE49-F238E27FC236}">
                <a16:creationId xmlns:a16="http://schemas.microsoft.com/office/drawing/2014/main" id="{048D07D5-CF7F-BE38-078C-C56AC80D25C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50863" y="1700213"/>
            <a:ext cx="11090275" cy="460851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020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8" y="1700213"/>
            <a:ext cx="5257800" cy="1440787"/>
          </a:xfrm>
        </p:spPr>
        <p:txBody>
          <a:bodyPr/>
          <a:lstStyle>
            <a:lvl4pPr marL="811213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C880-38F0-4F9E-A50B-8DF6AA79938B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27FBC9-4A73-5D81-41C6-1A9B609D5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3429000"/>
            <a:ext cx="2448662" cy="2879725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CDD1EB-3E91-9E18-8A41-622D668D6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000" y="3429000"/>
            <a:ext cx="2449138" cy="2879725"/>
          </a:xfrm>
          <a:solidFill>
            <a:srgbClr val="FFEEE5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latin typeface="+mj-lt"/>
              </a:defRPr>
            </a:lvl1pPr>
            <a:lvl2pPr marL="0" indent="0" algn="ctr">
              <a:buFontTx/>
              <a:buNone/>
              <a:defRPr sz="1600">
                <a:latin typeface="+mj-lt"/>
              </a:defRPr>
            </a:lvl2pPr>
            <a:lvl3pPr marL="0" indent="0" algn="ctr">
              <a:buFontTx/>
              <a:buNone/>
              <a:defRPr sz="1600">
                <a:latin typeface="+mj-lt"/>
              </a:defRPr>
            </a:lvl3pPr>
            <a:lvl4pPr marL="0" indent="0" algn="ctr">
              <a:buFontTx/>
              <a:buNone/>
              <a:defRPr sz="1600">
                <a:latin typeface="+mj-lt"/>
              </a:defRPr>
            </a:lvl4pPr>
            <a:lvl5pPr marL="0" indent="0" algn="ctr">
              <a:buFontTx/>
              <a:buNone/>
              <a:defRPr sz="1600">
                <a:latin typeface="+mj-lt"/>
              </a:defRPr>
            </a:lvl5pPr>
            <a:lvl6pPr marL="0" indent="0" algn="ctr">
              <a:buFontTx/>
              <a:buNone/>
              <a:defRPr sz="1600">
                <a:latin typeface="+mj-lt"/>
              </a:defRPr>
            </a:lvl6pPr>
            <a:lvl7pPr marL="0" indent="0" algn="ctr">
              <a:buFontTx/>
              <a:buNone/>
              <a:defRPr sz="1600">
                <a:latin typeface="+mj-lt"/>
              </a:defRPr>
            </a:lvl7pPr>
            <a:lvl8pPr marL="0" indent="0" algn="ctr">
              <a:buFontTx/>
              <a:buNone/>
              <a:defRPr sz="1600">
                <a:latin typeface="+mj-lt"/>
              </a:defRPr>
            </a:lvl8pPr>
            <a:lvl9pPr marL="0" indent="0" algn="ctr">
              <a:buFontTx/>
              <a:buNone/>
              <a:defRPr sz="1600"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2619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1700213"/>
            <a:ext cx="3457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4B50-5F6C-41C5-9F82-341340968BE8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1700213"/>
            <a:ext cx="3457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1530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1700213"/>
            <a:ext cx="3457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FCAB-BF71-4234-9F44-78A70DAA3EA6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1700213"/>
            <a:ext cx="3457575" cy="1080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419F3-F29B-5FFC-036B-619FE9EA2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3562" y="2997000"/>
            <a:ext cx="3457575" cy="1584000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EB981DC-D5A4-5D9D-828F-8D704791A7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7644" y="4786478"/>
            <a:ext cx="3443494" cy="1511725"/>
          </a:xfrm>
          <a:solidFill>
            <a:srgbClr val="FFEEE5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latin typeface="+mj-lt"/>
              </a:defRPr>
            </a:lvl1pPr>
            <a:lvl2pPr marL="0" indent="0" algn="ctr">
              <a:buFontTx/>
              <a:buNone/>
              <a:defRPr sz="1600">
                <a:latin typeface="+mj-lt"/>
              </a:defRPr>
            </a:lvl2pPr>
            <a:lvl3pPr marL="0" indent="0" algn="ctr">
              <a:buFontTx/>
              <a:buNone/>
              <a:defRPr sz="1600">
                <a:latin typeface="+mj-lt"/>
              </a:defRPr>
            </a:lvl3pPr>
            <a:lvl4pPr marL="0" indent="0" algn="ctr">
              <a:buFontTx/>
              <a:buNone/>
              <a:defRPr sz="1600">
                <a:latin typeface="+mj-lt"/>
              </a:defRPr>
            </a:lvl4pPr>
            <a:lvl5pPr marL="0" indent="0" algn="ctr">
              <a:buFontTx/>
              <a:buNone/>
              <a:defRPr sz="1600">
                <a:latin typeface="+mj-lt"/>
              </a:defRPr>
            </a:lvl5pPr>
            <a:lvl6pPr marL="0" indent="0" algn="ctr">
              <a:buFontTx/>
              <a:buNone/>
              <a:defRPr sz="1600">
                <a:latin typeface="+mj-lt"/>
              </a:defRPr>
            </a:lvl6pPr>
            <a:lvl7pPr marL="0" indent="0" algn="ctr">
              <a:buFontTx/>
              <a:buNone/>
              <a:defRPr sz="1600">
                <a:latin typeface="+mj-lt"/>
              </a:defRPr>
            </a:lvl7pPr>
            <a:lvl8pPr marL="0" indent="0" algn="ctr">
              <a:buFontTx/>
              <a:buNone/>
              <a:defRPr sz="1600">
                <a:latin typeface="+mj-lt"/>
              </a:defRPr>
            </a:lvl8pPr>
            <a:lvl9pPr marL="0" indent="0" algn="ctr">
              <a:buFontTx/>
              <a:buNone/>
              <a:defRPr sz="1600"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87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5648-9676-4819-AFDD-283EACF1067D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6180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104" y="1700213"/>
            <a:ext cx="3457575" cy="4608512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214-E422-4121-BFA9-85D6B8A62FFA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D6130C-C1D0-2249-5436-38E1A1C78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700213"/>
            <a:ext cx="3457575" cy="4608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634583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9E1D-0199-4D73-AF41-033F67B4222B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D6130C-C1D0-2249-5436-38E1A1C78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700213"/>
            <a:ext cx="7273925" cy="4608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7390346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CDD30-2242-1C93-591D-DE266672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00213"/>
            <a:ext cx="5257799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D6183C-4D0E-4E70-78DF-2C84EBCF5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493000"/>
            <a:ext cx="5257799" cy="3815725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9DF7D9-40C3-6DB2-CCC5-1C14979EF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700213"/>
            <a:ext cx="5257800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0EF71B-7C98-0066-E0A1-D77943E58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38" y="2493000"/>
            <a:ext cx="5257800" cy="3815725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C1918-A035-483B-8334-9BC945B6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B0C4-DA38-4168-85A3-35917632181F}" type="datetime1">
              <a:rPr lang="fi-FI" smtClean="0"/>
              <a:t>4.6.2026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CC746-FB40-6AE8-860B-E16AED71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B219F-ADE8-2CC0-2458-E0EA70C9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B76001-4026-8343-3194-1F895190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567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2492999"/>
            <a:ext cx="3457574" cy="3815725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2492999"/>
            <a:ext cx="3457575" cy="3815725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7D04-C0E9-4E52-AAA2-84AEA0902F15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2492999"/>
            <a:ext cx="3457575" cy="3815725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993C96-B481-7560-A33B-49502E0E2E3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50865" y="1700213"/>
            <a:ext cx="3457574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ABB924-D8F5-C244-4FE1-61031EF66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21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9FB355-B085-4B71-44C5-28D5B0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56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9643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no colou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CDD30-2242-1C93-591D-DE266672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00213"/>
            <a:ext cx="5257799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D6183C-4D0E-4E70-78DF-2C84EBCF5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493001"/>
            <a:ext cx="5257799" cy="381572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9DF7D9-40C3-6DB2-CCC5-1C14979EF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700213"/>
            <a:ext cx="5257800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0EF71B-7C98-0066-E0A1-D77943E58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38" y="2493000"/>
            <a:ext cx="5257800" cy="38157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C1918-A035-483B-8334-9BC945B6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2A14-9CDA-4AA5-B38B-282E2016469B}" type="datetime1">
              <a:rPr lang="fi-FI" smtClean="0"/>
              <a:t>4.6.2026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CC746-FB40-6AE8-860B-E16AED71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B219F-ADE8-2CC0-2458-E0EA70C9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B76001-4026-8343-3194-1F895190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8012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no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FAF7-247A-4228-9E29-22BA0DB444AC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2492999"/>
            <a:ext cx="3457574" cy="3815725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2492999"/>
            <a:ext cx="3457575" cy="3815725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2492999"/>
            <a:ext cx="3457575" cy="3815725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993C96-B481-7560-A33B-49502E0E2E3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50865" y="1700213"/>
            <a:ext cx="3457574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ABB924-D8F5-C244-4FE1-61031EF66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21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9FB355-B085-4B71-44C5-28D5B0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56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0129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9337-B019-A79B-8536-13FEDF40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EDA02-EDE3-30FB-5996-809FD813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93A2-3EC0-4DDB-B1C6-D483BBC3ABB2}" type="datetime1">
              <a:rPr lang="fi-FI" smtClean="0"/>
              <a:t>4.6.2026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4575A-3C2F-66F1-4BA5-7543EB52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2AA44-9A09-E019-7E02-89D44C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755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003EB-1D8F-8E3D-4A6F-0D492F2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A21-52CA-4C6E-8DA5-95243EFD0044}" type="datetime1">
              <a:rPr lang="fi-FI" smtClean="0"/>
              <a:t>4.6.2026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80EBA-4F4A-729F-EF0F-A6BE91FB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3192-C232-FD6D-92FF-11558C99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781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aption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8000" y="1700213"/>
            <a:ext cx="6913138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2A95-D42C-470A-BC06-BFD86D26529C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A11-15C9-6B03-ADEC-36903C3B9F6E}"/>
              </a:ext>
            </a:extLst>
          </p:cNvPr>
          <p:cNvSpPr/>
          <p:nvPr userDrawn="1"/>
        </p:nvSpPr>
        <p:spPr>
          <a:xfrm>
            <a:off x="4349213" y="1700213"/>
            <a:ext cx="36000" cy="46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074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6913136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3562" y="1700213"/>
            <a:ext cx="3457575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269-3B6B-4DB8-B99F-3D8A137CB051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A11-15C9-6B03-ADEC-36903C3B9F6E}"/>
              </a:ext>
            </a:extLst>
          </p:cNvPr>
          <p:cNvSpPr/>
          <p:nvPr userDrawn="1"/>
        </p:nvSpPr>
        <p:spPr>
          <a:xfrm>
            <a:off x="7806788" y="1700213"/>
            <a:ext cx="36000" cy="46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2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01F5-4EE1-43E0-A7D8-1042FD97CBB4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4A3890D8-311B-7F96-6B2B-029F936B907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83338" y="1700213"/>
            <a:ext cx="5257800" cy="460851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765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2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91A0E4-4686-6781-48EA-F516CC9645EC}"/>
              </a:ext>
            </a:extLst>
          </p:cNvPr>
          <p:cNvSpPr/>
          <p:nvPr userDrawn="1"/>
        </p:nvSpPr>
        <p:spPr>
          <a:xfrm>
            <a:off x="6383338" y="6308725"/>
            <a:ext cx="4249737" cy="549275"/>
          </a:xfrm>
          <a:prstGeom prst="rect">
            <a:avLst/>
          </a:prstGeom>
          <a:solidFill>
            <a:srgbClr val="FFE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4076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AF90-70AB-4615-9952-9BA5A8B9B580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6A6A98-EB47-28B9-B4FB-87D606626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077000"/>
            <a:ext cx="3240662" cy="2231725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153B0BC-6DBC-3CCF-386A-04DD19D7B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4000" y="4077000"/>
            <a:ext cx="2568000" cy="223172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4156454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4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91A0E4-4686-6781-48EA-F516CC9645EC}"/>
              </a:ext>
            </a:extLst>
          </p:cNvPr>
          <p:cNvSpPr/>
          <p:nvPr userDrawn="1"/>
        </p:nvSpPr>
        <p:spPr>
          <a:xfrm>
            <a:off x="6383338" y="1"/>
            <a:ext cx="4249737" cy="6858000"/>
          </a:xfrm>
          <a:prstGeom prst="rect">
            <a:avLst/>
          </a:prstGeom>
          <a:solidFill>
            <a:srgbClr val="FFE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3240663" cy="2060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B37B-B146-448D-81BC-BF3FDB868656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6A6A98-EB47-28B9-B4FB-87D606626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077000"/>
            <a:ext cx="3240662" cy="2231725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153B0BC-6DBC-3CCF-386A-04DD19D7B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4001" y="4077000"/>
            <a:ext cx="2567999" cy="223172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04A4118F-6F3A-0FF2-5231-4B3A42F3A4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3339" y="2061001"/>
            <a:ext cx="3240662" cy="2016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6EBBFDEE-FAEE-58AB-6330-13780C87C5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23999" y="2061001"/>
            <a:ext cx="2568001" cy="20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5017929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f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9337-B019-A79B-8536-13FEDF40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EDA02-EDE3-30FB-5996-809FD813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31F-5502-46E8-820A-8C47E10E843F}" type="datetime1">
              <a:rPr lang="fi-FI" smtClean="0"/>
              <a:t>4.6.2026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4575A-3C2F-66F1-4BA5-7543EB52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2AA44-9A09-E019-7E02-89D44C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1D7CC2-A85E-913F-CC54-0B2AF20DC7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3861276"/>
            <a:ext cx="1801138" cy="2447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>
                <a:latin typeface="+mj-lt"/>
              </a:defRPr>
            </a:lvl1pPr>
            <a:lvl2pPr marL="0" indent="0">
              <a:buFontTx/>
              <a:buNone/>
              <a:defRPr sz="19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67C539-99D3-5765-D1C6-A73B7D5BFC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56000" y="3861276"/>
            <a:ext cx="1801138" cy="2447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>
                <a:latin typeface="+mj-lt"/>
              </a:defRPr>
            </a:lvl1pPr>
            <a:lvl2pPr marL="0" indent="0">
              <a:buFontTx/>
              <a:buNone/>
              <a:defRPr sz="19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4CBD1C-04BF-1323-25FE-2A0938E538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96000" y="3861276"/>
            <a:ext cx="1800000" cy="2447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>
                <a:latin typeface="+mj-lt"/>
              </a:defRPr>
            </a:lvl1pPr>
            <a:lvl2pPr marL="0" indent="0">
              <a:buFontTx/>
              <a:buNone/>
              <a:defRPr sz="19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FE1515D-42E3-769B-8359-198FDFDB57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6000" y="3861276"/>
            <a:ext cx="1801138" cy="2447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>
                <a:latin typeface="+mj-lt"/>
              </a:defRPr>
            </a:lvl1pPr>
            <a:lvl2pPr marL="0" indent="0">
              <a:buFontTx/>
              <a:buNone/>
              <a:defRPr sz="19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7D10A7B-4C4F-E91B-AE0B-6BBB351565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000" y="3861276"/>
            <a:ext cx="1801138" cy="2447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>
                <a:latin typeface="+mj-lt"/>
              </a:defRPr>
            </a:lvl1pPr>
            <a:lvl2pPr marL="0" indent="0">
              <a:buFontTx/>
              <a:buNone/>
              <a:defRPr sz="19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A53E27EB-E377-5561-5A7C-1E3CA440D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000" y="1701717"/>
            <a:ext cx="1800000" cy="1799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2213D1D1-7DAB-D2FB-01EF-1CD81125DC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6000" y="1701717"/>
            <a:ext cx="1800000" cy="1799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1CCB643-EB33-AFAC-4827-BE483DD28E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6000" y="1701717"/>
            <a:ext cx="1800000" cy="1799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1716BA4-77C6-9DF5-47B4-E320D5F32F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35999" y="1701717"/>
            <a:ext cx="1800000" cy="1799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43611828-FC5D-67B3-0995-27D5313974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40000" y="1701717"/>
            <a:ext cx="1800000" cy="1799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9125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9337-B019-A79B-8536-13FEDF40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EDA02-EDE3-30FB-5996-809FD813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59D-2E9B-4BCC-B4E3-991A9396E553}" type="datetime1">
              <a:rPr lang="fi-FI" smtClean="0"/>
              <a:t>4.6.2026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4575A-3C2F-66F1-4BA5-7543EB52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2AA44-9A09-E019-7E02-89D44C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1D7CC2-A85E-913F-CC54-0B2AF20DC7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2925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67C539-99D3-5765-D1C6-A73B7D5BFC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56000" y="2925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4CBD1C-04BF-1323-25FE-2A0938E538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96000" y="2925000"/>
            <a:ext cx="1800000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FE1515D-42E3-769B-8359-198FDFDB57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6000" y="2925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7D10A7B-4C4F-E91B-AE0B-6BBB351565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000" y="2925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A53E27EB-E377-5561-5A7C-1E3CA440D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000" y="1701717"/>
            <a:ext cx="1007684" cy="1007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2213D1D1-7DAB-D2FB-01EF-1CD81125DC3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856000" y="1701717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1CCB643-EB33-AFAC-4827-BE483DD28E6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96000" y="1701717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1716BA4-77C6-9DF5-47B4-E320D5F32FC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35999" y="1701717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43611828-FC5D-67B3-0995-27D53139742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840000" y="1701717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D095E33A-9F56-AF4A-1B35-1A8D8BD6671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2000" y="4077000"/>
            <a:ext cx="1007684" cy="1007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F90BD011-55A5-60AD-AE8D-87170150789F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2856000" y="4077000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7BB884F7-8D30-AF67-F2B7-C68DAF040588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196000" y="4077000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01CF7308-541F-0CB7-060B-4CAE5FF73977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535999" y="4077000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148F6EE0-260A-10B0-06C9-5A79D54B56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840000" y="4077000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30D7557-910F-1FF0-4DA7-4560E14FB5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0862" y="5301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4D7269D-2552-85CC-896D-F862AE9C37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56000" y="5301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553AA8-8F96-6716-0E5F-9D0F519C43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6000" y="5301000"/>
            <a:ext cx="1800000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2098254D-3B19-C82A-9A6B-7641604765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36000" y="5301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0B1521B-0049-8BE9-F05B-8707453D4C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40000" y="5301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5910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003EB-1D8F-8E3D-4A6F-0D492F2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F2242D-B911-451A-9248-6BF3C8CB9253}" type="datetime1">
              <a:rPr lang="fi-FI" smtClean="0"/>
              <a:t>4.6.2026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80EBA-4F4A-729F-EF0F-A6BE91FB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3192-C232-FD6D-92FF-11558C99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31F5AA-7FD6-576C-C0B8-C3FD5568A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77140" y="837000"/>
            <a:ext cx="2037720" cy="1296000"/>
            <a:chOff x="8352653" y="226741"/>
            <a:chExt cx="540002" cy="34344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997BB03-42CD-661D-D5CF-4D756666FF73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6545BDF-D0FA-2EEC-F119-71975B4F735B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33EA8E-922D-6AA5-2852-EE8258EF9093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C1125074-A6D3-560C-A0EF-1FA27B8D5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000" y="2493000"/>
            <a:ext cx="9289138" cy="7920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Insert thank you text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7F57A-73CD-6BE0-C468-A72EC3ED748E}"/>
              </a:ext>
            </a:extLst>
          </p:cNvPr>
          <p:cNvSpPr/>
          <p:nvPr userDrawn="1"/>
        </p:nvSpPr>
        <p:spPr>
          <a:xfrm>
            <a:off x="2352000" y="3573000"/>
            <a:ext cx="36000" cy="20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5FDC4F0-B83A-1A83-2448-E22A775C34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8000" y="3573000"/>
            <a:ext cx="2052000" cy="2088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C52158-DD49-532B-F777-878A63F8E2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6000" y="3573000"/>
            <a:ext cx="3168787" cy="576000"/>
          </a:xfr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Name and title</a:t>
            </a:r>
          </a:p>
          <a:p>
            <a:pPr lvl="1"/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FF47D8-3E44-DCFA-5AB6-965BB3A3A8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5999" y="4293000"/>
            <a:ext cx="3168789" cy="1368000"/>
          </a:xfr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Contact 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CE93-04E5-127F-3498-F62130BF3E23}"/>
              </a:ext>
            </a:extLst>
          </p:cNvPr>
          <p:cNvSpPr txBox="1"/>
          <p:nvPr userDrawn="1"/>
        </p:nvSpPr>
        <p:spPr>
          <a:xfrm>
            <a:off x="8184000" y="3438525"/>
            <a:ext cx="345713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j-lt"/>
              </a:rPr>
              <a:t>Follow us</a:t>
            </a:r>
            <a:endParaRPr lang="en-GB" sz="1600" b="0" i="0" u="none" dirty="0">
              <a:latin typeface="+mj-lt"/>
              <a:hlinkClick r:id="rId2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2"/>
              </a:rPr>
              <a:t>LinkedIn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3"/>
              </a:rPr>
              <a:t>Instagram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4"/>
              </a:rPr>
              <a:t>Facebook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</a:pPr>
            <a:r>
              <a:rPr lang="en-GB" sz="1600" b="0" i="0" u="none" dirty="0">
                <a:latin typeface="+mn-lt"/>
                <a:hlinkClick r:id="rId5"/>
              </a:rPr>
              <a:t>YouTube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</a:pPr>
            <a:r>
              <a:rPr lang="en-GB" sz="16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csc.fi</a:t>
            </a:r>
            <a:endParaRPr lang="en-GB" sz="1600" b="0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1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1728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8" y="1700213"/>
            <a:ext cx="5257800" cy="1728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39B7-7993-48A9-8F1A-CDC520F2AC68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able Placeholder 8">
            <a:extLst>
              <a:ext uri="{FF2B5EF4-FFF2-40B4-BE49-F238E27FC236}">
                <a16:creationId xmlns:a16="http://schemas.microsoft.com/office/drawing/2014/main" id="{048D07D5-CF7F-BE38-078C-C56AC80D25C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50863" y="3716999"/>
            <a:ext cx="11090275" cy="259172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3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BB6-F0E3-4181-BA0C-12C20554215A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able Placeholder 8">
            <a:extLst>
              <a:ext uri="{FF2B5EF4-FFF2-40B4-BE49-F238E27FC236}">
                <a16:creationId xmlns:a16="http://schemas.microsoft.com/office/drawing/2014/main" id="{048D07D5-CF7F-BE38-078C-C56AC80D25C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50863" y="1700213"/>
            <a:ext cx="11090275" cy="460851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0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8" y="1700213"/>
            <a:ext cx="5257800" cy="1440787"/>
          </a:xfrm>
        </p:spPr>
        <p:txBody>
          <a:bodyPr/>
          <a:lstStyle>
            <a:lvl4pPr marL="811213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C880-38F0-4F9E-A50B-8DF6AA79938B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27FBC9-4A73-5D81-41C6-1A9B609D5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3429000"/>
            <a:ext cx="2448662" cy="2879725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CDD1EB-3E91-9E18-8A41-622D668D6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000" y="3429000"/>
            <a:ext cx="2449138" cy="2879725"/>
          </a:xfrm>
          <a:solidFill>
            <a:srgbClr val="FFEEE5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latin typeface="+mj-lt"/>
              </a:defRPr>
            </a:lvl1pPr>
            <a:lvl2pPr marL="0" indent="0" algn="ctr">
              <a:buFontTx/>
              <a:buNone/>
              <a:defRPr sz="1600">
                <a:latin typeface="+mj-lt"/>
              </a:defRPr>
            </a:lvl2pPr>
            <a:lvl3pPr marL="0" indent="0" algn="ctr">
              <a:buFontTx/>
              <a:buNone/>
              <a:defRPr sz="1600">
                <a:latin typeface="+mj-lt"/>
              </a:defRPr>
            </a:lvl3pPr>
            <a:lvl4pPr marL="0" indent="0" algn="ctr">
              <a:buFontTx/>
              <a:buNone/>
              <a:defRPr sz="1600">
                <a:latin typeface="+mj-lt"/>
              </a:defRPr>
            </a:lvl4pPr>
            <a:lvl5pPr marL="0" indent="0" algn="ctr">
              <a:buFontTx/>
              <a:buNone/>
              <a:defRPr sz="1600">
                <a:latin typeface="+mj-lt"/>
              </a:defRPr>
            </a:lvl5pPr>
            <a:lvl6pPr marL="0" indent="0" algn="ctr">
              <a:buFontTx/>
              <a:buNone/>
              <a:defRPr sz="1600">
                <a:latin typeface="+mj-lt"/>
              </a:defRPr>
            </a:lvl6pPr>
            <a:lvl7pPr marL="0" indent="0" algn="ctr">
              <a:buFontTx/>
              <a:buNone/>
              <a:defRPr sz="1600">
                <a:latin typeface="+mj-lt"/>
              </a:defRPr>
            </a:lvl7pPr>
            <a:lvl8pPr marL="0" indent="0" algn="ctr">
              <a:buFontTx/>
              <a:buNone/>
              <a:defRPr sz="1600">
                <a:latin typeface="+mj-lt"/>
              </a:defRPr>
            </a:lvl8pPr>
            <a:lvl9pPr marL="0" indent="0" algn="ctr">
              <a:buFontTx/>
              <a:buNone/>
              <a:defRPr sz="1600"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1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1700213"/>
            <a:ext cx="3457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4B50-5F6C-41C5-9F82-341340968BE8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1700213"/>
            <a:ext cx="3457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726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1700213"/>
            <a:ext cx="3457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FCAB-BF71-4234-9F44-78A70DAA3EA6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1700213"/>
            <a:ext cx="3457575" cy="1080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419F3-F29B-5FFC-036B-619FE9EA2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3562" y="2997000"/>
            <a:ext cx="3457575" cy="1584000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EB981DC-D5A4-5D9D-828F-8D704791A7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7644" y="4786478"/>
            <a:ext cx="3443494" cy="1511725"/>
          </a:xfrm>
          <a:solidFill>
            <a:srgbClr val="FFEEE5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latin typeface="+mj-lt"/>
              </a:defRPr>
            </a:lvl1pPr>
            <a:lvl2pPr marL="0" indent="0" algn="ctr">
              <a:buFontTx/>
              <a:buNone/>
              <a:defRPr sz="1600">
                <a:latin typeface="+mj-lt"/>
              </a:defRPr>
            </a:lvl2pPr>
            <a:lvl3pPr marL="0" indent="0" algn="ctr">
              <a:buFontTx/>
              <a:buNone/>
              <a:defRPr sz="1600">
                <a:latin typeface="+mj-lt"/>
              </a:defRPr>
            </a:lvl3pPr>
            <a:lvl4pPr marL="0" indent="0" algn="ctr">
              <a:buFontTx/>
              <a:buNone/>
              <a:defRPr sz="1600">
                <a:latin typeface="+mj-lt"/>
              </a:defRPr>
            </a:lvl4pPr>
            <a:lvl5pPr marL="0" indent="0" algn="ctr">
              <a:buFontTx/>
              <a:buNone/>
              <a:defRPr sz="1600">
                <a:latin typeface="+mj-lt"/>
              </a:defRPr>
            </a:lvl5pPr>
            <a:lvl6pPr marL="0" indent="0" algn="ctr">
              <a:buFontTx/>
              <a:buNone/>
              <a:defRPr sz="1600">
                <a:latin typeface="+mj-lt"/>
              </a:defRPr>
            </a:lvl6pPr>
            <a:lvl7pPr marL="0" indent="0" algn="ctr">
              <a:buFontTx/>
              <a:buNone/>
              <a:defRPr sz="1600">
                <a:latin typeface="+mj-lt"/>
              </a:defRPr>
            </a:lvl7pPr>
            <a:lvl8pPr marL="0" indent="0" algn="ctr">
              <a:buFontTx/>
              <a:buNone/>
              <a:defRPr sz="1600">
                <a:latin typeface="+mj-lt"/>
              </a:defRPr>
            </a:lvl8pPr>
            <a:lvl9pPr marL="0" indent="0" algn="ctr">
              <a:buFontTx/>
              <a:buNone/>
              <a:defRPr sz="1600"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082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104" y="1700213"/>
            <a:ext cx="3457575" cy="4608512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214-E422-4121-BFA9-85D6B8A62FFA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D6130C-C1D0-2249-5436-38E1A1C78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700213"/>
            <a:ext cx="3457575" cy="4608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02125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9E1D-0199-4D73-AF41-033F67B4222B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D6130C-C1D0-2249-5436-38E1A1C78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700213"/>
            <a:ext cx="7273925" cy="4608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4315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long titles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CD410D-72C0-E88B-CC93-4A4BF0B8DD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8439" y="1"/>
            <a:ext cx="818356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E770-FF34-BD2E-16F5-3C922099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48880"/>
            <a:ext cx="10188564" cy="2880000"/>
          </a:xfrm>
          <a:solidFill>
            <a:schemeClr val="bg1"/>
          </a:solidFill>
        </p:spPr>
        <p:txBody>
          <a:bodyPr lIns="360000" tIns="216000" rIns="360000" bIns="1080000" anchor="b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0C3A-9107-0933-8B47-54122124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4293000"/>
            <a:ext cx="9432000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4C69-E1C5-7D27-0EE5-095D48F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E6E-1C96-4CB7-99F9-994DCA6D5ED3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C187-0C4E-639A-3C86-AD6C849D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876-7477-C261-BC9E-F8FBA1E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428C0-688E-7B47-BEB3-B3163919E89C}"/>
              </a:ext>
            </a:extLst>
          </p:cNvPr>
          <p:cNvSpPr/>
          <p:nvPr userDrawn="1"/>
        </p:nvSpPr>
        <p:spPr>
          <a:xfrm>
            <a:off x="983432" y="2348880"/>
            <a:ext cx="36000" cy="28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C33EB4-0783-CBDD-7081-87AFE04D7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0911" y="890894"/>
            <a:ext cx="1584176" cy="1007542"/>
            <a:chOff x="8352653" y="226741"/>
            <a:chExt cx="540002" cy="34344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A1B5845-FDEC-0B12-513D-6C126FF433C8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91F5A1B-04A4-7E29-9329-CEAA83EE6D52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6CED71E-9C00-1F1A-6977-927AE425E793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3066479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CDD30-2242-1C93-591D-DE266672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00213"/>
            <a:ext cx="5257799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D6183C-4D0E-4E70-78DF-2C84EBCF5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493000"/>
            <a:ext cx="5257799" cy="3815725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9DF7D9-40C3-6DB2-CCC5-1C14979EF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700213"/>
            <a:ext cx="5257800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0EF71B-7C98-0066-E0A1-D77943E58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38" y="2493000"/>
            <a:ext cx="5257800" cy="3815725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C1918-A035-483B-8334-9BC945B6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B0C4-DA38-4168-85A3-35917632181F}" type="datetime1">
              <a:rPr lang="fi-FI" smtClean="0"/>
              <a:t>4.6.2026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CC746-FB40-6AE8-860B-E16AED71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B219F-ADE8-2CC0-2458-E0EA70C9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B76001-4026-8343-3194-1F895190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3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2492999"/>
            <a:ext cx="3457574" cy="3815725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2492999"/>
            <a:ext cx="3457575" cy="3815725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7D04-C0E9-4E52-AAA2-84AEA0902F15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2492999"/>
            <a:ext cx="3457575" cy="3815725"/>
          </a:xfrm>
          <a:solidFill>
            <a:srgbClr val="FFEEE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993C96-B481-7560-A33B-49502E0E2E3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50865" y="1700213"/>
            <a:ext cx="3457574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ABB924-D8F5-C244-4FE1-61031EF66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21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9FB355-B085-4B71-44C5-28D5B0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56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002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no colou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CDD30-2242-1C93-591D-DE266672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00213"/>
            <a:ext cx="5257799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D6183C-4D0E-4E70-78DF-2C84EBCF5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493001"/>
            <a:ext cx="5257799" cy="381572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9DF7D9-40C3-6DB2-CCC5-1C14979EF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700213"/>
            <a:ext cx="5257800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0EF71B-7C98-0066-E0A1-D77943E58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38" y="2493000"/>
            <a:ext cx="5257800" cy="38157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C1918-A035-483B-8334-9BC945B6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2A14-9CDA-4AA5-B38B-282E2016469B}" type="datetime1">
              <a:rPr lang="fi-FI" smtClean="0"/>
              <a:t>4.6.2026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CC746-FB40-6AE8-860B-E16AED71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B219F-ADE8-2CC0-2458-E0EA70C9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B76001-4026-8343-3194-1F895190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79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no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FAF7-247A-4228-9E29-22BA0DB444AC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2492999"/>
            <a:ext cx="3457574" cy="3815725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2492999"/>
            <a:ext cx="3457575" cy="3815725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2492999"/>
            <a:ext cx="3457575" cy="3815725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993C96-B481-7560-A33B-49502E0E2E3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50865" y="1700213"/>
            <a:ext cx="3457574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ABB924-D8F5-C244-4FE1-61031EF66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21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9FB355-B085-4B71-44C5-28D5B0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56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472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9337-B019-A79B-8536-13FEDF40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EDA02-EDE3-30FB-5996-809FD813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93A2-3EC0-4DDB-B1C6-D483BBC3ABB2}" type="datetime1">
              <a:rPr lang="fi-FI" smtClean="0"/>
              <a:t>4.6.2026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4575A-3C2F-66F1-4BA5-7543EB52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2AA44-9A09-E019-7E02-89D44C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668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003EB-1D8F-8E3D-4A6F-0D492F2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3A21-52CA-4C6E-8DA5-95243EFD0044}" type="datetime1">
              <a:rPr lang="fi-FI" smtClean="0"/>
              <a:t>4.6.2026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80EBA-4F4A-729F-EF0F-A6BE91FB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3192-C232-FD6D-92FF-11558C99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7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aption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8000" y="1700213"/>
            <a:ext cx="6913138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2A95-D42C-470A-BC06-BFD86D26529C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A11-15C9-6B03-ADEC-36903C3B9F6E}"/>
              </a:ext>
            </a:extLst>
          </p:cNvPr>
          <p:cNvSpPr/>
          <p:nvPr userDrawn="1"/>
        </p:nvSpPr>
        <p:spPr>
          <a:xfrm>
            <a:off x="4349213" y="1700213"/>
            <a:ext cx="36000" cy="46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6913136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3562" y="1700213"/>
            <a:ext cx="3457575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269-3B6B-4DB8-B99F-3D8A137CB051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A11-15C9-6B03-ADEC-36903C3B9F6E}"/>
              </a:ext>
            </a:extLst>
          </p:cNvPr>
          <p:cNvSpPr/>
          <p:nvPr userDrawn="1"/>
        </p:nvSpPr>
        <p:spPr>
          <a:xfrm>
            <a:off x="7806788" y="1700213"/>
            <a:ext cx="36000" cy="46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60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2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91A0E4-4686-6781-48EA-F516CC9645EC}"/>
              </a:ext>
            </a:extLst>
          </p:cNvPr>
          <p:cNvSpPr/>
          <p:nvPr userDrawn="1"/>
        </p:nvSpPr>
        <p:spPr>
          <a:xfrm>
            <a:off x="6383338" y="6308725"/>
            <a:ext cx="4249737" cy="549275"/>
          </a:xfrm>
          <a:prstGeom prst="rect">
            <a:avLst/>
          </a:prstGeom>
          <a:solidFill>
            <a:srgbClr val="FFE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4076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AF90-70AB-4615-9952-9BA5A8B9B580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6A6A98-EB47-28B9-B4FB-87D606626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077000"/>
            <a:ext cx="3240662" cy="2231725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153B0BC-6DBC-3CCF-386A-04DD19D7B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4000" y="4077000"/>
            <a:ext cx="2568000" cy="223172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716803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4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91A0E4-4686-6781-48EA-F516CC9645EC}"/>
              </a:ext>
            </a:extLst>
          </p:cNvPr>
          <p:cNvSpPr/>
          <p:nvPr userDrawn="1"/>
        </p:nvSpPr>
        <p:spPr>
          <a:xfrm>
            <a:off x="6383338" y="1"/>
            <a:ext cx="4249737" cy="6858000"/>
          </a:xfrm>
          <a:prstGeom prst="rect">
            <a:avLst/>
          </a:prstGeom>
          <a:solidFill>
            <a:srgbClr val="FFE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3240663" cy="2060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B37B-B146-448D-81BC-BF3FDB868656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6A6A98-EB47-28B9-B4FB-87D606626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077000"/>
            <a:ext cx="3240662" cy="2231725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153B0BC-6DBC-3CCF-386A-04DD19D7B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4001" y="4077000"/>
            <a:ext cx="2567999" cy="223172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04A4118F-6F3A-0FF2-5231-4B3A42F3A4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3339" y="2061001"/>
            <a:ext cx="3240662" cy="2016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6EBBFDEE-FAEE-58AB-6330-13780C87C5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23999" y="2061001"/>
            <a:ext cx="2568001" cy="20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2327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97A2-A355-C385-0C52-E7A67812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D1DD-4FF9-8FE0-CF9C-FE98AB5B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982F5-6CE7-7C21-FA84-92F05A3E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FA02-03FD-4901-AFE1-E05E8C377B58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95986-860F-1759-E8AD-47E27FA1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0B0F-735F-BF81-4193-B90A0FA9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03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f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9337-B019-A79B-8536-13FEDF40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EDA02-EDE3-30FB-5996-809FD813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31F-5502-46E8-820A-8C47E10E843F}" type="datetime1">
              <a:rPr lang="fi-FI" smtClean="0"/>
              <a:t>4.6.2026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4575A-3C2F-66F1-4BA5-7543EB52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2AA44-9A09-E019-7E02-89D44C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1D7CC2-A85E-913F-CC54-0B2AF20DC7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3861276"/>
            <a:ext cx="1801138" cy="2447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>
                <a:latin typeface="+mj-lt"/>
              </a:defRPr>
            </a:lvl1pPr>
            <a:lvl2pPr marL="0" indent="0">
              <a:buFontTx/>
              <a:buNone/>
              <a:defRPr sz="19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67C539-99D3-5765-D1C6-A73B7D5BFC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56000" y="3861276"/>
            <a:ext cx="1801138" cy="2447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>
                <a:latin typeface="+mj-lt"/>
              </a:defRPr>
            </a:lvl1pPr>
            <a:lvl2pPr marL="0" indent="0">
              <a:buFontTx/>
              <a:buNone/>
              <a:defRPr sz="19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4CBD1C-04BF-1323-25FE-2A0938E538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96000" y="3861276"/>
            <a:ext cx="1800000" cy="2447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>
                <a:latin typeface="+mj-lt"/>
              </a:defRPr>
            </a:lvl1pPr>
            <a:lvl2pPr marL="0" indent="0">
              <a:buFontTx/>
              <a:buNone/>
              <a:defRPr sz="19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FE1515D-42E3-769B-8359-198FDFDB57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6000" y="3861276"/>
            <a:ext cx="1801138" cy="2447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>
                <a:latin typeface="+mj-lt"/>
              </a:defRPr>
            </a:lvl1pPr>
            <a:lvl2pPr marL="0" indent="0">
              <a:buFontTx/>
              <a:buNone/>
              <a:defRPr sz="19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7D10A7B-4C4F-E91B-AE0B-6BBB351565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000" y="3861276"/>
            <a:ext cx="1801138" cy="2447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>
                <a:latin typeface="+mj-lt"/>
              </a:defRPr>
            </a:lvl1pPr>
            <a:lvl2pPr marL="0" indent="0">
              <a:buFontTx/>
              <a:buNone/>
              <a:defRPr sz="19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A53E27EB-E377-5561-5A7C-1E3CA440D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000" y="1701717"/>
            <a:ext cx="1800000" cy="1799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2213D1D1-7DAB-D2FB-01EF-1CD81125DC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6000" y="1701717"/>
            <a:ext cx="1800000" cy="1799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1CCB643-EB33-AFAC-4827-BE483DD28E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6000" y="1701717"/>
            <a:ext cx="1800000" cy="1799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1716BA4-77C6-9DF5-47B4-E320D5F32F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35999" y="1701717"/>
            <a:ext cx="1800000" cy="1799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43611828-FC5D-67B3-0995-27D5313974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40000" y="1701717"/>
            <a:ext cx="1800000" cy="1799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762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9337-B019-A79B-8536-13FEDF40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EDA02-EDE3-30FB-5996-809FD813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F59D-2E9B-4BCC-B4E3-991A9396E553}" type="datetime1">
              <a:rPr lang="fi-FI" smtClean="0"/>
              <a:t>4.6.2026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4575A-3C2F-66F1-4BA5-7543EB52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2AA44-9A09-E019-7E02-89D44C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1D7CC2-A85E-913F-CC54-0B2AF20DC7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2925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67C539-99D3-5765-D1C6-A73B7D5BFC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56000" y="2925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4CBD1C-04BF-1323-25FE-2A0938E538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96000" y="2925000"/>
            <a:ext cx="1800000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FE1515D-42E3-769B-8359-198FDFDB57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6000" y="2925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7D10A7B-4C4F-E91B-AE0B-6BBB351565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000" y="2925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A53E27EB-E377-5561-5A7C-1E3CA440D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000" y="1701717"/>
            <a:ext cx="1007684" cy="1007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2213D1D1-7DAB-D2FB-01EF-1CD81125DC3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856000" y="1701717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1CCB643-EB33-AFAC-4827-BE483DD28E6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96000" y="1701717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1716BA4-77C6-9DF5-47B4-E320D5F32FC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35999" y="1701717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43611828-FC5D-67B3-0995-27D53139742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840000" y="1701717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D095E33A-9F56-AF4A-1B35-1A8D8BD6671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2000" y="4077000"/>
            <a:ext cx="1007684" cy="1007283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F90BD011-55A5-60AD-AE8D-87170150789F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2856000" y="4077000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7BB884F7-8D30-AF67-F2B7-C68DAF040588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196000" y="4077000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01CF7308-541F-0CB7-060B-4CAE5FF73977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535999" y="4077000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148F6EE0-260A-10B0-06C9-5A79D54B56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840000" y="4077000"/>
            <a:ext cx="1008402" cy="1008000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30D7557-910F-1FF0-4DA7-4560E14FB5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0862" y="5301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4D7269D-2552-85CC-896D-F862AE9C37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56000" y="5301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553AA8-8F96-6716-0E5F-9D0F519C43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6000" y="5301000"/>
            <a:ext cx="1800000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2098254D-3B19-C82A-9A6B-7641604765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36000" y="5301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0B1521B-0049-8BE9-F05B-8707453D4C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40000" y="5301000"/>
            <a:ext cx="1801138" cy="8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0" indent="0">
              <a:buFontTx/>
              <a:buNone/>
              <a:defRPr sz="15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Type Name Here</a:t>
            </a:r>
          </a:p>
          <a:p>
            <a:pPr lvl="1"/>
            <a:r>
              <a:rPr lang="en-GB" dirty="0"/>
              <a:t>Type title here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060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003EB-1D8F-8E3D-4A6F-0D492F2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F2242D-B911-451A-9248-6BF3C8CB9253}" type="datetime1">
              <a:rPr lang="fi-FI" smtClean="0"/>
              <a:t>4.6.2026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80EBA-4F4A-729F-EF0F-A6BE91FB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3192-C232-FD6D-92FF-11558C99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31F5AA-7FD6-576C-C0B8-C3FD5568A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77140" y="837000"/>
            <a:ext cx="2037720" cy="1296000"/>
            <a:chOff x="8352653" y="226741"/>
            <a:chExt cx="540002" cy="34344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997BB03-42CD-661D-D5CF-4D756666FF73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6545BDF-D0FA-2EEC-F119-71975B4F735B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33EA8E-922D-6AA5-2852-EE8258EF9093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C1125074-A6D3-560C-A0EF-1FA27B8D5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000" y="2493000"/>
            <a:ext cx="9289138" cy="7920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Insert thank you text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7F57A-73CD-6BE0-C468-A72EC3ED748E}"/>
              </a:ext>
            </a:extLst>
          </p:cNvPr>
          <p:cNvSpPr/>
          <p:nvPr userDrawn="1"/>
        </p:nvSpPr>
        <p:spPr>
          <a:xfrm>
            <a:off x="2352000" y="3573000"/>
            <a:ext cx="36000" cy="20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5FDC4F0-B83A-1A83-2448-E22A775C34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8000" y="3573000"/>
            <a:ext cx="2052000" cy="2088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C52158-DD49-532B-F777-878A63F8E2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6000" y="3573000"/>
            <a:ext cx="3168787" cy="576000"/>
          </a:xfr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Name and title</a:t>
            </a:r>
          </a:p>
          <a:p>
            <a:pPr lvl="1"/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FF47D8-3E44-DCFA-5AB6-965BB3A3A8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5999" y="4293000"/>
            <a:ext cx="3168789" cy="1368000"/>
          </a:xfr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Contact 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CE93-04E5-127F-3498-F62130BF3E23}"/>
              </a:ext>
            </a:extLst>
          </p:cNvPr>
          <p:cNvSpPr txBox="1"/>
          <p:nvPr userDrawn="1"/>
        </p:nvSpPr>
        <p:spPr>
          <a:xfrm>
            <a:off x="8184000" y="3438525"/>
            <a:ext cx="345713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j-lt"/>
              </a:rPr>
              <a:t>Follow us</a:t>
            </a:r>
            <a:endParaRPr lang="en-GB" sz="1600" b="0" i="0" u="none" dirty="0">
              <a:latin typeface="+mj-lt"/>
              <a:hlinkClick r:id="rId2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2"/>
              </a:rPr>
              <a:t>LinkedIn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3"/>
              </a:rPr>
              <a:t>Instagram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4"/>
              </a:rPr>
              <a:t>Facebook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</a:pPr>
            <a:r>
              <a:rPr lang="en-GB" sz="1600" b="0" i="0" u="none" dirty="0">
                <a:latin typeface="+mn-lt"/>
                <a:hlinkClick r:id="rId5"/>
              </a:rPr>
              <a:t>YouTube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</a:pPr>
            <a:r>
              <a:rPr lang="en-GB" sz="16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csc.fi</a:t>
            </a:r>
            <a:endParaRPr lang="en-GB" sz="1600" b="0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347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rgbClr val="DB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CD410D-72C0-E88B-CC93-4A4BF0B8DD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8439" y="1"/>
            <a:ext cx="818356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E770-FF34-BD2E-16F5-3C922099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48880"/>
            <a:ext cx="8532948" cy="2376264"/>
          </a:xfrm>
          <a:solidFill>
            <a:schemeClr val="bg1"/>
          </a:solidFill>
        </p:spPr>
        <p:txBody>
          <a:bodyPr lIns="360000" tIns="216000" rIns="360000" bIns="1080000" anchor="b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0C3A-9107-0933-8B47-54122124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3789040"/>
            <a:ext cx="7776864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4C69-E1C5-7D27-0EE5-095D48F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A272-FC4E-4977-BFE7-88E6A48AF2F0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C187-0C4E-639A-3C86-AD6C849D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876-7477-C261-BC9E-F8FBA1E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428C0-688E-7B47-BEB3-B3163919E89C}"/>
              </a:ext>
            </a:extLst>
          </p:cNvPr>
          <p:cNvSpPr/>
          <p:nvPr userDrawn="1"/>
        </p:nvSpPr>
        <p:spPr>
          <a:xfrm>
            <a:off x="983432" y="2348880"/>
            <a:ext cx="36000" cy="2376264"/>
          </a:xfrm>
          <a:prstGeom prst="rect">
            <a:avLst/>
          </a:prstGeom>
          <a:solidFill>
            <a:srgbClr val="0052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CB02EE-B783-4C0A-599E-C413F598E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0911" y="890894"/>
            <a:ext cx="1584176" cy="1007542"/>
            <a:chOff x="8352653" y="226741"/>
            <a:chExt cx="540002" cy="34344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900DD53-61CB-99CF-D9C9-287EC6F78A22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0791250-01F2-8CCF-2D9E-2AAE8732BA09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1CF18BD-6CC4-D8E3-3A94-F518A81A744F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222600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long titles">
    <p:bg>
      <p:bgPr>
        <a:solidFill>
          <a:srgbClr val="DB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CD410D-72C0-E88B-CC93-4A4BF0B8DD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8439" y="1"/>
            <a:ext cx="818356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E770-FF34-BD2E-16F5-3C922099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48880"/>
            <a:ext cx="10188564" cy="2880000"/>
          </a:xfrm>
          <a:solidFill>
            <a:schemeClr val="bg1"/>
          </a:solidFill>
        </p:spPr>
        <p:txBody>
          <a:bodyPr lIns="360000" tIns="216000" rIns="360000" bIns="1080000" anchor="b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0C3A-9107-0933-8B47-54122124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4293000"/>
            <a:ext cx="9432000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4C69-E1C5-7D27-0EE5-095D48F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E6E-1C96-4CB7-99F9-994DCA6D5ED3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C187-0C4E-639A-3C86-AD6C849D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876-7477-C261-BC9E-F8FBA1E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428C0-688E-7B47-BEB3-B3163919E89C}"/>
              </a:ext>
            </a:extLst>
          </p:cNvPr>
          <p:cNvSpPr/>
          <p:nvPr userDrawn="1"/>
        </p:nvSpPr>
        <p:spPr>
          <a:xfrm>
            <a:off x="983432" y="2348880"/>
            <a:ext cx="36000" cy="2880000"/>
          </a:xfrm>
          <a:prstGeom prst="rect">
            <a:avLst/>
          </a:prstGeom>
          <a:solidFill>
            <a:srgbClr val="0052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8125DD-3BE9-C62A-59A2-C81F6AD3D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0911" y="890894"/>
            <a:ext cx="1584176" cy="1007542"/>
            <a:chOff x="8352653" y="226741"/>
            <a:chExt cx="540002" cy="34344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F233C26-604C-FC06-1576-366444B7AC16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7FF318B-77DA-C87D-A8C2-C854B1CB6AA7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E336BF0-0E58-5D6C-B7FE-6C7B56011C93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4210847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97A2-A355-C385-0C52-E7A67812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D1DD-4FF9-8FE0-CF9C-FE98AB5B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982F5-6CE7-7C21-FA84-92F05A3E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FA02-03FD-4901-AFE1-E05E8C377B58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95986-860F-1759-E8AD-47E27FA1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0B0F-735F-BF81-4193-B90A0FA9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342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rgbClr val="DB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72EB67-721F-4A70-400B-71FA75E36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5257800" cy="18715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5257800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FB6D-487C-4E33-98D1-E3669CF3621D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3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rgbClr val="DB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220BCE-CFA3-9F50-DF3F-38459F87C88F}"/>
              </a:ext>
            </a:extLst>
          </p:cNvPr>
          <p:cNvSpPr/>
          <p:nvPr userDrawn="1"/>
        </p:nvSpPr>
        <p:spPr>
          <a:xfrm>
            <a:off x="0" y="3357000"/>
            <a:ext cx="6383338" cy="350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72EB67-721F-4A70-400B-71FA75E36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5257800" cy="18715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5257800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DCBF-86F3-4372-AF1F-1E99EED98867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0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header">
    <p:bg>
      <p:bgPr>
        <a:solidFill>
          <a:srgbClr val="DB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11090274" cy="1871562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11090274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038C-8588-49EA-8644-6C9B73B12D7D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17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solid background">
    <p:bg>
      <p:bgPr>
        <a:solidFill>
          <a:srgbClr val="DB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bg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E61-2D40-47AB-8717-C42EDB2748CE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7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72EB67-721F-4A70-400B-71FA75E36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5257800" cy="18715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5257800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FB6D-487C-4E33-98D1-E3669CF3621D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70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6466ED7-AF83-93B2-0032-D98DE6AAD0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1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bg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7D74A-A6E8-42ED-BC4E-DB70615C3F17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75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6466ED7-AF83-93B2-0032-D98DE6AAD0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rgbClr val="005260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1863-360F-4641-BCBD-1C01265EB1CC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22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8" y="1700213"/>
            <a:ext cx="5257800" cy="1440787"/>
          </a:xfrm>
        </p:spPr>
        <p:txBody>
          <a:bodyPr/>
          <a:lstStyle>
            <a:lvl4pPr marL="811213" indent="0">
              <a:buNone/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C880-38F0-4F9E-A50B-8DF6AA79938B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27FBC9-4A73-5D81-41C6-1A9B609D5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3429000"/>
            <a:ext cx="2448662" cy="2879725"/>
          </a:xfrm>
          <a:solidFill>
            <a:srgbClr val="005260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CDD1EB-3E91-9E18-8A41-622D668D6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000" y="3429000"/>
            <a:ext cx="2449138" cy="2879725"/>
          </a:xfrm>
          <a:solidFill>
            <a:srgbClr val="DBEEE0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latin typeface="+mj-lt"/>
              </a:defRPr>
            </a:lvl1pPr>
            <a:lvl2pPr marL="0" indent="0" algn="ctr">
              <a:buFontTx/>
              <a:buNone/>
              <a:defRPr sz="1600">
                <a:latin typeface="+mj-lt"/>
              </a:defRPr>
            </a:lvl2pPr>
            <a:lvl3pPr marL="0" indent="0" algn="ctr">
              <a:buFontTx/>
              <a:buNone/>
              <a:defRPr sz="1600">
                <a:latin typeface="+mj-lt"/>
              </a:defRPr>
            </a:lvl3pPr>
            <a:lvl4pPr marL="0" indent="0" algn="ctr">
              <a:buFontTx/>
              <a:buNone/>
              <a:defRPr sz="1600">
                <a:latin typeface="+mj-lt"/>
              </a:defRPr>
            </a:lvl4pPr>
            <a:lvl5pPr marL="0" indent="0" algn="ctr">
              <a:buFontTx/>
              <a:buNone/>
              <a:defRPr sz="1600">
                <a:latin typeface="+mj-lt"/>
              </a:defRPr>
            </a:lvl5pPr>
            <a:lvl6pPr marL="0" indent="0" algn="ctr">
              <a:buFontTx/>
              <a:buNone/>
              <a:defRPr sz="1600">
                <a:latin typeface="+mj-lt"/>
              </a:defRPr>
            </a:lvl6pPr>
            <a:lvl7pPr marL="0" indent="0" algn="ctr">
              <a:buFontTx/>
              <a:buNone/>
              <a:defRPr sz="1600">
                <a:latin typeface="+mj-lt"/>
              </a:defRPr>
            </a:lvl7pPr>
            <a:lvl8pPr marL="0" indent="0" algn="ctr">
              <a:buFontTx/>
              <a:buNone/>
              <a:defRPr sz="1600">
                <a:latin typeface="+mj-lt"/>
              </a:defRPr>
            </a:lvl8pPr>
            <a:lvl9pPr marL="0" indent="0" algn="ctr">
              <a:buFontTx/>
              <a:buNone/>
              <a:defRPr sz="1600"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701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1700213"/>
            <a:ext cx="3457575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FCAB-BF71-4234-9F44-78A70DAA3EA6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1700213"/>
            <a:ext cx="3457575" cy="10807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419F3-F29B-5FFC-036B-619FE9EA2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3562" y="2997000"/>
            <a:ext cx="3457575" cy="1584000"/>
          </a:xfrm>
          <a:solidFill>
            <a:srgbClr val="005260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EB981DC-D5A4-5D9D-828F-8D704791A7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7644" y="4786478"/>
            <a:ext cx="3443494" cy="1511725"/>
          </a:xfrm>
          <a:solidFill>
            <a:srgbClr val="DBEEE0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latin typeface="+mj-lt"/>
              </a:defRPr>
            </a:lvl1pPr>
            <a:lvl2pPr marL="0" indent="0" algn="ctr">
              <a:buFontTx/>
              <a:buNone/>
              <a:defRPr sz="1600">
                <a:latin typeface="+mj-lt"/>
              </a:defRPr>
            </a:lvl2pPr>
            <a:lvl3pPr marL="0" indent="0" algn="ctr">
              <a:buFontTx/>
              <a:buNone/>
              <a:defRPr sz="1600">
                <a:latin typeface="+mj-lt"/>
              </a:defRPr>
            </a:lvl3pPr>
            <a:lvl4pPr marL="0" indent="0" algn="ctr">
              <a:buFontTx/>
              <a:buNone/>
              <a:defRPr sz="1600">
                <a:latin typeface="+mj-lt"/>
              </a:defRPr>
            </a:lvl4pPr>
            <a:lvl5pPr marL="0" indent="0" algn="ctr">
              <a:buFontTx/>
              <a:buNone/>
              <a:defRPr sz="1600">
                <a:latin typeface="+mj-lt"/>
              </a:defRPr>
            </a:lvl5pPr>
            <a:lvl6pPr marL="0" indent="0" algn="ctr">
              <a:buFontTx/>
              <a:buNone/>
              <a:defRPr sz="1600">
                <a:latin typeface="+mj-lt"/>
              </a:defRPr>
            </a:lvl6pPr>
            <a:lvl7pPr marL="0" indent="0" algn="ctr">
              <a:buFontTx/>
              <a:buNone/>
              <a:defRPr sz="1600">
                <a:latin typeface="+mj-lt"/>
              </a:defRPr>
            </a:lvl7pPr>
            <a:lvl8pPr marL="0" indent="0" algn="ctr">
              <a:buFontTx/>
              <a:buNone/>
              <a:defRPr sz="1600">
                <a:latin typeface="+mj-lt"/>
              </a:defRPr>
            </a:lvl8pPr>
            <a:lvl9pPr marL="0" indent="0" algn="ctr">
              <a:buFontTx/>
              <a:buNone/>
              <a:defRPr sz="1600"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165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  <a:solidFill>
            <a:srgbClr val="DBEEE0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104" y="1700213"/>
            <a:ext cx="3457575" cy="4608512"/>
          </a:xfrm>
          <a:solidFill>
            <a:srgbClr val="DBEEE0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214-E422-4121-BFA9-85D6B8A62FFA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D6130C-C1D0-2249-5436-38E1A1C78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700213"/>
            <a:ext cx="3457575" cy="4608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130447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  <a:solidFill>
            <a:srgbClr val="DBEEE0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9E1D-0199-4D73-AF41-033F67B4222B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D6130C-C1D0-2249-5436-38E1A1C78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700213"/>
            <a:ext cx="7273925" cy="4608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739111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CDD30-2242-1C93-591D-DE266672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00213"/>
            <a:ext cx="5257799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D6183C-4D0E-4E70-78DF-2C84EBCF5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493000"/>
            <a:ext cx="5257799" cy="3815725"/>
          </a:xfrm>
          <a:solidFill>
            <a:srgbClr val="DBEEE0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9DF7D9-40C3-6DB2-CCC5-1C14979EF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700213"/>
            <a:ext cx="5257800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0EF71B-7C98-0066-E0A1-D77943E58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38" y="2493000"/>
            <a:ext cx="5257800" cy="3815725"/>
          </a:xfrm>
          <a:solidFill>
            <a:srgbClr val="DBEEE0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C1918-A035-483B-8334-9BC945B6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B0C4-DA38-4168-85A3-35917632181F}" type="datetime1">
              <a:rPr lang="fi-FI" smtClean="0"/>
              <a:t>4.6.2026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CC746-FB40-6AE8-860B-E16AED71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B219F-ADE8-2CC0-2458-E0EA70C9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B76001-4026-8343-3194-1F895190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979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2492999"/>
            <a:ext cx="3457574" cy="3815725"/>
          </a:xfrm>
          <a:solidFill>
            <a:srgbClr val="DBEEE0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2492999"/>
            <a:ext cx="3457575" cy="3815725"/>
          </a:xfrm>
          <a:solidFill>
            <a:srgbClr val="DBEEE0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7D04-C0E9-4E52-AAA2-84AEA0902F15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2492999"/>
            <a:ext cx="3457575" cy="3815725"/>
          </a:xfrm>
          <a:solidFill>
            <a:srgbClr val="DBEEE0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993C96-B481-7560-A33B-49502E0E2E3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50865" y="1700213"/>
            <a:ext cx="3457574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ABB924-D8F5-C244-4FE1-61031EF66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21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9FB355-B085-4B71-44C5-28D5B0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56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948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aption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8000" y="1700213"/>
            <a:ext cx="6913138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2A95-D42C-470A-BC06-BFD86D26529C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A11-15C9-6B03-ADEC-36903C3B9F6E}"/>
              </a:ext>
            </a:extLst>
          </p:cNvPr>
          <p:cNvSpPr/>
          <p:nvPr userDrawn="1"/>
        </p:nvSpPr>
        <p:spPr>
          <a:xfrm>
            <a:off x="4349213" y="1700213"/>
            <a:ext cx="36000" cy="4608000"/>
          </a:xfrm>
          <a:prstGeom prst="rect">
            <a:avLst/>
          </a:prstGeom>
          <a:solidFill>
            <a:srgbClr val="0052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72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6913136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3562" y="1700213"/>
            <a:ext cx="3457575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269-3B6B-4DB8-B99F-3D8A137CB051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A11-15C9-6B03-ADEC-36903C3B9F6E}"/>
              </a:ext>
            </a:extLst>
          </p:cNvPr>
          <p:cNvSpPr/>
          <p:nvPr userDrawn="1"/>
        </p:nvSpPr>
        <p:spPr>
          <a:xfrm>
            <a:off x="7806788" y="1700213"/>
            <a:ext cx="36000" cy="4608000"/>
          </a:xfrm>
          <a:prstGeom prst="rect">
            <a:avLst/>
          </a:prstGeom>
          <a:solidFill>
            <a:srgbClr val="0052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9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220BCE-CFA3-9F50-DF3F-38459F87C88F}"/>
              </a:ext>
            </a:extLst>
          </p:cNvPr>
          <p:cNvSpPr/>
          <p:nvPr userDrawn="1"/>
        </p:nvSpPr>
        <p:spPr>
          <a:xfrm>
            <a:off x="0" y="3357000"/>
            <a:ext cx="6383338" cy="350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72EB67-721F-4A70-400B-71FA75E36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5257800" cy="18715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5257800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DCBF-86F3-4372-AF1F-1E99EED98867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22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2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91A0E4-4686-6781-48EA-F516CC9645EC}"/>
              </a:ext>
            </a:extLst>
          </p:cNvPr>
          <p:cNvSpPr/>
          <p:nvPr userDrawn="1"/>
        </p:nvSpPr>
        <p:spPr>
          <a:xfrm>
            <a:off x="6383338" y="6308725"/>
            <a:ext cx="4249737" cy="549275"/>
          </a:xfrm>
          <a:prstGeom prst="rect">
            <a:avLst/>
          </a:prstGeom>
          <a:solidFill>
            <a:srgbClr val="DBE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4076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AF90-70AB-4615-9952-9BA5A8B9B580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6A6A98-EB47-28B9-B4FB-87D606626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077000"/>
            <a:ext cx="3240662" cy="2231725"/>
          </a:xfrm>
          <a:solidFill>
            <a:srgbClr val="005260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153B0BC-6DBC-3CCF-386A-04DD19D7B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4000" y="4077000"/>
            <a:ext cx="2568000" cy="223172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66267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4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91A0E4-4686-6781-48EA-F516CC9645EC}"/>
              </a:ext>
            </a:extLst>
          </p:cNvPr>
          <p:cNvSpPr/>
          <p:nvPr userDrawn="1"/>
        </p:nvSpPr>
        <p:spPr>
          <a:xfrm>
            <a:off x="6383338" y="1"/>
            <a:ext cx="4249737" cy="6858000"/>
          </a:xfrm>
          <a:prstGeom prst="rect">
            <a:avLst/>
          </a:prstGeom>
          <a:solidFill>
            <a:srgbClr val="DBE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3240663" cy="2060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B37B-B146-448D-81BC-BF3FDB868656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6A6A98-EB47-28B9-B4FB-87D606626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077000"/>
            <a:ext cx="3240662" cy="2231725"/>
          </a:xfrm>
          <a:solidFill>
            <a:srgbClr val="005260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153B0BC-6DBC-3CCF-386A-04DD19D7B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4001" y="4077000"/>
            <a:ext cx="2567999" cy="223172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04A4118F-6F3A-0FF2-5231-4B3A42F3A4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3339" y="2061001"/>
            <a:ext cx="3240662" cy="2016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6EBBFDEE-FAEE-58AB-6330-13780C87C5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23999" y="2061001"/>
            <a:ext cx="2568001" cy="20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991446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DB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003EB-1D8F-8E3D-4A6F-0D492F2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F2242D-B911-451A-9248-6BF3C8CB9253}" type="datetime1">
              <a:rPr lang="fi-FI" smtClean="0"/>
              <a:t>4.6.2026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80EBA-4F4A-729F-EF0F-A6BE91FB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3192-C232-FD6D-92FF-11558C99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31F5AA-7FD6-576C-C0B8-C3FD5568A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77140" y="837000"/>
            <a:ext cx="2037720" cy="1296000"/>
            <a:chOff x="8352653" y="226741"/>
            <a:chExt cx="540002" cy="34344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997BB03-42CD-661D-D5CF-4D756666FF73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6545BDF-D0FA-2EEC-F119-71975B4F735B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33EA8E-922D-6AA5-2852-EE8258EF9093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C1125074-A6D3-560C-A0EF-1FA27B8D5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000" y="2493000"/>
            <a:ext cx="9289138" cy="7920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Insert thank you text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7F57A-73CD-6BE0-C468-A72EC3ED748E}"/>
              </a:ext>
            </a:extLst>
          </p:cNvPr>
          <p:cNvSpPr/>
          <p:nvPr userDrawn="1"/>
        </p:nvSpPr>
        <p:spPr>
          <a:xfrm>
            <a:off x="2352000" y="3573000"/>
            <a:ext cx="36000" cy="2088000"/>
          </a:xfrm>
          <a:prstGeom prst="rect">
            <a:avLst/>
          </a:prstGeom>
          <a:solidFill>
            <a:srgbClr val="0052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5FDC4F0-B83A-1A83-2448-E22A775C34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8000" y="3573000"/>
            <a:ext cx="2052000" cy="2088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C52158-DD49-532B-F777-878A63F8E2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6000" y="3573000"/>
            <a:ext cx="3168787" cy="576000"/>
          </a:xfr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Name and title</a:t>
            </a:r>
          </a:p>
          <a:p>
            <a:pPr lvl="1"/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FF47D8-3E44-DCFA-5AB6-965BB3A3A8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5999" y="4293000"/>
            <a:ext cx="3168789" cy="1368000"/>
          </a:xfr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Contact 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CE93-04E5-127F-3498-F62130BF3E23}"/>
              </a:ext>
            </a:extLst>
          </p:cNvPr>
          <p:cNvSpPr txBox="1"/>
          <p:nvPr userDrawn="1"/>
        </p:nvSpPr>
        <p:spPr>
          <a:xfrm>
            <a:off x="8184000" y="3438525"/>
            <a:ext cx="345713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j-lt"/>
              </a:rPr>
              <a:t>Follow us</a:t>
            </a:r>
            <a:endParaRPr lang="en-GB" sz="1600" b="0" i="0" u="none" dirty="0">
              <a:latin typeface="+mj-lt"/>
              <a:hlinkClick r:id="rId2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2"/>
              </a:rPr>
              <a:t>LinkedIn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3"/>
              </a:rPr>
              <a:t>Instagram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4"/>
              </a:rPr>
              <a:t>Facebook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</a:pPr>
            <a:r>
              <a:rPr lang="en-GB" sz="1600" b="0" i="0" u="none" dirty="0">
                <a:latin typeface="+mn-lt"/>
                <a:hlinkClick r:id="rId5"/>
              </a:rPr>
              <a:t>YouTube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</a:pPr>
            <a:r>
              <a:rPr lang="en-GB" sz="16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csc.fi</a:t>
            </a:r>
            <a:endParaRPr lang="en-GB" sz="1600" b="0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36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rgbClr val="C8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CD410D-72C0-E88B-CC93-4A4BF0B8DD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8439" y="1"/>
            <a:ext cx="818356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E770-FF34-BD2E-16F5-3C922099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48880"/>
            <a:ext cx="8532948" cy="2376264"/>
          </a:xfrm>
          <a:solidFill>
            <a:schemeClr val="bg1"/>
          </a:solidFill>
        </p:spPr>
        <p:txBody>
          <a:bodyPr lIns="360000" tIns="216000" rIns="360000" bIns="1080000" anchor="b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0C3A-9107-0933-8B47-54122124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3789040"/>
            <a:ext cx="7776864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4C69-E1C5-7D27-0EE5-095D48F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A272-FC4E-4977-BFE7-88E6A48AF2F0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C187-0C4E-639A-3C86-AD6C849D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876-7477-C261-BC9E-F8FBA1E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428C0-688E-7B47-BEB3-B3163919E89C}"/>
              </a:ext>
            </a:extLst>
          </p:cNvPr>
          <p:cNvSpPr/>
          <p:nvPr userDrawn="1"/>
        </p:nvSpPr>
        <p:spPr>
          <a:xfrm>
            <a:off x="983432" y="2348880"/>
            <a:ext cx="36000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D40657-D46A-922C-2743-7FC5C520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0911" y="890894"/>
            <a:ext cx="1584176" cy="1007542"/>
            <a:chOff x="8352653" y="226741"/>
            <a:chExt cx="540002" cy="34344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05050D4-9EE9-2BB3-DF55-D98F2FBB19BC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D217254-8ECD-EDAB-54B7-78CA99772011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23261BA-2B23-603F-4C61-EADD733FFFF2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360526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long titles">
    <p:bg>
      <p:bgPr>
        <a:solidFill>
          <a:srgbClr val="C8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CD410D-72C0-E88B-CC93-4A4BF0B8DD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8439" y="1"/>
            <a:ext cx="818356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E770-FF34-BD2E-16F5-3C922099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48880"/>
            <a:ext cx="10188564" cy="2880000"/>
          </a:xfrm>
          <a:solidFill>
            <a:schemeClr val="bg1"/>
          </a:solidFill>
        </p:spPr>
        <p:txBody>
          <a:bodyPr lIns="360000" tIns="216000" rIns="360000" bIns="1080000" anchor="b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0C3A-9107-0933-8B47-54122124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4293000"/>
            <a:ext cx="9432000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4C69-E1C5-7D27-0EE5-095D48F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E6E-1C96-4CB7-99F9-994DCA6D5ED3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C187-0C4E-639A-3C86-AD6C849D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876-7477-C261-BC9E-F8FBA1E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428C0-688E-7B47-BEB3-B3163919E89C}"/>
              </a:ext>
            </a:extLst>
          </p:cNvPr>
          <p:cNvSpPr/>
          <p:nvPr userDrawn="1"/>
        </p:nvSpPr>
        <p:spPr>
          <a:xfrm>
            <a:off x="983432" y="2348880"/>
            <a:ext cx="36000" cy="28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4B1EE6-7356-4490-EA72-AD2EAAC8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0911" y="890894"/>
            <a:ext cx="1584176" cy="1007542"/>
            <a:chOff x="8352653" y="226741"/>
            <a:chExt cx="540002" cy="34344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1FF6FC7-8905-C976-C344-54265FD1FC9B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7159C96-2D1B-5A18-7AF1-C44FEF888B36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7EF4919-D479-E2C3-F377-A5A8CBC641CD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216897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97A2-A355-C385-0C52-E7A67812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D1DD-4FF9-8FE0-CF9C-FE98AB5B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982F5-6CE7-7C21-FA84-92F05A3E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FA02-03FD-4901-AFE1-E05E8C377B58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95986-860F-1759-E8AD-47E27FA1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0B0F-735F-BF81-4193-B90A0FA9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0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rgbClr val="C8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72EB67-721F-4A70-400B-71FA75E36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5257800" cy="18715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5257800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FB6D-487C-4E33-98D1-E3669CF3621D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84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rgbClr val="C8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220BCE-CFA3-9F50-DF3F-38459F87C88F}"/>
              </a:ext>
            </a:extLst>
          </p:cNvPr>
          <p:cNvSpPr/>
          <p:nvPr userDrawn="1"/>
        </p:nvSpPr>
        <p:spPr>
          <a:xfrm>
            <a:off x="0" y="3357000"/>
            <a:ext cx="6383338" cy="350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72EB67-721F-4A70-400B-71FA75E36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5257800" cy="18715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5257800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DCBF-86F3-4372-AF1F-1E99EED98867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697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header">
    <p:bg>
      <p:bgPr>
        <a:solidFill>
          <a:srgbClr val="C8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11090274" cy="1871562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11090274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038C-8588-49EA-8644-6C9B73B12D7D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17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solid background">
    <p:bg>
      <p:bgPr>
        <a:solidFill>
          <a:srgbClr val="C8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bg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E61-2D40-47AB-8717-C42EDB2748CE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1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header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11090274" cy="1871562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11090274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038C-8588-49EA-8644-6C9B73B12D7D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66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6466ED7-AF83-93B2-0032-D98DE6AAD0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1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bg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7D74A-A6E8-42ED-BC4E-DB70615C3F17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538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6466ED7-AF83-93B2-0032-D98DE6AAD0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accent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1863-360F-4641-BCBD-1C01265EB1CC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1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8" y="1700213"/>
            <a:ext cx="5257800" cy="1440787"/>
          </a:xfrm>
        </p:spPr>
        <p:txBody>
          <a:bodyPr/>
          <a:lstStyle>
            <a:lvl4pPr marL="811213" indent="0">
              <a:buNone/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C880-38F0-4F9E-A50B-8DF6AA79938B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27FBC9-4A73-5D81-41C6-1A9B609D5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3429000"/>
            <a:ext cx="2448662" cy="2879725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CDD1EB-3E91-9E18-8A41-622D668D6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000" y="3429000"/>
            <a:ext cx="2449138" cy="2879725"/>
          </a:xfrm>
          <a:solidFill>
            <a:srgbClr val="C8E0F5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latin typeface="+mj-lt"/>
              </a:defRPr>
            </a:lvl1pPr>
            <a:lvl2pPr marL="0" indent="0" algn="ctr">
              <a:buFontTx/>
              <a:buNone/>
              <a:defRPr sz="1600">
                <a:latin typeface="+mj-lt"/>
              </a:defRPr>
            </a:lvl2pPr>
            <a:lvl3pPr marL="0" indent="0" algn="ctr">
              <a:buFontTx/>
              <a:buNone/>
              <a:defRPr sz="1600">
                <a:latin typeface="+mj-lt"/>
              </a:defRPr>
            </a:lvl3pPr>
            <a:lvl4pPr marL="0" indent="0" algn="ctr">
              <a:buFontTx/>
              <a:buNone/>
              <a:defRPr sz="1600">
                <a:latin typeface="+mj-lt"/>
              </a:defRPr>
            </a:lvl4pPr>
            <a:lvl5pPr marL="0" indent="0" algn="ctr">
              <a:buFontTx/>
              <a:buNone/>
              <a:defRPr sz="1600">
                <a:latin typeface="+mj-lt"/>
              </a:defRPr>
            </a:lvl5pPr>
            <a:lvl6pPr marL="0" indent="0" algn="ctr">
              <a:buFontTx/>
              <a:buNone/>
              <a:defRPr sz="1600">
                <a:latin typeface="+mj-lt"/>
              </a:defRPr>
            </a:lvl6pPr>
            <a:lvl7pPr marL="0" indent="0" algn="ctr">
              <a:buFontTx/>
              <a:buNone/>
              <a:defRPr sz="1600">
                <a:latin typeface="+mj-lt"/>
              </a:defRPr>
            </a:lvl7pPr>
            <a:lvl8pPr marL="0" indent="0" algn="ctr">
              <a:buFontTx/>
              <a:buNone/>
              <a:defRPr sz="1600">
                <a:latin typeface="+mj-lt"/>
              </a:defRPr>
            </a:lvl8pPr>
            <a:lvl9pPr marL="0" indent="0" algn="ctr">
              <a:buFontTx/>
              <a:buNone/>
              <a:defRPr sz="1600"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379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1700213"/>
            <a:ext cx="3457575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FCAB-BF71-4234-9F44-78A70DAA3EA6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1700213"/>
            <a:ext cx="3457575" cy="10807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419F3-F29B-5FFC-036B-619FE9EA2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3562" y="2997000"/>
            <a:ext cx="3457575" cy="1584000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EB981DC-D5A4-5D9D-828F-8D704791A7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7644" y="4786478"/>
            <a:ext cx="3443494" cy="1511725"/>
          </a:xfrm>
          <a:solidFill>
            <a:srgbClr val="C8E0F5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latin typeface="+mj-lt"/>
              </a:defRPr>
            </a:lvl1pPr>
            <a:lvl2pPr marL="0" indent="0" algn="ctr">
              <a:buFontTx/>
              <a:buNone/>
              <a:defRPr sz="1600">
                <a:latin typeface="+mj-lt"/>
              </a:defRPr>
            </a:lvl2pPr>
            <a:lvl3pPr marL="0" indent="0" algn="ctr">
              <a:buFontTx/>
              <a:buNone/>
              <a:defRPr sz="1600">
                <a:latin typeface="+mj-lt"/>
              </a:defRPr>
            </a:lvl3pPr>
            <a:lvl4pPr marL="0" indent="0" algn="ctr">
              <a:buFontTx/>
              <a:buNone/>
              <a:defRPr sz="1600">
                <a:latin typeface="+mj-lt"/>
              </a:defRPr>
            </a:lvl4pPr>
            <a:lvl5pPr marL="0" indent="0" algn="ctr">
              <a:buFontTx/>
              <a:buNone/>
              <a:defRPr sz="1600">
                <a:latin typeface="+mj-lt"/>
              </a:defRPr>
            </a:lvl5pPr>
            <a:lvl6pPr marL="0" indent="0" algn="ctr">
              <a:buFontTx/>
              <a:buNone/>
              <a:defRPr sz="1600">
                <a:latin typeface="+mj-lt"/>
              </a:defRPr>
            </a:lvl6pPr>
            <a:lvl7pPr marL="0" indent="0" algn="ctr">
              <a:buFontTx/>
              <a:buNone/>
              <a:defRPr sz="1600">
                <a:latin typeface="+mj-lt"/>
              </a:defRPr>
            </a:lvl7pPr>
            <a:lvl8pPr marL="0" indent="0" algn="ctr">
              <a:buFontTx/>
              <a:buNone/>
              <a:defRPr sz="1600">
                <a:latin typeface="+mj-lt"/>
              </a:defRPr>
            </a:lvl8pPr>
            <a:lvl9pPr marL="0" indent="0" algn="ctr">
              <a:buFontTx/>
              <a:buNone/>
              <a:defRPr sz="1600"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387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  <a:solidFill>
            <a:srgbClr val="C8E0F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104" y="1700213"/>
            <a:ext cx="3457575" cy="4608512"/>
          </a:xfrm>
          <a:solidFill>
            <a:srgbClr val="C8E0F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214-E422-4121-BFA9-85D6B8A62FFA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D6130C-C1D0-2249-5436-38E1A1C78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700213"/>
            <a:ext cx="3457575" cy="4608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78612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  <a:solidFill>
            <a:srgbClr val="C8E0F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9E1D-0199-4D73-AF41-033F67B4222B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D6130C-C1D0-2249-5436-38E1A1C78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700213"/>
            <a:ext cx="7273925" cy="4608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748647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CDD30-2242-1C93-591D-DE266672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00213"/>
            <a:ext cx="5257799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D6183C-4D0E-4E70-78DF-2C84EBCF5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493000"/>
            <a:ext cx="5257799" cy="3815725"/>
          </a:xfrm>
          <a:solidFill>
            <a:srgbClr val="C8E0F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9DF7D9-40C3-6DB2-CCC5-1C14979EF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700213"/>
            <a:ext cx="5257800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0EF71B-7C98-0066-E0A1-D77943E58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38" y="2493000"/>
            <a:ext cx="5257800" cy="3815725"/>
          </a:xfrm>
          <a:solidFill>
            <a:srgbClr val="C8E0F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C1918-A035-483B-8334-9BC945B6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B0C4-DA38-4168-85A3-35917632181F}" type="datetime1">
              <a:rPr lang="fi-FI" smtClean="0"/>
              <a:t>4.6.2026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CC746-FB40-6AE8-860B-E16AED71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B219F-ADE8-2CC0-2458-E0EA70C9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B76001-4026-8343-3194-1F895190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4415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2492999"/>
            <a:ext cx="3457574" cy="3815725"/>
          </a:xfrm>
          <a:solidFill>
            <a:srgbClr val="C8E0F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2492999"/>
            <a:ext cx="3457575" cy="3815725"/>
          </a:xfrm>
          <a:solidFill>
            <a:srgbClr val="C8E0F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7D04-C0E9-4E52-AAA2-84AEA0902F15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2492999"/>
            <a:ext cx="3457575" cy="3815725"/>
          </a:xfrm>
          <a:solidFill>
            <a:srgbClr val="C8E0F5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993C96-B481-7560-A33B-49502E0E2E3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50865" y="1700213"/>
            <a:ext cx="3457574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ABB924-D8F5-C244-4FE1-61031EF66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21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9FB355-B085-4B71-44C5-28D5B0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56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533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aption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8000" y="1700213"/>
            <a:ext cx="6913138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2A95-D42C-470A-BC06-BFD86D26529C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A11-15C9-6B03-ADEC-36903C3B9F6E}"/>
              </a:ext>
            </a:extLst>
          </p:cNvPr>
          <p:cNvSpPr/>
          <p:nvPr userDrawn="1"/>
        </p:nvSpPr>
        <p:spPr>
          <a:xfrm>
            <a:off x="4349213" y="1700213"/>
            <a:ext cx="36000" cy="46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46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6913136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3562" y="1700213"/>
            <a:ext cx="3457575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269-3B6B-4DB8-B99F-3D8A137CB051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A11-15C9-6B03-ADEC-36903C3B9F6E}"/>
              </a:ext>
            </a:extLst>
          </p:cNvPr>
          <p:cNvSpPr/>
          <p:nvPr userDrawn="1"/>
        </p:nvSpPr>
        <p:spPr>
          <a:xfrm>
            <a:off x="7806788" y="1700213"/>
            <a:ext cx="36000" cy="46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0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solid background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bg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E61-2D40-47AB-8717-C42EDB2748CE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326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2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91A0E4-4686-6781-48EA-F516CC9645EC}"/>
              </a:ext>
            </a:extLst>
          </p:cNvPr>
          <p:cNvSpPr/>
          <p:nvPr userDrawn="1"/>
        </p:nvSpPr>
        <p:spPr>
          <a:xfrm>
            <a:off x="6383338" y="6308725"/>
            <a:ext cx="4249737" cy="549275"/>
          </a:xfrm>
          <a:prstGeom prst="rect">
            <a:avLst/>
          </a:prstGeom>
          <a:solidFill>
            <a:srgbClr val="C8E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4076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AF90-70AB-4615-9952-9BA5A8B9B580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6A6A98-EB47-28B9-B4FB-87D606626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077000"/>
            <a:ext cx="3240662" cy="2231725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153B0BC-6DBC-3CCF-386A-04DD19D7B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4000" y="4077000"/>
            <a:ext cx="2568000" cy="223172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9532857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4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91A0E4-4686-6781-48EA-F516CC9645EC}"/>
              </a:ext>
            </a:extLst>
          </p:cNvPr>
          <p:cNvSpPr/>
          <p:nvPr userDrawn="1"/>
        </p:nvSpPr>
        <p:spPr>
          <a:xfrm>
            <a:off x="6383338" y="1"/>
            <a:ext cx="4249737" cy="6858000"/>
          </a:xfrm>
          <a:prstGeom prst="rect">
            <a:avLst/>
          </a:prstGeom>
          <a:solidFill>
            <a:srgbClr val="C8E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3240663" cy="2060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B37B-B146-448D-81BC-BF3FDB868656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6A6A98-EB47-28B9-B4FB-87D606626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077000"/>
            <a:ext cx="3240662" cy="2231725"/>
          </a:xfrm>
          <a:solidFill>
            <a:schemeClr val="accent1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153B0BC-6DBC-3CCF-386A-04DD19D7B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4001" y="4077000"/>
            <a:ext cx="2567999" cy="223172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04A4118F-6F3A-0FF2-5231-4B3A42F3A4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3339" y="2061001"/>
            <a:ext cx="3240662" cy="2016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6EBBFDEE-FAEE-58AB-6330-13780C87C5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23999" y="2061001"/>
            <a:ext cx="2568001" cy="20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50140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C8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003EB-1D8F-8E3D-4A6F-0D492F2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F2242D-B911-451A-9248-6BF3C8CB9253}" type="datetime1">
              <a:rPr lang="fi-FI" smtClean="0"/>
              <a:t>4.6.2026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80EBA-4F4A-729F-EF0F-A6BE91FB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3192-C232-FD6D-92FF-11558C99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31F5AA-7FD6-576C-C0B8-C3FD5568A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77140" y="837000"/>
            <a:ext cx="2037720" cy="1296000"/>
            <a:chOff x="8352653" y="226741"/>
            <a:chExt cx="540002" cy="34344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997BB03-42CD-661D-D5CF-4D756666FF73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6545BDF-D0FA-2EEC-F119-71975B4F735B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33EA8E-922D-6AA5-2852-EE8258EF9093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C1125074-A6D3-560C-A0EF-1FA27B8D5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000" y="2493000"/>
            <a:ext cx="9289138" cy="7920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Insert thank you text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7F57A-73CD-6BE0-C468-A72EC3ED748E}"/>
              </a:ext>
            </a:extLst>
          </p:cNvPr>
          <p:cNvSpPr/>
          <p:nvPr userDrawn="1"/>
        </p:nvSpPr>
        <p:spPr>
          <a:xfrm>
            <a:off x="2352000" y="3573000"/>
            <a:ext cx="36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5FDC4F0-B83A-1A83-2448-E22A775C34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8000" y="3573000"/>
            <a:ext cx="2052000" cy="2088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C52158-DD49-532B-F777-878A63F8E2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6000" y="3573000"/>
            <a:ext cx="3168787" cy="576000"/>
          </a:xfr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Name and title</a:t>
            </a:r>
          </a:p>
          <a:p>
            <a:pPr lvl="1"/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FF47D8-3E44-DCFA-5AB6-965BB3A3A8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5999" y="4293000"/>
            <a:ext cx="3168789" cy="1368000"/>
          </a:xfr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Contact 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CE93-04E5-127F-3498-F62130BF3E23}"/>
              </a:ext>
            </a:extLst>
          </p:cNvPr>
          <p:cNvSpPr txBox="1"/>
          <p:nvPr userDrawn="1"/>
        </p:nvSpPr>
        <p:spPr>
          <a:xfrm>
            <a:off x="8184000" y="3438525"/>
            <a:ext cx="345713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j-lt"/>
              </a:rPr>
              <a:t>Follow us</a:t>
            </a:r>
            <a:endParaRPr lang="en-GB" sz="1600" b="0" i="0" u="none" dirty="0">
              <a:latin typeface="+mj-lt"/>
              <a:hlinkClick r:id="rId2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2"/>
              </a:rPr>
              <a:t>LinkedIn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3"/>
              </a:rPr>
              <a:t>Instagram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4"/>
              </a:rPr>
              <a:t>Facebook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</a:pPr>
            <a:r>
              <a:rPr lang="en-GB" sz="1600" b="0" i="0" u="none" dirty="0">
                <a:latin typeface="+mn-lt"/>
                <a:hlinkClick r:id="rId5"/>
              </a:rPr>
              <a:t>YouTube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</a:pPr>
            <a:r>
              <a:rPr lang="en-GB" sz="16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csc.fi</a:t>
            </a:r>
            <a:endParaRPr lang="en-GB" sz="1600" b="0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6021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rgbClr val="F8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CD410D-72C0-E88B-CC93-4A4BF0B8DD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8439" y="1"/>
            <a:ext cx="818356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E770-FF34-BD2E-16F5-3C922099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48880"/>
            <a:ext cx="8532948" cy="2376264"/>
          </a:xfrm>
          <a:solidFill>
            <a:schemeClr val="bg1"/>
          </a:solidFill>
        </p:spPr>
        <p:txBody>
          <a:bodyPr lIns="360000" tIns="216000" rIns="360000" bIns="1080000" anchor="b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0C3A-9107-0933-8B47-54122124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3789040"/>
            <a:ext cx="7776864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4C69-E1C5-7D27-0EE5-095D48F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A272-FC4E-4977-BFE7-88E6A48AF2F0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C187-0C4E-639A-3C86-AD6C849D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876-7477-C261-BC9E-F8FBA1E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428C0-688E-7B47-BEB3-B3163919E89C}"/>
              </a:ext>
            </a:extLst>
          </p:cNvPr>
          <p:cNvSpPr/>
          <p:nvPr userDrawn="1"/>
        </p:nvSpPr>
        <p:spPr>
          <a:xfrm>
            <a:off x="983432" y="2348880"/>
            <a:ext cx="36000" cy="2376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9FFA7C-C562-D1C4-EE26-7397D5F9E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0911" y="890894"/>
            <a:ext cx="1584176" cy="1007542"/>
            <a:chOff x="8352653" y="226741"/>
            <a:chExt cx="540002" cy="34344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82F8B04-82EB-CDCE-CA4D-5B0E0DD9E2F8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DE3318F-567E-393C-D0BD-D656633FA285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00C4BF9-67DA-74F8-46EB-A0B34DA6A480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387578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long titles">
    <p:bg>
      <p:bgPr>
        <a:solidFill>
          <a:srgbClr val="F8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CD410D-72C0-E88B-CC93-4A4BF0B8DD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8439" y="1"/>
            <a:ext cx="818356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E770-FF34-BD2E-16F5-3C922099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48880"/>
            <a:ext cx="10188564" cy="2880000"/>
          </a:xfrm>
          <a:solidFill>
            <a:schemeClr val="bg1"/>
          </a:solidFill>
        </p:spPr>
        <p:txBody>
          <a:bodyPr lIns="360000" tIns="216000" rIns="360000" bIns="1080000" anchor="b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0C3A-9107-0933-8B47-54122124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4293000"/>
            <a:ext cx="9432000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4C69-E1C5-7D27-0EE5-095D48F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E6E-1C96-4CB7-99F9-994DCA6D5ED3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C187-0C4E-639A-3C86-AD6C849D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876-7477-C261-BC9E-F8FBA1E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428C0-688E-7B47-BEB3-B3163919E89C}"/>
              </a:ext>
            </a:extLst>
          </p:cNvPr>
          <p:cNvSpPr/>
          <p:nvPr userDrawn="1"/>
        </p:nvSpPr>
        <p:spPr>
          <a:xfrm>
            <a:off x="983432" y="2348880"/>
            <a:ext cx="36000" cy="28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96F427-E45B-8985-5638-171542EC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0911" y="890894"/>
            <a:ext cx="1584176" cy="1007542"/>
            <a:chOff x="8352653" y="226741"/>
            <a:chExt cx="540002" cy="34344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4325D40-49F1-7DA9-F294-DAA631951739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2B9B157-8B44-938B-D077-66E58B4389E9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05E4FC6-ECC5-4A19-C85F-5DFBB9C00815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1548337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97A2-A355-C385-0C52-E7A67812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D1DD-4FF9-8FE0-CF9C-FE98AB5B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982F5-6CE7-7C21-FA84-92F05A3E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FA02-03FD-4901-AFE1-E05E8C377B58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95986-860F-1759-E8AD-47E27FA1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0B0F-735F-BF81-4193-B90A0FA9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569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rgbClr val="F8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72EB67-721F-4A70-400B-71FA75E36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5257800" cy="18715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5257800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FB6D-487C-4E33-98D1-E3669CF3621D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64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rgbClr val="F8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220BCE-CFA3-9F50-DF3F-38459F87C88F}"/>
              </a:ext>
            </a:extLst>
          </p:cNvPr>
          <p:cNvSpPr/>
          <p:nvPr userDrawn="1"/>
        </p:nvSpPr>
        <p:spPr>
          <a:xfrm>
            <a:off x="0" y="3357000"/>
            <a:ext cx="6383338" cy="350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72EB67-721F-4A70-400B-71FA75E36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5257800" cy="18715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5257800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DCBF-86F3-4372-AF1F-1E99EED98867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10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header">
    <p:bg>
      <p:bgPr>
        <a:solidFill>
          <a:srgbClr val="F8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11090274" cy="1871562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11090274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038C-8588-49EA-8644-6C9B73B12D7D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924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solid background">
    <p:bg>
      <p:bgPr>
        <a:solidFill>
          <a:srgbClr val="F8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bg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E61-2D40-47AB-8717-C42EDB2748CE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6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6466ED7-AF83-93B2-0032-D98DE6AAD0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1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bg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7D74A-A6E8-42ED-BC4E-DB70615C3F17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072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6466ED7-AF83-93B2-0032-D98DE6AAD0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1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bg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7D74A-A6E8-42ED-BC4E-DB70615C3F17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782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6466ED7-AF83-93B2-0032-D98DE6AAD0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accent4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1863-360F-4641-BCBD-1C01265EB1CC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011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8" y="1700213"/>
            <a:ext cx="5257800" cy="1440787"/>
          </a:xfrm>
        </p:spPr>
        <p:txBody>
          <a:bodyPr/>
          <a:lstStyle>
            <a:lvl4pPr marL="811213" indent="0">
              <a:buNone/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C880-38F0-4F9E-A50B-8DF6AA79938B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27FBC9-4A73-5D81-41C6-1A9B609D5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3429000"/>
            <a:ext cx="2448662" cy="2879725"/>
          </a:xfrm>
          <a:solidFill>
            <a:schemeClr val="accent4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CDD1EB-3E91-9E18-8A41-622D668D6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000" y="3429000"/>
            <a:ext cx="2449138" cy="2879725"/>
          </a:xfrm>
          <a:solidFill>
            <a:srgbClr val="F8EAE9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latin typeface="+mj-lt"/>
              </a:defRPr>
            </a:lvl1pPr>
            <a:lvl2pPr marL="0" indent="0" algn="ctr">
              <a:buFontTx/>
              <a:buNone/>
              <a:defRPr sz="1600">
                <a:latin typeface="+mj-lt"/>
              </a:defRPr>
            </a:lvl2pPr>
            <a:lvl3pPr marL="0" indent="0" algn="ctr">
              <a:buFontTx/>
              <a:buNone/>
              <a:defRPr sz="1600">
                <a:latin typeface="+mj-lt"/>
              </a:defRPr>
            </a:lvl3pPr>
            <a:lvl4pPr marL="0" indent="0" algn="ctr">
              <a:buFontTx/>
              <a:buNone/>
              <a:defRPr sz="1600">
                <a:latin typeface="+mj-lt"/>
              </a:defRPr>
            </a:lvl4pPr>
            <a:lvl5pPr marL="0" indent="0" algn="ctr">
              <a:buFontTx/>
              <a:buNone/>
              <a:defRPr sz="1600">
                <a:latin typeface="+mj-lt"/>
              </a:defRPr>
            </a:lvl5pPr>
            <a:lvl6pPr marL="0" indent="0" algn="ctr">
              <a:buFontTx/>
              <a:buNone/>
              <a:defRPr sz="1600">
                <a:latin typeface="+mj-lt"/>
              </a:defRPr>
            </a:lvl6pPr>
            <a:lvl7pPr marL="0" indent="0" algn="ctr">
              <a:buFontTx/>
              <a:buNone/>
              <a:defRPr sz="1600">
                <a:latin typeface="+mj-lt"/>
              </a:defRPr>
            </a:lvl7pPr>
            <a:lvl8pPr marL="0" indent="0" algn="ctr">
              <a:buFontTx/>
              <a:buNone/>
              <a:defRPr sz="1600">
                <a:latin typeface="+mj-lt"/>
              </a:defRPr>
            </a:lvl8pPr>
            <a:lvl9pPr marL="0" indent="0" algn="ctr">
              <a:buFontTx/>
              <a:buNone/>
              <a:defRPr sz="1600"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9022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1700213"/>
            <a:ext cx="3457575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FCAB-BF71-4234-9F44-78A70DAA3EA6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1700213"/>
            <a:ext cx="3457575" cy="10807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419F3-F29B-5FFC-036B-619FE9EA2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3562" y="2997000"/>
            <a:ext cx="3457575" cy="1584000"/>
          </a:xfrm>
          <a:solidFill>
            <a:schemeClr val="accent4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EB981DC-D5A4-5D9D-828F-8D704791A7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7644" y="4786478"/>
            <a:ext cx="3443494" cy="1511725"/>
          </a:xfrm>
          <a:solidFill>
            <a:srgbClr val="F8EAE9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latin typeface="+mj-lt"/>
              </a:defRPr>
            </a:lvl1pPr>
            <a:lvl2pPr marL="0" indent="0" algn="ctr">
              <a:buFontTx/>
              <a:buNone/>
              <a:defRPr sz="1600">
                <a:latin typeface="+mj-lt"/>
              </a:defRPr>
            </a:lvl2pPr>
            <a:lvl3pPr marL="0" indent="0" algn="ctr">
              <a:buFontTx/>
              <a:buNone/>
              <a:defRPr sz="1600">
                <a:latin typeface="+mj-lt"/>
              </a:defRPr>
            </a:lvl3pPr>
            <a:lvl4pPr marL="0" indent="0" algn="ctr">
              <a:buFontTx/>
              <a:buNone/>
              <a:defRPr sz="1600">
                <a:latin typeface="+mj-lt"/>
              </a:defRPr>
            </a:lvl4pPr>
            <a:lvl5pPr marL="0" indent="0" algn="ctr">
              <a:buFontTx/>
              <a:buNone/>
              <a:defRPr sz="1600">
                <a:latin typeface="+mj-lt"/>
              </a:defRPr>
            </a:lvl5pPr>
            <a:lvl6pPr marL="0" indent="0" algn="ctr">
              <a:buFontTx/>
              <a:buNone/>
              <a:defRPr sz="1600">
                <a:latin typeface="+mj-lt"/>
              </a:defRPr>
            </a:lvl6pPr>
            <a:lvl7pPr marL="0" indent="0" algn="ctr">
              <a:buFontTx/>
              <a:buNone/>
              <a:defRPr sz="1600">
                <a:latin typeface="+mj-lt"/>
              </a:defRPr>
            </a:lvl7pPr>
            <a:lvl8pPr marL="0" indent="0" algn="ctr">
              <a:buFontTx/>
              <a:buNone/>
              <a:defRPr sz="1600">
                <a:latin typeface="+mj-lt"/>
              </a:defRPr>
            </a:lvl8pPr>
            <a:lvl9pPr marL="0" indent="0" algn="ctr">
              <a:buFontTx/>
              <a:buNone/>
              <a:defRPr sz="1600"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28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  <a:solidFill>
            <a:srgbClr val="F8EAE9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104" y="1700213"/>
            <a:ext cx="3457575" cy="4608512"/>
          </a:xfrm>
          <a:solidFill>
            <a:srgbClr val="F8EAE9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214-E422-4121-BFA9-85D6B8A62FFA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D6130C-C1D0-2249-5436-38E1A1C78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700213"/>
            <a:ext cx="3457575" cy="4608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234610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  <a:solidFill>
            <a:srgbClr val="F8EAE9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9E1D-0199-4D73-AF41-033F67B4222B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D6130C-C1D0-2249-5436-38E1A1C78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700213"/>
            <a:ext cx="7273925" cy="4608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4832533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CDD30-2242-1C93-591D-DE266672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00213"/>
            <a:ext cx="5257799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D6183C-4D0E-4E70-78DF-2C84EBCF5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493000"/>
            <a:ext cx="5257799" cy="3815725"/>
          </a:xfrm>
          <a:solidFill>
            <a:srgbClr val="F8EAE9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9DF7D9-40C3-6DB2-CCC5-1C14979EF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700213"/>
            <a:ext cx="5257800" cy="648787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0EF71B-7C98-0066-E0A1-D77943E58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38" y="2493000"/>
            <a:ext cx="5257800" cy="3815725"/>
          </a:xfrm>
          <a:solidFill>
            <a:srgbClr val="F8EAE9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C1918-A035-483B-8334-9BC945B6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B0C4-DA38-4168-85A3-35917632181F}" type="datetime1">
              <a:rPr lang="fi-FI" smtClean="0"/>
              <a:t>4.6.2026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CC746-FB40-6AE8-860B-E16AED71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B219F-ADE8-2CC0-2458-E0EA70C9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B76001-4026-8343-3194-1F895190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7332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2492999"/>
            <a:ext cx="3457574" cy="3815725"/>
          </a:xfrm>
          <a:solidFill>
            <a:srgbClr val="F8EAE9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2492999"/>
            <a:ext cx="3457575" cy="3815725"/>
          </a:xfrm>
          <a:solidFill>
            <a:srgbClr val="F8EAE9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7D04-C0E9-4E52-AAA2-84AEA0902F15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1177BE-6F6C-58BB-91E6-75171EDFA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3563" y="2492999"/>
            <a:ext cx="3457575" cy="3815725"/>
          </a:xfrm>
          <a:solidFill>
            <a:srgbClr val="F8EAE9"/>
          </a:solidFill>
        </p:spPr>
        <p:txBody>
          <a:bodyPr lIns="180000" tIns="216000" rIns="180000" bIns="21600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993C96-B481-7560-A33B-49502E0E2E3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50865" y="1700213"/>
            <a:ext cx="3457574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ABB924-D8F5-C244-4FE1-61031EF66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21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9FB355-B085-4B71-44C5-28D5B0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563" y="1700213"/>
            <a:ext cx="3457575" cy="64878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261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aption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3457574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8000" y="1700213"/>
            <a:ext cx="6913138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2A95-D42C-470A-BC06-BFD86D26529C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A11-15C9-6B03-ADEC-36903C3B9F6E}"/>
              </a:ext>
            </a:extLst>
          </p:cNvPr>
          <p:cNvSpPr/>
          <p:nvPr userDrawn="1"/>
        </p:nvSpPr>
        <p:spPr>
          <a:xfrm>
            <a:off x="4349213" y="1700213"/>
            <a:ext cx="36000" cy="46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390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6913136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4810-2B90-0AA6-50A3-FAA69352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3562" y="1700213"/>
            <a:ext cx="3457575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269-3B6B-4DB8-B99F-3D8A137CB051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A11-15C9-6B03-ADEC-36903C3B9F6E}"/>
              </a:ext>
            </a:extLst>
          </p:cNvPr>
          <p:cNvSpPr/>
          <p:nvPr userDrawn="1"/>
        </p:nvSpPr>
        <p:spPr>
          <a:xfrm>
            <a:off x="7806788" y="1700213"/>
            <a:ext cx="36000" cy="46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8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6466ED7-AF83-93B2-0032-D98DE6AAD0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accent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1863-360F-4641-BCBD-1C01265EB1CC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405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2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91A0E4-4686-6781-48EA-F516CC9645EC}"/>
              </a:ext>
            </a:extLst>
          </p:cNvPr>
          <p:cNvSpPr/>
          <p:nvPr userDrawn="1"/>
        </p:nvSpPr>
        <p:spPr>
          <a:xfrm>
            <a:off x="6383338" y="6308725"/>
            <a:ext cx="4249737" cy="549275"/>
          </a:xfrm>
          <a:prstGeom prst="rect">
            <a:avLst/>
          </a:prstGeom>
          <a:solidFill>
            <a:srgbClr val="F8EA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4076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AF90-70AB-4615-9952-9BA5A8B9B580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6A6A98-EB47-28B9-B4FB-87D606626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077000"/>
            <a:ext cx="3240662" cy="2231725"/>
          </a:xfrm>
          <a:solidFill>
            <a:schemeClr val="accent4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153B0BC-6DBC-3CCF-386A-04DD19D7B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4000" y="4077000"/>
            <a:ext cx="2568000" cy="223172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423164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4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91A0E4-4686-6781-48EA-F516CC9645EC}"/>
              </a:ext>
            </a:extLst>
          </p:cNvPr>
          <p:cNvSpPr/>
          <p:nvPr userDrawn="1"/>
        </p:nvSpPr>
        <p:spPr>
          <a:xfrm>
            <a:off x="6383338" y="1"/>
            <a:ext cx="4249737" cy="6858000"/>
          </a:xfrm>
          <a:prstGeom prst="rect">
            <a:avLst/>
          </a:prstGeom>
          <a:solidFill>
            <a:srgbClr val="F8EA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59F3ED9-005E-47C5-26A9-1F41A8730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3240663" cy="2060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18F4C-CB7D-C098-20F7-735B5BF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32657"/>
            <a:ext cx="5257800" cy="1008781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68C9-EBB7-A297-D6DC-C627864A2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700213"/>
            <a:ext cx="5257800" cy="46085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F942-57E9-C658-97D0-CCD0C6D6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B37B-B146-448D-81BC-BF3FDB868656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2A13-454C-8B62-D409-A7DF970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1C9-F512-767A-8A76-B536717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6A6A98-EB47-28B9-B4FB-87D606626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077000"/>
            <a:ext cx="3240662" cy="2231725"/>
          </a:xfrm>
          <a:solidFill>
            <a:schemeClr val="accent4"/>
          </a:solidFill>
        </p:spPr>
        <p:txBody>
          <a:bodyPr lIns="180000" tIns="216000" rIns="180000" bIns="21600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153B0BC-6DBC-3CCF-386A-04DD19D7B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4001" y="4077000"/>
            <a:ext cx="2567999" cy="223172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04A4118F-6F3A-0FF2-5231-4B3A42F3A4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3339" y="2061001"/>
            <a:ext cx="3240662" cy="2016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6EBBFDEE-FAEE-58AB-6330-13780C87C5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23999" y="2061001"/>
            <a:ext cx="2568001" cy="20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587646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F8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003EB-1D8F-8E3D-4A6F-0D492F2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F2242D-B911-451A-9248-6BF3C8CB9253}" type="datetime1">
              <a:rPr lang="fi-FI" smtClean="0"/>
              <a:t>4.6.2026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80EBA-4F4A-729F-EF0F-A6BE91FB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3192-C232-FD6D-92FF-11558C99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31F5AA-7FD6-576C-C0B8-C3FD5568A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77140" y="837000"/>
            <a:ext cx="2037720" cy="1296000"/>
            <a:chOff x="8352653" y="226741"/>
            <a:chExt cx="540002" cy="34344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997BB03-42CD-661D-D5CF-4D756666FF73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6545BDF-D0FA-2EEC-F119-71975B4F735B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33EA8E-922D-6AA5-2852-EE8258EF9093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C1125074-A6D3-560C-A0EF-1FA27B8D5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000" y="2493000"/>
            <a:ext cx="9289138" cy="7920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Insert thank you text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7F57A-73CD-6BE0-C468-A72EC3ED748E}"/>
              </a:ext>
            </a:extLst>
          </p:cNvPr>
          <p:cNvSpPr/>
          <p:nvPr userDrawn="1"/>
        </p:nvSpPr>
        <p:spPr>
          <a:xfrm>
            <a:off x="2352000" y="3573000"/>
            <a:ext cx="36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5FDC4F0-B83A-1A83-2448-E22A775C34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8000" y="3573000"/>
            <a:ext cx="2052000" cy="2088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C52158-DD49-532B-F777-878A63F8E2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6000" y="3573000"/>
            <a:ext cx="3168787" cy="576000"/>
          </a:xfr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Name and title</a:t>
            </a:r>
          </a:p>
          <a:p>
            <a:pPr lvl="1"/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FF47D8-3E44-DCFA-5AB6-965BB3A3A8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5999" y="4293000"/>
            <a:ext cx="3168789" cy="1368000"/>
          </a:xfr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GB" dirty="0"/>
              <a:t>Contact 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CE93-04E5-127F-3498-F62130BF3E23}"/>
              </a:ext>
            </a:extLst>
          </p:cNvPr>
          <p:cNvSpPr txBox="1"/>
          <p:nvPr userDrawn="1"/>
        </p:nvSpPr>
        <p:spPr>
          <a:xfrm>
            <a:off x="8184000" y="3438525"/>
            <a:ext cx="345713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j-lt"/>
              </a:rPr>
              <a:t>Follow us</a:t>
            </a:r>
            <a:endParaRPr lang="en-GB" sz="1600" b="0" i="0" u="none" dirty="0">
              <a:latin typeface="+mj-lt"/>
              <a:hlinkClick r:id="rId2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2"/>
              </a:rPr>
              <a:t>LinkedIn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3"/>
              </a:rPr>
              <a:t>Instagram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  <a:buNone/>
            </a:pPr>
            <a:r>
              <a:rPr lang="en-GB" sz="1600" b="0" i="0" u="none" dirty="0">
                <a:latin typeface="+mn-lt"/>
                <a:hlinkClick r:id="rId4"/>
              </a:rPr>
              <a:t>Facebook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</a:pPr>
            <a:r>
              <a:rPr lang="en-GB" sz="1600" b="0" i="0" u="none" dirty="0">
                <a:latin typeface="+mn-lt"/>
                <a:hlinkClick r:id="rId5"/>
              </a:rPr>
              <a:t>YouTube</a:t>
            </a:r>
            <a:endParaRPr lang="en-GB" sz="1600" b="0" i="0" u="none" dirty="0">
              <a:latin typeface="+mn-lt"/>
            </a:endParaRPr>
          </a:p>
          <a:p>
            <a:pPr fontAlgn="t">
              <a:lnSpc>
                <a:spcPct val="150000"/>
              </a:lnSpc>
            </a:pPr>
            <a:r>
              <a:rPr lang="en-GB" sz="16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csc.fi</a:t>
            </a:r>
            <a:endParaRPr lang="en-GB" sz="1600" b="0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6195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CD410D-72C0-E88B-CC93-4A4BF0B8DD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8439" y="1"/>
            <a:ext cx="818356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E770-FF34-BD2E-16F5-3C922099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48880"/>
            <a:ext cx="8532948" cy="2376264"/>
          </a:xfrm>
          <a:solidFill>
            <a:schemeClr val="bg1"/>
          </a:solidFill>
        </p:spPr>
        <p:txBody>
          <a:bodyPr lIns="360000" tIns="216000" rIns="360000" bIns="1080000" anchor="b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0C3A-9107-0933-8B47-54122124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3789040"/>
            <a:ext cx="7776864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4C69-E1C5-7D27-0EE5-095D48F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A272-FC4E-4977-BFE7-88E6A48AF2F0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C187-0C4E-639A-3C86-AD6C849D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876-7477-C261-BC9E-F8FBA1E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428C0-688E-7B47-BEB3-B3163919E89C}"/>
              </a:ext>
            </a:extLst>
          </p:cNvPr>
          <p:cNvSpPr/>
          <p:nvPr userDrawn="1"/>
        </p:nvSpPr>
        <p:spPr>
          <a:xfrm>
            <a:off x="983432" y="2348880"/>
            <a:ext cx="36000" cy="2376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2EC5DF-8C1F-3345-1B70-60639B920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0911" y="890894"/>
            <a:ext cx="1584176" cy="1007542"/>
            <a:chOff x="8352653" y="226741"/>
            <a:chExt cx="540002" cy="34344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B1BE6A5-7384-A027-408E-9580622092E6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030DAF6-0DA7-91D3-2388-E48194332A27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375C146-A907-98F5-299F-AD9CCBAED079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820852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long titles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CD410D-72C0-E88B-CC93-4A4BF0B8DD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8439" y="1"/>
            <a:ext cx="8183562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E770-FF34-BD2E-16F5-3C922099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48880"/>
            <a:ext cx="10188564" cy="2880000"/>
          </a:xfrm>
          <a:solidFill>
            <a:schemeClr val="bg1"/>
          </a:solidFill>
        </p:spPr>
        <p:txBody>
          <a:bodyPr lIns="360000" tIns="216000" rIns="360000" bIns="1080000" anchor="b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B0C3A-9107-0933-8B47-54122124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4293000"/>
            <a:ext cx="9432000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4C69-E1C5-7D27-0EE5-095D48F8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E6E-1C96-4CB7-99F9-994DCA6D5ED3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C187-0C4E-639A-3C86-AD6C849D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876-7477-C261-BC9E-F8FBA1E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428C0-688E-7B47-BEB3-B3163919E89C}"/>
              </a:ext>
            </a:extLst>
          </p:cNvPr>
          <p:cNvSpPr/>
          <p:nvPr userDrawn="1"/>
        </p:nvSpPr>
        <p:spPr>
          <a:xfrm>
            <a:off x="983432" y="2348880"/>
            <a:ext cx="36000" cy="28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C33EB4-0783-CBDD-7081-87AFE04D7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0911" y="890894"/>
            <a:ext cx="1584176" cy="1007542"/>
            <a:chOff x="8352653" y="226741"/>
            <a:chExt cx="540002" cy="34344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A1B5845-FDEC-0B12-513D-6C126FF433C8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91F5A1B-04A4-7E29-9329-CEAA83EE6D52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6CED71E-9C00-1F1A-6977-927AE425E793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1527048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97A2-A355-C385-0C52-E7A67812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D1DD-4FF9-8FE0-CF9C-FE98AB5B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982F5-6CE7-7C21-FA84-92F05A3E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FA02-03FD-4901-AFE1-E05E8C377B58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95986-860F-1759-E8AD-47E27FA1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0B0F-735F-BF81-4193-B90A0FA9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280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72EB67-721F-4A70-400B-71FA75E36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5257800" cy="18715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5257800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FB6D-487C-4E33-98D1-E3669CF3621D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505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220BCE-CFA3-9F50-DF3F-38459F87C88F}"/>
              </a:ext>
            </a:extLst>
          </p:cNvPr>
          <p:cNvSpPr/>
          <p:nvPr userDrawn="1"/>
        </p:nvSpPr>
        <p:spPr>
          <a:xfrm>
            <a:off x="0" y="3357000"/>
            <a:ext cx="6383338" cy="350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216000"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72EB67-721F-4A70-400B-71FA75E36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"/>
            <a:ext cx="58086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or drag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5257800" cy="18715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5257800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DCBF-86F3-4372-AF1F-1E99EED98867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482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header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341438"/>
            <a:ext cx="11090274" cy="1871562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2C8B-A72E-FAC8-228C-0627F81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429000"/>
            <a:ext cx="11090274" cy="280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038C-8588-49EA-8644-6C9B73B12D7D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350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solid background">
    <p:bg>
      <p:bgPr>
        <a:solidFill>
          <a:srgbClr val="FF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8357-973D-BEC9-0A4E-BB0D43D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2349000"/>
            <a:ext cx="7632000" cy="2160000"/>
          </a:xfrm>
          <a:solidFill>
            <a:schemeClr val="bg1"/>
          </a:solidFill>
        </p:spPr>
        <p:txBody>
          <a:bodyPr lIns="360000" tIns="216000" rIns="360000" bIns="216000" anchor="ctr" anchorCtr="0">
            <a:normAutofit/>
          </a:bodyPr>
          <a:lstStyle>
            <a:lvl1pPr algn="ctr">
              <a:lnSpc>
                <a:spcPct val="100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D47E-E194-16F2-111A-924F7C6D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E61-2D40-47AB-8717-C42EDB2748CE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2F7-3A5D-7407-F600-FEDFA67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A8F4-EE59-5B2E-0695-814A113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6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6CA87CD-9911-B73F-3914-8356F825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55315" y="332705"/>
            <a:ext cx="756000" cy="480819"/>
            <a:chOff x="8352653" y="226741"/>
            <a:chExt cx="540002" cy="343443"/>
          </a:xfrm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7FEC8F4F-253C-338D-F606-8F4D03479012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30FAE9EE-D4B6-27E5-0CC5-C6D57563190C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CC4DCDF1-8429-575E-C6BC-FF21077DE909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0A8A2-BAE0-306D-9E34-C022E116BC5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0863" y="332657"/>
            <a:ext cx="10081641" cy="100878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ACB33-D7E6-16ED-0D0A-C8380348EEE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0863" y="1700808"/>
            <a:ext cx="11090275" cy="46079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2BCC-E1BB-F4E1-24E0-CE30434A82D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3432" y="6525344"/>
            <a:ext cx="1224136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D58AEDD-D9FC-49E0-A729-7573488236D5}" type="datetime1">
              <a:rPr lang="fi-FI" smtClean="0"/>
              <a:t>4.6.2026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E925-2022-DF28-FF11-E45DE2ABBAE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79576" y="6525344"/>
            <a:ext cx="3529087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9836-3313-1112-20B0-3E7B3537C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50863" y="6525344"/>
            <a:ext cx="360561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(c)" hidden="1">
            <a:extLst>
              <a:ext uri="{FF2B5EF4-FFF2-40B4-BE49-F238E27FC236}">
                <a16:creationId xmlns:a16="http://schemas.microsoft.com/office/drawing/2014/main" id="{E4107490-29B6-EC41-5A5A-B70881356A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97738" y="6891795"/>
            <a:ext cx="18755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CSC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(logo)" descr="Z:\GRW (grow)\logot\copyright_grow.png" hidden="1">
            <a:extLst>
              <a:ext uri="{FF2B5EF4-FFF2-40B4-BE49-F238E27FC236}">
                <a16:creationId xmlns:a16="http://schemas.microsoft.com/office/drawing/2014/main" id="{B3AAD233-3F37-E02B-C10D-FC6AF87B5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9" r:id="rId5"/>
    <p:sldLayoutId id="2147483661" r:id="rId6"/>
    <p:sldLayoutId id="2147483662" r:id="rId7"/>
    <p:sldLayoutId id="2147483663" r:id="rId8"/>
    <p:sldLayoutId id="2147483664" r:id="rId9"/>
    <p:sldLayoutId id="2147483652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53" r:id="rId20"/>
    <p:sldLayoutId id="2147483674" r:id="rId21"/>
    <p:sldLayoutId id="2147483675" r:id="rId22"/>
    <p:sldLayoutId id="2147483676" r:id="rId23"/>
    <p:sldLayoutId id="2147483654" r:id="rId24"/>
    <p:sldLayoutId id="2147483655" r:id="rId25"/>
    <p:sldLayoutId id="2147483677" r:id="rId26"/>
    <p:sldLayoutId id="2147483678" r:id="rId27"/>
    <p:sldLayoutId id="2147483680" r:id="rId28"/>
    <p:sldLayoutId id="2147483681" r:id="rId29"/>
    <p:sldLayoutId id="2147483682" r:id="rId30"/>
    <p:sldLayoutId id="2147483683" r:id="rId31"/>
    <p:sldLayoutId id="2147483684" r:id="rId3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1313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9475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2525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3659" userDrawn="1">
          <p15:clr>
            <a:srgbClr val="F26B43"/>
          </p15:clr>
        </p15:guide>
        <p15:guide id="4" pos="4021" userDrawn="1">
          <p15:clr>
            <a:srgbClr val="F26B43"/>
          </p15:clr>
        </p15:guide>
        <p15:guide id="5" pos="2751" userDrawn="1">
          <p15:clr>
            <a:srgbClr val="F26B43"/>
          </p15:clr>
        </p15:guide>
        <p15:guide id="6" pos="4929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pos="7333" userDrawn="1">
          <p15:clr>
            <a:srgbClr val="F26B43"/>
          </p15:clr>
        </p15:guide>
        <p15:guide id="9" pos="2525" userDrawn="1">
          <p15:clr>
            <a:srgbClr val="F26B43"/>
          </p15:clr>
        </p15:guide>
        <p15:guide id="10" pos="5155" userDrawn="1">
          <p15:clr>
            <a:srgbClr val="F26B43"/>
          </p15:clr>
        </p15:guide>
        <p15:guide id="11" orient="horz" pos="845" userDrawn="1">
          <p15:clr>
            <a:srgbClr val="F26B43"/>
          </p15:clr>
        </p15:guide>
        <p15:guide id="12" orient="horz" pos="1071" userDrawn="1">
          <p15:clr>
            <a:srgbClr val="F26B43"/>
          </p15:clr>
        </p15:guide>
        <p15:guide id="13" orient="horz" pos="3974" userDrawn="1">
          <p15:clr>
            <a:srgbClr val="F26B43"/>
          </p15:clr>
        </p15:guide>
        <p15:guide id="14" pos="6698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0A8A2-BAE0-306D-9E34-C022E116BC5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0863" y="332657"/>
            <a:ext cx="10081641" cy="100878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ACB33-D7E6-16ED-0D0A-C8380348EEE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0863" y="1700808"/>
            <a:ext cx="11090275" cy="46079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  <a:p>
            <a:pPr lvl="8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2BCC-E1BB-F4E1-24E0-CE30434A82D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3432" y="6525344"/>
            <a:ext cx="1224136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D58AEDD-D9FC-49E0-A729-7573488236D5}" type="datetime1">
              <a:rPr lang="fi-FI" smtClean="0"/>
              <a:t>4.6.2026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E925-2022-DF28-FF11-E45DE2ABBAE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79576" y="6525344"/>
            <a:ext cx="3529087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9836-3313-1112-20B0-3E7B3537C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50863" y="6525344"/>
            <a:ext cx="360561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(c)" hidden="1">
            <a:extLst>
              <a:ext uri="{FF2B5EF4-FFF2-40B4-BE49-F238E27FC236}">
                <a16:creationId xmlns:a16="http://schemas.microsoft.com/office/drawing/2014/main" id="{E4107490-29B6-EC41-5A5A-B70881356A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97738" y="6891795"/>
            <a:ext cx="18755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CSC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(logo)" descr="Z:\GRW (grow)\logot\copyright_grow.png" hidden="1">
            <a:extLst>
              <a:ext uri="{FF2B5EF4-FFF2-40B4-BE49-F238E27FC236}">
                <a16:creationId xmlns:a16="http://schemas.microsoft.com/office/drawing/2014/main" id="{B3AAD233-3F37-E02B-C10D-FC6AF87B5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D5F39C7-67D7-096A-B827-1587DD4CA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55315" y="332705"/>
            <a:ext cx="756000" cy="480819"/>
            <a:chOff x="8352653" y="226741"/>
            <a:chExt cx="540002" cy="343443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A393617-2082-007A-1476-6BCC07006787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EBB3A2D-6653-CEA2-0B57-3913C77C8D2A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C720BD5-F859-801A-49E8-AE4886A1A9E7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1758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700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11" r:id="rId16"/>
    <p:sldLayoutId id="2147483712" r:id="rId17"/>
    <p:sldLayoutId id="2147483713" r:id="rId18"/>
    <p:sldLayoutId id="2147483714" r:id="rId19"/>
    <p:sldLayoutId id="2147483717" r:id="rId2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1313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9475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2525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3659">
          <p15:clr>
            <a:srgbClr val="F26B43"/>
          </p15:clr>
        </p15:guide>
        <p15:guide id="4" pos="4021">
          <p15:clr>
            <a:srgbClr val="F26B43"/>
          </p15:clr>
        </p15:guide>
        <p15:guide id="5" pos="2751">
          <p15:clr>
            <a:srgbClr val="F26B43"/>
          </p15:clr>
        </p15:guide>
        <p15:guide id="6" pos="4929">
          <p15:clr>
            <a:srgbClr val="F26B43"/>
          </p15:clr>
        </p15:guide>
        <p15:guide id="7" pos="347">
          <p15:clr>
            <a:srgbClr val="F26B43"/>
          </p15:clr>
        </p15:guide>
        <p15:guide id="8" pos="7333">
          <p15:clr>
            <a:srgbClr val="F26B43"/>
          </p15:clr>
        </p15:guide>
        <p15:guide id="9" pos="2525">
          <p15:clr>
            <a:srgbClr val="F26B43"/>
          </p15:clr>
        </p15:guide>
        <p15:guide id="10" pos="5155">
          <p15:clr>
            <a:srgbClr val="F26B43"/>
          </p15:clr>
        </p15:guide>
        <p15:guide id="11" orient="horz" pos="845">
          <p15:clr>
            <a:srgbClr val="F26B43"/>
          </p15:clr>
        </p15:guide>
        <p15:guide id="12" orient="horz" pos="1071">
          <p15:clr>
            <a:srgbClr val="F26B43"/>
          </p15:clr>
        </p15:guide>
        <p15:guide id="13" orient="horz" pos="3974">
          <p15:clr>
            <a:srgbClr val="F26B43"/>
          </p15:clr>
        </p15:guide>
        <p15:guide id="14" pos="6698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6" orient="horz" pos="2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0A8A2-BAE0-306D-9E34-C022E116BC5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0863" y="332657"/>
            <a:ext cx="10081641" cy="100878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ACB33-D7E6-16ED-0D0A-C8380348EEE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0863" y="1700808"/>
            <a:ext cx="11090275" cy="46079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  <a:p>
            <a:pPr lvl="8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2BCC-E1BB-F4E1-24E0-CE30434A82D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3432" y="6525344"/>
            <a:ext cx="1224136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D58AEDD-D9FC-49E0-A729-7573488236D5}" type="datetime1">
              <a:rPr lang="fi-FI" smtClean="0"/>
              <a:t>4.6.2026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E925-2022-DF28-FF11-E45DE2ABBAE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79576" y="6525344"/>
            <a:ext cx="3529087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9836-3313-1112-20B0-3E7B3537C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50863" y="6525344"/>
            <a:ext cx="360561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(c)" hidden="1">
            <a:extLst>
              <a:ext uri="{FF2B5EF4-FFF2-40B4-BE49-F238E27FC236}">
                <a16:creationId xmlns:a16="http://schemas.microsoft.com/office/drawing/2014/main" id="{E4107490-29B6-EC41-5A5A-B70881356A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97738" y="6891795"/>
            <a:ext cx="18755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CSC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(logo)" descr="Z:\GRW (grow)\logot\copyright_grow.png" hidden="1">
            <a:extLst>
              <a:ext uri="{FF2B5EF4-FFF2-40B4-BE49-F238E27FC236}">
                <a16:creationId xmlns:a16="http://schemas.microsoft.com/office/drawing/2014/main" id="{B3AAD233-3F37-E02B-C10D-FC6AF87B5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F71E97-9162-BA27-B9A8-0184ED33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55315" y="332705"/>
            <a:ext cx="756000" cy="480819"/>
            <a:chOff x="8352653" y="226741"/>
            <a:chExt cx="540002" cy="343443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AAB2052-F579-A7FD-63DD-5D00E5DE3E36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38CE70A-3A6F-0557-6175-E272F4899191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9042154-5B76-B2D8-ED87-92961DEA42A2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391190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1313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9475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2525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3659">
          <p15:clr>
            <a:srgbClr val="F26B43"/>
          </p15:clr>
        </p15:guide>
        <p15:guide id="4" pos="4021">
          <p15:clr>
            <a:srgbClr val="F26B43"/>
          </p15:clr>
        </p15:guide>
        <p15:guide id="5" pos="2751">
          <p15:clr>
            <a:srgbClr val="F26B43"/>
          </p15:clr>
        </p15:guide>
        <p15:guide id="6" pos="4929">
          <p15:clr>
            <a:srgbClr val="F26B43"/>
          </p15:clr>
        </p15:guide>
        <p15:guide id="7" pos="347">
          <p15:clr>
            <a:srgbClr val="F26B43"/>
          </p15:clr>
        </p15:guide>
        <p15:guide id="8" pos="7333">
          <p15:clr>
            <a:srgbClr val="F26B43"/>
          </p15:clr>
        </p15:guide>
        <p15:guide id="9" pos="2525">
          <p15:clr>
            <a:srgbClr val="F26B43"/>
          </p15:clr>
        </p15:guide>
        <p15:guide id="10" pos="5155">
          <p15:clr>
            <a:srgbClr val="F26B43"/>
          </p15:clr>
        </p15:guide>
        <p15:guide id="11" orient="horz" pos="845">
          <p15:clr>
            <a:srgbClr val="F26B43"/>
          </p15:clr>
        </p15:guide>
        <p15:guide id="12" orient="horz" pos="1071">
          <p15:clr>
            <a:srgbClr val="F26B43"/>
          </p15:clr>
        </p15:guide>
        <p15:guide id="13" orient="horz" pos="3974">
          <p15:clr>
            <a:srgbClr val="F26B43"/>
          </p15:clr>
        </p15:guide>
        <p15:guide id="14" pos="6698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6" orient="horz" pos="21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0A8A2-BAE0-306D-9E34-C022E116BC5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0863" y="332657"/>
            <a:ext cx="10081641" cy="100878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ACB33-D7E6-16ED-0D0A-C8380348EEE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0863" y="1700808"/>
            <a:ext cx="11090275" cy="46079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  <a:p>
            <a:pPr lvl="8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2BCC-E1BB-F4E1-24E0-CE30434A82D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3432" y="6525344"/>
            <a:ext cx="1224136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D58AEDD-D9FC-49E0-A729-7573488236D5}" type="datetime1">
              <a:rPr lang="fi-FI" smtClean="0"/>
              <a:t>4.6.2026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E925-2022-DF28-FF11-E45DE2ABBAE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79576" y="6525344"/>
            <a:ext cx="3529087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9836-3313-1112-20B0-3E7B3537C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50863" y="6525344"/>
            <a:ext cx="360561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(c)" hidden="1">
            <a:extLst>
              <a:ext uri="{FF2B5EF4-FFF2-40B4-BE49-F238E27FC236}">
                <a16:creationId xmlns:a16="http://schemas.microsoft.com/office/drawing/2014/main" id="{E4107490-29B6-EC41-5A5A-B70881356A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97738" y="6891795"/>
            <a:ext cx="18755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CSC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(logo)" descr="Z:\GRW (grow)\logot\copyright_grow.png" hidden="1">
            <a:extLst>
              <a:ext uri="{FF2B5EF4-FFF2-40B4-BE49-F238E27FC236}">
                <a16:creationId xmlns:a16="http://schemas.microsoft.com/office/drawing/2014/main" id="{B3AAD233-3F37-E02B-C10D-FC6AF87B5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EEACD1F-5EF0-20E0-973F-5C6E0FB0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55315" y="332705"/>
            <a:ext cx="756000" cy="480819"/>
            <a:chOff x="8352653" y="226741"/>
            <a:chExt cx="540002" cy="343443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B554CAB-667D-A6C9-F440-509D0883DC96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5DDC768-41FE-A94D-33A5-A0C8D5DA08D6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06A8903-D05E-C298-B0DB-1E2FFD5768AB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</p:spTree>
    <p:extLst>
      <p:ext uri="{BB962C8B-B14F-4D97-AF65-F5344CB8AC3E}">
        <p14:creationId xmlns:p14="http://schemas.microsoft.com/office/powerpoint/2010/main" val="315308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1313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9475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2525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3659">
          <p15:clr>
            <a:srgbClr val="F26B43"/>
          </p15:clr>
        </p15:guide>
        <p15:guide id="4" pos="4021">
          <p15:clr>
            <a:srgbClr val="F26B43"/>
          </p15:clr>
        </p15:guide>
        <p15:guide id="5" pos="2751">
          <p15:clr>
            <a:srgbClr val="F26B43"/>
          </p15:clr>
        </p15:guide>
        <p15:guide id="6" pos="4929">
          <p15:clr>
            <a:srgbClr val="F26B43"/>
          </p15:clr>
        </p15:guide>
        <p15:guide id="7" pos="347">
          <p15:clr>
            <a:srgbClr val="F26B43"/>
          </p15:clr>
        </p15:guide>
        <p15:guide id="8" pos="7333">
          <p15:clr>
            <a:srgbClr val="F26B43"/>
          </p15:clr>
        </p15:guide>
        <p15:guide id="9" pos="2525">
          <p15:clr>
            <a:srgbClr val="F26B43"/>
          </p15:clr>
        </p15:guide>
        <p15:guide id="10" pos="5155">
          <p15:clr>
            <a:srgbClr val="F26B43"/>
          </p15:clr>
        </p15:guide>
        <p15:guide id="11" orient="horz" pos="845">
          <p15:clr>
            <a:srgbClr val="F26B43"/>
          </p15:clr>
        </p15:guide>
        <p15:guide id="12" orient="horz" pos="1071">
          <p15:clr>
            <a:srgbClr val="F26B43"/>
          </p15:clr>
        </p15:guide>
        <p15:guide id="13" orient="horz" pos="3974">
          <p15:clr>
            <a:srgbClr val="F26B43"/>
          </p15:clr>
        </p15:guide>
        <p15:guide id="14" pos="6698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6" orient="horz" pos="21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6CA87CD-9911-B73F-3914-8356F825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55315" y="332705"/>
            <a:ext cx="756000" cy="480819"/>
            <a:chOff x="8352653" y="226741"/>
            <a:chExt cx="540002" cy="343443"/>
          </a:xfrm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7FEC8F4F-253C-338D-F606-8F4D03479012}"/>
                </a:ext>
              </a:extLst>
            </p:cNvPr>
            <p:cNvSpPr/>
            <p:nvPr/>
          </p:nvSpPr>
          <p:spPr>
            <a:xfrm>
              <a:off x="8541219" y="522951"/>
              <a:ext cx="160917" cy="47233"/>
            </a:xfrm>
            <a:custGeom>
              <a:avLst/>
              <a:gdLst>
                <a:gd name="connsiteX0" fmla="*/ 127635 w 548838"/>
                <a:gd name="connsiteY0" fmla="*/ 16588 h 161095"/>
                <a:gd name="connsiteX1" fmla="*/ 125495 w 548838"/>
                <a:gd name="connsiteY1" fmla="*/ 15283 h 161095"/>
                <a:gd name="connsiteX2" fmla="*/ 122051 w 548838"/>
                <a:gd name="connsiteY2" fmla="*/ 16794 h 161095"/>
                <a:gd name="connsiteX3" fmla="*/ 107424 w 548838"/>
                <a:gd name="connsiteY3" fmla="*/ 8390 h 161095"/>
                <a:gd name="connsiteX4" fmla="*/ 72325 w 548838"/>
                <a:gd name="connsiteY4" fmla="*/ 0 h 161095"/>
                <a:gd name="connsiteX5" fmla="*/ 0 w 548838"/>
                <a:gd name="connsiteY5" fmla="*/ 80548 h 161095"/>
                <a:gd name="connsiteX6" fmla="*/ 71460 w 548838"/>
                <a:gd name="connsiteY6" fmla="*/ 161096 h 161095"/>
                <a:gd name="connsiteX7" fmla="*/ 126771 w 548838"/>
                <a:gd name="connsiteY7" fmla="*/ 140870 h 161095"/>
                <a:gd name="connsiteX8" fmla="*/ 128733 w 548838"/>
                <a:gd name="connsiteY8" fmla="*/ 141268 h 161095"/>
                <a:gd name="connsiteX9" fmla="*/ 130448 w 548838"/>
                <a:gd name="connsiteY9" fmla="*/ 140430 h 161095"/>
                <a:gd name="connsiteX10" fmla="*/ 111280 w 548838"/>
                <a:gd name="connsiteY10" fmla="*/ 114135 h 161095"/>
                <a:gd name="connsiteX11" fmla="*/ 109126 w 548838"/>
                <a:gd name="connsiteY11" fmla="*/ 115453 h 161095"/>
                <a:gd name="connsiteX12" fmla="*/ 109578 w 548838"/>
                <a:gd name="connsiteY12" fmla="*/ 118666 h 161095"/>
                <a:gd name="connsiteX13" fmla="*/ 73176 w 548838"/>
                <a:gd name="connsiteY13" fmla="*/ 139579 h 161095"/>
                <a:gd name="connsiteX14" fmla="*/ 25398 w 548838"/>
                <a:gd name="connsiteY14" fmla="*/ 80095 h 161095"/>
                <a:gd name="connsiteX15" fmla="*/ 72545 w 548838"/>
                <a:gd name="connsiteY15" fmla="*/ 21544 h 161095"/>
                <a:gd name="connsiteX16" fmla="*/ 107424 w 548838"/>
                <a:gd name="connsiteY16" fmla="*/ 38970 h 161095"/>
                <a:gd name="connsiteX17" fmla="*/ 107424 w 548838"/>
                <a:gd name="connsiteY17" fmla="*/ 43062 h 161095"/>
                <a:gd name="connsiteX18" fmla="*/ 109990 w 548838"/>
                <a:gd name="connsiteY18" fmla="*/ 44146 h 161095"/>
                <a:gd name="connsiteX19" fmla="*/ 127635 w 548838"/>
                <a:gd name="connsiteY19" fmla="*/ 16588 h 161095"/>
                <a:gd name="connsiteX20" fmla="*/ 211788 w 548838"/>
                <a:gd name="connsiteY20" fmla="*/ 142819 h 161095"/>
                <a:gd name="connsiteX21" fmla="*/ 214368 w 548838"/>
                <a:gd name="connsiteY21" fmla="*/ 143877 h 161095"/>
                <a:gd name="connsiteX22" fmla="*/ 217620 w 548838"/>
                <a:gd name="connsiteY22" fmla="*/ 142160 h 161095"/>
                <a:gd name="connsiteX23" fmla="*/ 277459 w 548838"/>
                <a:gd name="connsiteY23" fmla="*/ 161096 h 161095"/>
                <a:gd name="connsiteX24" fmla="*/ 334690 w 548838"/>
                <a:gd name="connsiteY24" fmla="*/ 112432 h 161095"/>
                <a:gd name="connsiteX25" fmla="*/ 241495 w 548838"/>
                <a:gd name="connsiteY25" fmla="*/ 44805 h 161095"/>
                <a:gd name="connsiteX26" fmla="*/ 273781 w 548838"/>
                <a:gd name="connsiteY26" fmla="*/ 21544 h 161095"/>
                <a:gd name="connsiteX27" fmla="*/ 315096 w 548838"/>
                <a:gd name="connsiteY27" fmla="*/ 41153 h 161095"/>
                <a:gd name="connsiteX28" fmla="*/ 314890 w 548838"/>
                <a:gd name="connsiteY28" fmla="*/ 43487 h 161095"/>
                <a:gd name="connsiteX29" fmla="*/ 317676 w 548838"/>
                <a:gd name="connsiteY29" fmla="*/ 44805 h 161095"/>
                <a:gd name="connsiteX30" fmla="*/ 332755 w 548838"/>
                <a:gd name="connsiteY30" fmla="*/ 12276 h 161095"/>
                <a:gd name="connsiteX31" fmla="*/ 330615 w 548838"/>
                <a:gd name="connsiteY31" fmla="*/ 11425 h 161095"/>
                <a:gd name="connsiteX32" fmla="*/ 325675 w 548838"/>
                <a:gd name="connsiteY32" fmla="*/ 13786 h 161095"/>
                <a:gd name="connsiteX33" fmla="*/ 310376 w 548838"/>
                <a:gd name="connsiteY33" fmla="*/ 6880 h 161095"/>
                <a:gd name="connsiteX34" fmla="*/ 275085 w 548838"/>
                <a:gd name="connsiteY34" fmla="*/ 0 h 161095"/>
                <a:gd name="connsiteX35" fmla="*/ 216961 w 548838"/>
                <a:gd name="connsiteY35" fmla="*/ 45643 h 161095"/>
                <a:gd name="connsiteX36" fmla="*/ 309306 w 548838"/>
                <a:gd name="connsiteY36" fmla="*/ 113737 h 161095"/>
                <a:gd name="connsiteX37" fmla="*/ 277651 w 548838"/>
                <a:gd name="connsiteY37" fmla="*/ 139579 h 161095"/>
                <a:gd name="connsiteX38" fmla="*/ 229654 w 548838"/>
                <a:gd name="connsiteY38" fmla="*/ 116085 h 161095"/>
                <a:gd name="connsiteX39" fmla="*/ 229859 w 548838"/>
                <a:gd name="connsiteY39" fmla="*/ 112871 h 161095"/>
                <a:gd name="connsiteX40" fmla="*/ 227486 w 548838"/>
                <a:gd name="connsiteY40" fmla="*/ 111567 h 161095"/>
                <a:gd name="connsiteX41" fmla="*/ 211788 w 548838"/>
                <a:gd name="connsiteY41" fmla="*/ 142819 h 161095"/>
                <a:gd name="connsiteX42" fmla="*/ 546067 w 548838"/>
                <a:gd name="connsiteY42" fmla="*/ 16588 h 161095"/>
                <a:gd name="connsiteX43" fmla="*/ 543913 w 548838"/>
                <a:gd name="connsiteY43" fmla="*/ 15283 h 161095"/>
                <a:gd name="connsiteX44" fmla="*/ 540482 w 548838"/>
                <a:gd name="connsiteY44" fmla="*/ 16794 h 161095"/>
                <a:gd name="connsiteX45" fmla="*/ 525842 w 548838"/>
                <a:gd name="connsiteY45" fmla="*/ 8390 h 161095"/>
                <a:gd name="connsiteX46" fmla="*/ 490756 w 548838"/>
                <a:gd name="connsiteY46" fmla="*/ 0 h 161095"/>
                <a:gd name="connsiteX47" fmla="*/ 418418 w 548838"/>
                <a:gd name="connsiteY47" fmla="*/ 80548 h 161095"/>
                <a:gd name="connsiteX48" fmla="*/ 489892 w 548838"/>
                <a:gd name="connsiteY48" fmla="*/ 161096 h 161095"/>
                <a:gd name="connsiteX49" fmla="*/ 545189 w 548838"/>
                <a:gd name="connsiteY49" fmla="*/ 140870 h 161095"/>
                <a:gd name="connsiteX50" fmla="*/ 547137 w 548838"/>
                <a:gd name="connsiteY50" fmla="*/ 141268 h 161095"/>
                <a:gd name="connsiteX51" fmla="*/ 548839 w 548838"/>
                <a:gd name="connsiteY51" fmla="*/ 140430 h 161095"/>
                <a:gd name="connsiteX52" fmla="*/ 529698 w 548838"/>
                <a:gd name="connsiteY52" fmla="*/ 114135 h 161095"/>
                <a:gd name="connsiteX53" fmla="*/ 527543 w 548838"/>
                <a:gd name="connsiteY53" fmla="*/ 115453 h 161095"/>
                <a:gd name="connsiteX54" fmla="*/ 527955 w 548838"/>
                <a:gd name="connsiteY54" fmla="*/ 118666 h 161095"/>
                <a:gd name="connsiteX55" fmla="*/ 491621 w 548838"/>
                <a:gd name="connsiteY55" fmla="*/ 139579 h 161095"/>
                <a:gd name="connsiteX56" fmla="*/ 443816 w 548838"/>
                <a:gd name="connsiteY56" fmla="*/ 80095 h 161095"/>
                <a:gd name="connsiteX57" fmla="*/ 490976 w 548838"/>
                <a:gd name="connsiteY57" fmla="*/ 21544 h 161095"/>
                <a:gd name="connsiteX58" fmla="*/ 525842 w 548838"/>
                <a:gd name="connsiteY58" fmla="*/ 38970 h 161095"/>
                <a:gd name="connsiteX59" fmla="*/ 525842 w 548838"/>
                <a:gd name="connsiteY59" fmla="*/ 43062 h 161095"/>
                <a:gd name="connsiteX60" fmla="*/ 528408 w 548838"/>
                <a:gd name="connsiteY60" fmla="*/ 44146 h 161095"/>
                <a:gd name="connsiteX61" fmla="*/ 546067 w 548838"/>
                <a:gd name="connsiteY61" fmla="*/ 16588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48838" h="161095">
                  <a:moveTo>
                    <a:pt x="127635" y="16588"/>
                  </a:moveTo>
                  <a:lnTo>
                    <a:pt x="125495" y="15283"/>
                  </a:lnTo>
                  <a:cubicBezTo>
                    <a:pt x="124836" y="15942"/>
                    <a:pt x="123547" y="16794"/>
                    <a:pt x="122051" y="16794"/>
                  </a:cubicBezTo>
                  <a:cubicBezTo>
                    <a:pt x="120103" y="16794"/>
                    <a:pt x="115369" y="12715"/>
                    <a:pt x="107424" y="8390"/>
                  </a:cubicBezTo>
                  <a:cubicBezTo>
                    <a:pt x="99438" y="4092"/>
                    <a:pt x="88009" y="0"/>
                    <a:pt x="72325" y="0"/>
                  </a:cubicBezTo>
                  <a:cubicBezTo>
                    <a:pt x="25398" y="0"/>
                    <a:pt x="0" y="38791"/>
                    <a:pt x="0" y="80548"/>
                  </a:cubicBezTo>
                  <a:cubicBezTo>
                    <a:pt x="0" y="122332"/>
                    <a:pt x="25398" y="161096"/>
                    <a:pt x="71460" y="161096"/>
                  </a:cubicBezTo>
                  <a:cubicBezTo>
                    <a:pt x="107616" y="161096"/>
                    <a:pt x="117742" y="140870"/>
                    <a:pt x="126771" y="140870"/>
                  </a:cubicBezTo>
                  <a:cubicBezTo>
                    <a:pt x="127635" y="140870"/>
                    <a:pt x="128294" y="141268"/>
                    <a:pt x="128733" y="141268"/>
                  </a:cubicBezTo>
                  <a:lnTo>
                    <a:pt x="130448" y="140430"/>
                  </a:lnTo>
                  <a:lnTo>
                    <a:pt x="111280" y="114135"/>
                  </a:lnTo>
                  <a:lnTo>
                    <a:pt x="109126" y="115453"/>
                  </a:lnTo>
                  <a:cubicBezTo>
                    <a:pt x="109331" y="116524"/>
                    <a:pt x="109578" y="117609"/>
                    <a:pt x="109578" y="118666"/>
                  </a:cubicBezTo>
                  <a:cubicBezTo>
                    <a:pt x="109578" y="129239"/>
                    <a:pt x="91055" y="140005"/>
                    <a:pt x="73176" y="139579"/>
                  </a:cubicBezTo>
                  <a:cubicBezTo>
                    <a:pt x="39161" y="138920"/>
                    <a:pt x="25398" y="110262"/>
                    <a:pt x="25398" y="80095"/>
                  </a:cubicBezTo>
                  <a:cubicBezTo>
                    <a:pt x="25398" y="50380"/>
                    <a:pt x="40039" y="21544"/>
                    <a:pt x="72545" y="21544"/>
                  </a:cubicBezTo>
                  <a:cubicBezTo>
                    <a:pt x="89765" y="21544"/>
                    <a:pt x="107424" y="30593"/>
                    <a:pt x="107424" y="38970"/>
                  </a:cubicBezTo>
                  <a:cubicBezTo>
                    <a:pt x="107424" y="40892"/>
                    <a:pt x="107836" y="42196"/>
                    <a:pt x="107424" y="43062"/>
                  </a:cubicBezTo>
                  <a:lnTo>
                    <a:pt x="109990" y="44146"/>
                  </a:lnTo>
                  <a:lnTo>
                    <a:pt x="127635" y="16588"/>
                  </a:lnTo>
                  <a:close/>
                  <a:moveTo>
                    <a:pt x="211788" y="142819"/>
                  </a:moveTo>
                  <a:lnTo>
                    <a:pt x="214368" y="143877"/>
                  </a:lnTo>
                  <a:cubicBezTo>
                    <a:pt x="215232" y="142819"/>
                    <a:pt x="216536" y="142366"/>
                    <a:pt x="217620" y="142160"/>
                  </a:cubicBezTo>
                  <a:cubicBezTo>
                    <a:pt x="219980" y="141927"/>
                    <a:pt x="237406" y="161096"/>
                    <a:pt x="277459" y="161096"/>
                  </a:cubicBezTo>
                  <a:cubicBezTo>
                    <a:pt x="311446" y="161096"/>
                    <a:pt x="334690" y="141502"/>
                    <a:pt x="334690" y="112432"/>
                  </a:cubicBezTo>
                  <a:cubicBezTo>
                    <a:pt x="334690" y="48458"/>
                    <a:pt x="241495" y="79655"/>
                    <a:pt x="241495" y="44805"/>
                  </a:cubicBezTo>
                  <a:cubicBezTo>
                    <a:pt x="241495" y="31445"/>
                    <a:pt x="249467" y="21544"/>
                    <a:pt x="273781" y="21544"/>
                  </a:cubicBezTo>
                  <a:cubicBezTo>
                    <a:pt x="292717" y="21544"/>
                    <a:pt x="315096" y="29715"/>
                    <a:pt x="315096" y="41153"/>
                  </a:cubicBezTo>
                  <a:cubicBezTo>
                    <a:pt x="315096" y="41977"/>
                    <a:pt x="315096" y="42855"/>
                    <a:pt x="314890" y="43487"/>
                  </a:cubicBezTo>
                  <a:lnTo>
                    <a:pt x="317676" y="44805"/>
                  </a:lnTo>
                  <a:lnTo>
                    <a:pt x="332755" y="12276"/>
                  </a:lnTo>
                  <a:lnTo>
                    <a:pt x="330615" y="11425"/>
                  </a:lnTo>
                  <a:cubicBezTo>
                    <a:pt x="328886" y="13347"/>
                    <a:pt x="326938" y="13786"/>
                    <a:pt x="325675" y="13786"/>
                  </a:cubicBezTo>
                  <a:cubicBezTo>
                    <a:pt x="323096" y="13786"/>
                    <a:pt x="318334" y="10326"/>
                    <a:pt x="310376" y="6880"/>
                  </a:cubicBezTo>
                  <a:cubicBezTo>
                    <a:pt x="302418" y="3433"/>
                    <a:pt x="291221" y="0"/>
                    <a:pt x="275085" y="0"/>
                  </a:cubicBezTo>
                  <a:cubicBezTo>
                    <a:pt x="241070" y="0"/>
                    <a:pt x="216961" y="16368"/>
                    <a:pt x="216961" y="45643"/>
                  </a:cubicBezTo>
                  <a:cubicBezTo>
                    <a:pt x="216961" y="107063"/>
                    <a:pt x="309306" y="74534"/>
                    <a:pt x="309306" y="113737"/>
                  </a:cubicBezTo>
                  <a:cubicBezTo>
                    <a:pt x="309306" y="131587"/>
                    <a:pt x="296367" y="139579"/>
                    <a:pt x="277651" y="139579"/>
                  </a:cubicBezTo>
                  <a:cubicBezTo>
                    <a:pt x="255916" y="139579"/>
                    <a:pt x="229654" y="127509"/>
                    <a:pt x="229654" y="116085"/>
                  </a:cubicBezTo>
                  <a:cubicBezTo>
                    <a:pt x="229654" y="115027"/>
                    <a:pt x="229654" y="113970"/>
                    <a:pt x="229859" y="112871"/>
                  </a:cubicBezTo>
                  <a:lnTo>
                    <a:pt x="227486" y="111567"/>
                  </a:lnTo>
                  <a:lnTo>
                    <a:pt x="211788" y="142819"/>
                  </a:lnTo>
                  <a:close/>
                  <a:moveTo>
                    <a:pt x="546067" y="16588"/>
                  </a:moveTo>
                  <a:lnTo>
                    <a:pt x="543913" y="15283"/>
                  </a:lnTo>
                  <a:cubicBezTo>
                    <a:pt x="543254" y="15942"/>
                    <a:pt x="541978" y="16794"/>
                    <a:pt x="540482" y="16794"/>
                  </a:cubicBezTo>
                  <a:cubicBezTo>
                    <a:pt x="538520" y="16794"/>
                    <a:pt x="533800" y="12715"/>
                    <a:pt x="525842" y="8390"/>
                  </a:cubicBezTo>
                  <a:cubicBezTo>
                    <a:pt x="517842" y="4092"/>
                    <a:pt x="506454" y="0"/>
                    <a:pt x="490756" y="0"/>
                  </a:cubicBezTo>
                  <a:cubicBezTo>
                    <a:pt x="443816" y="0"/>
                    <a:pt x="418418" y="38791"/>
                    <a:pt x="418418" y="80548"/>
                  </a:cubicBezTo>
                  <a:cubicBezTo>
                    <a:pt x="418418" y="122332"/>
                    <a:pt x="443816" y="161096"/>
                    <a:pt x="489892" y="161096"/>
                  </a:cubicBezTo>
                  <a:cubicBezTo>
                    <a:pt x="526048" y="161096"/>
                    <a:pt x="536160" y="140870"/>
                    <a:pt x="545189" y="140870"/>
                  </a:cubicBezTo>
                  <a:cubicBezTo>
                    <a:pt x="546067" y="140870"/>
                    <a:pt x="546698" y="141268"/>
                    <a:pt x="547137" y="141268"/>
                  </a:cubicBezTo>
                  <a:lnTo>
                    <a:pt x="548839" y="140430"/>
                  </a:lnTo>
                  <a:lnTo>
                    <a:pt x="529698" y="114135"/>
                  </a:lnTo>
                  <a:lnTo>
                    <a:pt x="527543" y="115453"/>
                  </a:lnTo>
                  <a:cubicBezTo>
                    <a:pt x="527749" y="116524"/>
                    <a:pt x="527955" y="117609"/>
                    <a:pt x="527955" y="118666"/>
                  </a:cubicBezTo>
                  <a:cubicBezTo>
                    <a:pt x="527955" y="129239"/>
                    <a:pt x="509472" y="140005"/>
                    <a:pt x="491621" y="139579"/>
                  </a:cubicBezTo>
                  <a:cubicBezTo>
                    <a:pt x="457606" y="138920"/>
                    <a:pt x="443816" y="110262"/>
                    <a:pt x="443816" y="80095"/>
                  </a:cubicBezTo>
                  <a:cubicBezTo>
                    <a:pt x="443816" y="50380"/>
                    <a:pt x="458456" y="21544"/>
                    <a:pt x="490976" y="21544"/>
                  </a:cubicBezTo>
                  <a:cubicBezTo>
                    <a:pt x="508196" y="21544"/>
                    <a:pt x="525842" y="30593"/>
                    <a:pt x="525842" y="38970"/>
                  </a:cubicBezTo>
                  <a:cubicBezTo>
                    <a:pt x="525842" y="40892"/>
                    <a:pt x="526240" y="42196"/>
                    <a:pt x="525842" y="43062"/>
                  </a:cubicBezTo>
                  <a:lnTo>
                    <a:pt x="528408" y="44146"/>
                  </a:lnTo>
                  <a:lnTo>
                    <a:pt x="546067" y="16588"/>
                  </a:lnTo>
                  <a:close/>
                </a:path>
              </a:pathLst>
            </a:custGeom>
            <a:solidFill>
              <a:srgbClr val="5E6A7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30FAE9EE-D4B6-27E5-0CC5-C6D57563190C}"/>
                </a:ext>
              </a:extLst>
            </p:cNvPr>
            <p:cNvSpPr/>
            <p:nvPr/>
          </p:nvSpPr>
          <p:spPr>
            <a:xfrm>
              <a:off x="8352653" y="362355"/>
              <a:ext cx="270002" cy="135627"/>
            </a:xfrm>
            <a:custGeom>
              <a:avLst/>
              <a:gdLst>
                <a:gd name="connsiteX0" fmla="*/ 920892 w 920891"/>
                <a:gd name="connsiteY0" fmla="*/ 462580 h 462580"/>
                <a:gd name="connsiteX1" fmla="*/ 899583 w 920891"/>
                <a:gd name="connsiteY1" fmla="*/ 449549 h 462580"/>
                <a:gd name="connsiteX2" fmla="*/ 21337 w 920891"/>
                <a:gd name="connsiteY2" fmla="*/ 22574 h 462580"/>
                <a:gd name="connsiteX3" fmla="*/ 0 w 920891"/>
                <a:gd name="connsiteY3" fmla="*/ 0 h 462580"/>
                <a:gd name="connsiteX4" fmla="*/ 920892 w 920891"/>
                <a:gd name="connsiteY4" fmla="*/ 0 h 462580"/>
                <a:gd name="connsiteX5" fmla="*/ 920892 w 920891"/>
                <a:gd name="connsiteY5" fmla="*/ 46258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91" h="462580">
                  <a:moveTo>
                    <a:pt x="920892" y="462580"/>
                  </a:moveTo>
                  <a:cubicBezTo>
                    <a:pt x="920892" y="462553"/>
                    <a:pt x="900008" y="459298"/>
                    <a:pt x="899583" y="449549"/>
                  </a:cubicBezTo>
                  <a:cubicBezTo>
                    <a:pt x="880606" y="22574"/>
                    <a:pt x="841500" y="39148"/>
                    <a:pt x="21337" y="22574"/>
                  </a:cubicBezTo>
                  <a:cubicBezTo>
                    <a:pt x="5941" y="22245"/>
                    <a:pt x="0" y="0"/>
                    <a:pt x="0" y="0"/>
                  </a:cubicBezTo>
                  <a:lnTo>
                    <a:pt x="920892" y="0"/>
                  </a:lnTo>
                  <a:lnTo>
                    <a:pt x="920892" y="462580"/>
                  </a:lnTo>
                  <a:close/>
                </a:path>
              </a:pathLst>
            </a:custGeom>
            <a:solidFill>
              <a:srgbClr val="006778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CC4DCDF1-8429-575E-C6BC-FF21077DE909}"/>
                </a:ext>
              </a:extLst>
            </p:cNvPr>
            <p:cNvSpPr/>
            <p:nvPr/>
          </p:nvSpPr>
          <p:spPr>
            <a:xfrm>
              <a:off x="8622657" y="226741"/>
              <a:ext cx="269998" cy="135627"/>
            </a:xfrm>
            <a:custGeom>
              <a:avLst/>
              <a:gdLst>
                <a:gd name="connsiteX0" fmla="*/ 0 w 920878"/>
                <a:gd name="connsiteY0" fmla="*/ 0 h 462580"/>
                <a:gd name="connsiteX1" fmla="*/ 21337 w 920878"/>
                <a:gd name="connsiteY1" fmla="*/ 13045 h 462580"/>
                <a:gd name="connsiteX2" fmla="*/ 899555 w 920878"/>
                <a:gd name="connsiteY2" fmla="*/ 440020 h 462580"/>
                <a:gd name="connsiteX3" fmla="*/ 920878 w 920878"/>
                <a:gd name="connsiteY3" fmla="*/ 462580 h 462580"/>
                <a:gd name="connsiteX4" fmla="*/ 0 w 920878"/>
                <a:gd name="connsiteY4" fmla="*/ 462580 h 462580"/>
                <a:gd name="connsiteX5" fmla="*/ 0 w 920878"/>
                <a:gd name="connsiteY5" fmla="*/ 0 h 4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8" h="462580">
                  <a:moveTo>
                    <a:pt x="0" y="0"/>
                  </a:moveTo>
                  <a:cubicBezTo>
                    <a:pt x="0" y="28"/>
                    <a:pt x="20898" y="3295"/>
                    <a:pt x="21337" y="13045"/>
                  </a:cubicBezTo>
                  <a:cubicBezTo>
                    <a:pt x="40313" y="440020"/>
                    <a:pt x="79405" y="423432"/>
                    <a:pt x="899555" y="440020"/>
                  </a:cubicBezTo>
                  <a:cubicBezTo>
                    <a:pt x="914992" y="440336"/>
                    <a:pt x="920878" y="462580"/>
                    <a:pt x="920878" y="462580"/>
                  </a:cubicBezTo>
                  <a:lnTo>
                    <a:pt x="0" y="46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0051"/>
            </a:solidFill>
            <a:ln w="9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 sz="2454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0A8A2-BAE0-306D-9E34-C022E116BC5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0863" y="332657"/>
            <a:ext cx="10081641" cy="100878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ACB33-D7E6-16ED-0D0A-C8380348EEE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0863" y="1700808"/>
            <a:ext cx="11090275" cy="46079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2BCC-E1BB-F4E1-24E0-CE30434A82D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3432" y="6525344"/>
            <a:ext cx="1224136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D58AEDD-D9FC-49E0-A729-7573488236D5}" type="datetime1">
              <a:rPr lang="fi-FI" smtClean="0"/>
              <a:t>4.6.2026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E925-2022-DF28-FF11-E45DE2ABBAE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79576" y="6525344"/>
            <a:ext cx="3529087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9836-3313-1112-20B0-3E7B3537C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50863" y="6525344"/>
            <a:ext cx="360561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02C194C-90A2-478A-B8E8-1C7BF1D1CC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(c)" hidden="1">
            <a:extLst>
              <a:ext uri="{FF2B5EF4-FFF2-40B4-BE49-F238E27FC236}">
                <a16:creationId xmlns:a16="http://schemas.microsoft.com/office/drawing/2014/main" id="{E4107490-29B6-EC41-5A5A-B70881356A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97738" y="6891795"/>
            <a:ext cx="18755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CSC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(logo)" descr="Z:\GRW (grow)\logot\copyright_grow.png" hidden="1">
            <a:extLst>
              <a:ext uri="{FF2B5EF4-FFF2-40B4-BE49-F238E27FC236}">
                <a16:creationId xmlns:a16="http://schemas.microsoft.com/office/drawing/2014/main" id="{B3AAD233-3F37-E02B-C10D-FC6AF87B5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7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1313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9475" indent="-263525" algn="l" defTabSz="914400" rtl="0" eaLnBrk="1" latinLnBrk="0" hangingPunct="1">
        <a:lnSpc>
          <a:spcPct val="100000"/>
        </a:lnSpc>
        <a:spcBef>
          <a:spcPts val="600"/>
        </a:spcBef>
        <a:buFont typeface="Avenir Next LT Pro" panose="020B05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2525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3659">
          <p15:clr>
            <a:srgbClr val="F26B43"/>
          </p15:clr>
        </p15:guide>
        <p15:guide id="4" pos="4021">
          <p15:clr>
            <a:srgbClr val="F26B43"/>
          </p15:clr>
        </p15:guide>
        <p15:guide id="5" pos="2751">
          <p15:clr>
            <a:srgbClr val="F26B43"/>
          </p15:clr>
        </p15:guide>
        <p15:guide id="6" pos="4929">
          <p15:clr>
            <a:srgbClr val="F26B43"/>
          </p15:clr>
        </p15:guide>
        <p15:guide id="7" pos="347">
          <p15:clr>
            <a:srgbClr val="F26B43"/>
          </p15:clr>
        </p15:guide>
        <p15:guide id="8" pos="7333">
          <p15:clr>
            <a:srgbClr val="F26B43"/>
          </p15:clr>
        </p15:guide>
        <p15:guide id="9" pos="2525">
          <p15:clr>
            <a:srgbClr val="F26B43"/>
          </p15:clr>
        </p15:guide>
        <p15:guide id="10" pos="5155">
          <p15:clr>
            <a:srgbClr val="F26B43"/>
          </p15:clr>
        </p15:guide>
        <p15:guide id="11" orient="horz" pos="845">
          <p15:clr>
            <a:srgbClr val="F26B43"/>
          </p15:clr>
        </p15:guide>
        <p15:guide id="12" orient="horz" pos="1071">
          <p15:clr>
            <a:srgbClr val="F26B43"/>
          </p15:clr>
        </p15:guide>
        <p15:guide id="13" orient="horz" pos="3974">
          <p15:clr>
            <a:srgbClr val="F26B43"/>
          </p15:clr>
        </p15:guide>
        <p15:guide id="14" pos="6698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6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1A03204F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3" descr="Blurred sun at dusk">
            <a:extLst>
              <a:ext uri="{FF2B5EF4-FFF2-40B4-BE49-F238E27FC236}">
                <a16:creationId xmlns:a16="http://schemas.microsoft.com/office/drawing/2014/main" id="{2D74D079-9F1C-5E5C-DFBD-71D70485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r="14352" b="2"/>
          <a:stretch>
            <a:fillRect/>
          </a:stretch>
        </p:blipFill>
        <p:spPr>
          <a:xfrm>
            <a:off x="4008439" y="1"/>
            <a:ext cx="8183562" cy="685800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94F4D5-A417-A254-241D-6F06B3DC4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436" y="2337445"/>
            <a:ext cx="8532948" cy="2376264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Strategy @ CSC</a:t>
            </a:r>
            <a:br>
              <a:rPr lang="en-US" dirty="0"/>
            </a:br>
            <a:r>
              <a:rPr lang="en-US" dirty="0"/>
              <a:t>How do we prepare it and keep it fresh?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E1E608C-50EE-3BC3-1970-B6FA87F51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478" y="3993629"/>
            <a:ext cx="7776864" cy="720080"/>
          </a:xfrm>
        </p:spPr>
        <p:txBody>
          <a:bodyPr anchor="t">
            <a:normAutofit/>
          </a:bodyPr>
          <a:lstStyle/>
          <a:p>
            <a:r>
              <a:rPr lang="en-US" sz="1600" dirty="0"/>
              <a:t>10.6.2026</a:t>
            </a:r>
          </a:p>
          <a:p>
            <a:r>
              <a:rPr lang="en-US" sz="1600" dirty="0"/>
              <a:t>Kimmo Koski, Managing Director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AB3DB-E38A-DD1E-390A-E462DF66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3432" y="6525344"/>
            <a:ext cx="1224136" cy="21602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800A272-FC4E-4977-BFE7-88E6A48AF2F0}" type="datetime1">
              <a:rPr lang="fi-FI" smtClean="0"/>
              <a:pPr>
                <a:spcAft>
                  <a:spcPts val="600"/>
                </a:spcAft>
              </a:pPr>
              <a:t>4.6.2026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AB9BD-EDBB-CBDE-CEFF-292F51C2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863" y="6525344"/>
            <a:ext cx="360561" cy="21602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02C194C-90A2-478A-B8E8-1C7BF1D1CCF5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6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9DEA-44DC-5FFF-17B5-DD4F0F3C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approaches from the past…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E6465-9452-695F-5AEA-7B7DD93E6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700808"/>
            <a:ext cx="11305777" cy="4607917"/>
          </a:xfrm>
        </p:spPr>
        <p:txBody>
          <a:bodyPr/>
          <a:lstStyle/>
          <a:p>
            <a:r>
              <a:rPr lang="en-US" sz="2400" dirty="0"/>
              <a:t>“OK, strategies are nice things, but more important is what concrete we achieve”</a:t>
            </a:r>
          </a:p>
          <a:p>
            <a:r>
              <a:rPr lang="en-US" sz="2400" dirty="0"/>
              <a:t>“Good to have a great vision for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5 years away, any idea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/>
              <a:t>how do we get there?”</a:t>
            </a:r>
          </a:p>
          <a:p>
            <a:r>
              <a:rPr lang="en-US" sz="2400" dirty="0"/>
              <a:t>“Our strategy got accepted in our board, now we do not have to bother about it for a year”</a:t>
            </a:r>
          </a:p>
          <a:p>
            <a:r>
              <a:rPr lang="en-US" sz="2400" dirty="0"/>
              <a:t>“Are you now sure that all the right buzzwords are included?”</a:t>
            </a:r>
          </a:p>
          <a:p>
            <a:r>
              <a:rPr lang="en-US" sz="2400" dirty="0"/>
              <a:t>“Strategy now done, let’s continue the real work”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Today a bit different … at least I hope so </a:t>
            </a:r>
            <a:r>
              <a:rPr lang="en-US" sz="2400" b="1" dirty="0">
                <a:sym typeface="Wingdings" panose="05000000000000000000" pitchFamily="2" charset="2"/>
              </a:rPr>
              <a:t>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BB70-08C5-C868-DFBB-E67B34FC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FA02-03FD-4901-AFE1-E05E8C377B58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9DA82-C546-930A-2D5C-ADA9127D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3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9737-243A-6E1A-1008-EDCBDF14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6632"/>
            <a:ext cx="10081641" cy="1008781"/>
          </a:xfrm>
        </p:spPr>
        <p:txBody>
          <a:bodyPr/>
          <a:lstStyle/>
          <a:p>
            <a:r>
              <a:rPr lang="en-US" dirty="0"/>
              <a:t>Briefly about CSC’s past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9841-D3F1-5606-5FF4-ACACA543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FA02-03FD-4901-AFE1-E05E8C377B58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7C64D-7A16-DA35-44AC-053BA933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3</a:t>
            </a:fld>
            <a:endParaRPr lang="en-GB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8EA7E4-88AF-9AF7-2342-D64996AC86CA}"/>
              </a:ext>
            </a:extLst>
          </p:cNvPr>
          <p:cNvGrpSpPr/>
          <p:nvPr/>
        </p:nvGrpSpPr>
        <p:grpSpPr>
          <a:xfrm>
            <a:off x="145663" y="1522095"/>
            <a:ext cx="11835214" cy="4992843"/>
            <a:chOff x="145663" y="1522095"/>
            <a:chExt cx="11835214" cy="499284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1EA6665-D592-F123-96C3-AE0F3BF71073}"/>
                </a:ext>
              </a:extLst>
            </p:cNvPr>
            <p:cNvSpPr/>
            <p:nvPr/>
          </p:nvSpPr>
          <p:spPr>
            <a:xfrm>
              <a:off x="3858193" y="5543379"/>
              <a:ext cx="1354950" cy="954107"/>
            </a:xfrm>
            <a:prstGeom prst="rect">
              <a:avLst/>
            </a:prstGeom>
            <a:solidFill>
              <a:srgbClr val="FFEE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216000"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E7779A5-F8AD-00D5-4746-0124DD0236D9}"/>
                </a:ext>
              </a:extLst>
            </p:cNvPr>
            <p:cNvSpPr/>
            <p:nvPr/>
          </p:nvSpPr>
          <p:spPr>
            <a:xfrm>
              <a:off x="2525698" y="5021055"/>
              <a:ext cx="1354950" cy="954107"/>
            </a:xfrm>
            <a:prstGeom prst="rect">
              <a:avLst/>
            </a:prstGeom>
            <a:solidFill>
              <a:srgbClr val="FFEE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216000"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85659D-3D09-9775-5086-04633AB38075}"/>
                </a:ext>
              </a:extLst>
            </p:cNvPr>
            <p:cNvSpPr/>
            <p:nvPr/>
          </p:nvSpPr>
          <p:spPr>
            <a:xfrm>
              <a:off x="1719342" y="2526679"/>
              <a:ext cx="1354950" cy="954107"/>
            </a:xfrm>
            <a:prstGeom prst="rect">
              <a:avLst/>
            </a:prstGeom>
            <a:solidFill>
              <a:srgbClr val="FFEE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216000"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28F8ED7-131E-C081-4C5E-3F861A456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47" idx="6"/>
              <a:endCxn id="48" idx="2"/>
            </p:cNvCxnSpPr>
            <p:nvPr/>
          </p:nvCxnSpPr>
          <p:spPr>
            <a:xfrm flipV="1">
              <a:off x="591424" y="4003800"/>
              <a:ext cx="1184096" cy="427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38ED32-E97F-D9C8-2CEA-72957C29E68B}"/>
                </a:ext>
              </a:extLst>
            </p:cNvPr>
            <p:cNvSpPr txBox="1"/>
            <p:nvPr/>
          </p:nvSpPr>
          <p:spPr>
            <a:xfrm>
              <a:off x="576812" y="5060028"/>
              <a:ext cx="8280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84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1971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</a:b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CSC’s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story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begins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AC2269-08FB-252C-1CE3-E677FD9F55A9}"/>
                </a:ext>
              </a:extLst>
            </p:cNvPr>
            <p:cNvSpPr txBox="1"/>
            <p:nvPr/>
          </p:nvSpPr>
          <p:spPr>
            <a:xfrm>
              <a:off x="1588066" y="2526679"/>
              <a:ext cx="15841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1983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Funet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 network was designed and developed​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A4278A-E255-7715-8535-D1CAE91AD46F}"/>
                </a:ext>
              </a:extLst>
            </p:cNvPr>
            <p:cNvSpPr txBox="1"/>
            <p:nvPr/>
          </p:nvSpPr>
          <p:spPr>
            <a:xfrm>
              <a:off x="2384549" y="5060028"/>
              <a:ext cx="15841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84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1988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CSC connected Finland to the Internet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0EB738-EC1C-35E2-BA49-2437145E18D2}"/>
                </a:ext>
              </a:extLst>
            </p:cNvPr>
            <p:cNvSpPr txBox="1"/>
            <p:nvPr/>
          </p:nvSpPr>
          <p:spPr>
            <a:xfrm>
              <a:off x="4792935" y="2387289"/>
              <a:ext cx="18403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CSC began to host higher education institutions’ library materials​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1353D3-811B-543D-71B1-9D32FAE2BA41}"/>
                </a:ext>
              </a:extLst>
            </p:cNvPr>
            <p:cNvSpPr txBox="1"/>
            <p:nvPr/>
          </p:nvSpPr>
          <p:spPr>
            <a:xfrm>
              <a:off x="3730553" y="5560831"/>
              <a:ext cx="15841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Linux was uploaded to FTP server hosted by CSC​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982EC1-EE9C-D68B-04DB-4BAF2EBCD5AB}"/>
                </a:ext>
              </a:extLst>
            </p:cNvPr>
            <p:cNvSpPr txBox="1"/>
            <p:nvPr/>
          </p:nvSpPr>
          <p:spPr>
            <a:xfrm>
              <a:off x="2485023" y="1711267"/>
              <a:ext cx="1950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84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1989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First supercomputer (Cray X-MP) came to CSC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ED0BFF-8087-C682-1D47-291F22615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1991544" y="4003800"/>
              <a:ext cx="1634613" cy="1676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9D67BF-FA68-B07C-F9A6-0E9867073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 flipV="1">
              <a:off x="3842181" y="4014380"/>
              <a:ext cx="1262950" cy="618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14D9D8-A608-4EDB-35E8-25E908E3E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 flipV="1">
              <a:off x="5321155" y="4005980"/>
              <a:ext cx="2360662" cy="84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668A64C-A883-A9AA-546C-0627BBACB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51" idx="6"/>
              <a:endCxn id="52" idx="2"/>
            </p:cNvCxnSpPr>
            <p:nvPr/>
          </p:nvCxnSpPr>
          <p:spPr>
            <a:xfrm>
              <a:off x="7897841" y="4005980"/>
              <a:ext cx="1481807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2A3EF1A-2AFE-FA67-808B-56D07904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52" idx="6"/>
              <a:endCxn id="53" idx="2"/>
            </p:cNvCxnSpPr>
            <p:nvPr/>
          </p:nvCxnSpPr>
          <p:spPr>
            <a:xfrm flipV="1">
              <a:off x="9595672" y="4001620"/>
              <a:ext cx="1941110" cy="436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FCFB09-9DF5-3E41-543F-407EAF59C3A3}"/>
                </a:ext>
              </a:extLst>
            </p:cNvPr>
            <p:cNvSpPr txBox="1"/>
            <p:nvPr/>
          </p:nvSpPr>
          <p:spPr>
            <a:xfrm>
              <a:off x="145663" y="4132968"/>
              <a:ext cx="724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1970s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FB4071-5EB2-D974-7936-4991E0AB9584}"/>
                </a:ext>
              </a:extLst>
            </p:cNvPr>
            <p:cNvSpPr txBox="1"/>
            <p:nvPr/>
          </p:nvSpPr>
          <p:spPr>
            <a:xfrm>
              <a:off x="1496229" y="4146323"/>
              <a:ext cx="724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>
                <a:defRPr sz="1600">
                  <a:latin typeface="+mj-lt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1980s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AC2D28-FDF1-28D0-E573-87D5388E2BF0}"/>
                </a:ext>
              </a:extLst>
            </p:cNvPr>
            <p:cNvSpPr txBox="1"/>
            <p:nvPr/>
          </p:nvSpPr>
          <p:spPr>
            <a:xfrm>
              <a:off x="3355405" y="4131741"/>
              <a:ext cx="724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1990s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81DE12-069B-C6C5-CC96-7EAA1E6B87BA}"/>
                </a:ext>
              </a:extLst>
            </p:cNvPr>
            <p:cNvSpPr txBox="1"/>
            <p:nvPr/>
          </p:nvSpPr>
          <p:spPr>
            <a:xfrm>
              <a:off x="4822233" y="4139546"/>
              <a:ext cx="724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2000s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D23FCD-A55E-A613-9A41-3A78D0D00B22}"/>
                </a:ext>
              </a:extLst>
            </p:cNvPr>
            <p:cNvSpPr txBox="1"/>
            <p:nvPr/>
          </p:nvSpPr>
          <p:spPr>
            <a:xfrm>
              <a:off x="7420626" y="4137174"/>
              <a:ext cx="724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2010s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CB7A5F-B078-D5CA-446E-E73D7AD59746}"/>
                </a:ext>
              </a:extLst>
            </p:cNvPr>
            <p:cNvSpPr txBox="1"/>
            <p:nvPr/>
          </p:nvSpPr>
          <p:spPr>
            <a:xfrm>
              <a:off x="9112228" y="4146323"/>
              <a:ext cx="724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2020s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47DB3E-6451-91EF-79C1-33F43079D187}"/>
                </a:ext>
              </a:extLst>
            </p:cNvPr>
            <p:cNvSpPr txBox="1"/>
            <p:nvPr/>
          </p:nvSpPr>
          <p:spPr>
            <a:xfrm>
              <a:off x="11256101" y="4146526"/>
              <a:ext cx="724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2030s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486AD3D-2421-EA7F-6418-AC9163719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3432" y="4076956"/>
              <a:ext cx="0" cy="917851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66EB20E-ABE3-B21A-41ED-9AEF39E4E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2380154" y="3480786"/>
              <a:ext cx="0" cy="481685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BEF9FB-5D9B-E1A1-0653-5FE6E8173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215680" y="4076956"/>
              <a:ext cx="0" cy="892565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2A6E88-4823-AFA8-B108-73A6F30C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4459097" y="4076956"/>
              <a:ext cx="0" cy="1429348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70A462-A787-15FD-677B-8F431342E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733869" y="3339196"/>
              <a:ext cx="0" cy="623275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5F69B3-0F18-4C25-E8E2-9425AF8F054E}"/>
                </a:ext>
              </a:extLst>
            </p:cNvPr>
            <p:cNvSpPr txBox="1"/>
            <p:nvPr/>
          </p:nvSpPr>
          <p:spPr>
            <a:xfrm>
              <a:off x="5274064" y="5078743"/>
              <a:ext cx="197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Scientist’s User Interface was created​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F03D4F-9CD9-13BD-0E06-F84F1045002A}"/>
                </a:ext>
              </a:extLst>
            </p:cNvPr>
            <p:cNvSpPr txBox="1"/>
            <p:nvPr/>
          </p:nvSpPr>
          <p:spPr>
            <a:xfrm>
              <a:off x="6010545" y="1547190"/>
              <a:ext cx="17231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84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2005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Haka identity federation was established​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6F9AFC-8605-9205-7BE5-0CF8851FD248}"/>
                </a:ext>
              </a:extLst>
            </p:cNvPr>
            <p:cNvSpPr txBox="1"/>
            <p:nvPr/>
          </p:nvSpPr>
          <p:spPr>
            <a:xfrm>
              <a:off x="7668624" y="1522095"/>
              <a:ext cx="137182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84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2012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CSC data center was founded in Kajaani​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D82D6-85E2-CFDC-9C3F-B075475B8FDF}"/>
                </a:ext>
              </a:extLst>
            </p:cNvPr>
            <p:cNvSpPr txBox="1"/>
            <p:nvPr/>
          </p:nvSpPr>
          <p:spPr>
            <a:xfrm>
              <a:off x="7887594" y="4967960"/>
              <a:ext cx="13718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Services for open science and research were born​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535B34-BCCE-D918-E26D-8D65C41813C7}"/>
                </a:ext>
              </a:extLst>
            </p:cNvPr>
            <p:cNvSpPr txBox="1"/>
            <p:nvPr/>
          </p:nvSpPr>
          <p:spPr>
            <a:xfrm>
              <a:off x="8589655" y="2646457"/>
              <a:ext cx="13718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CSC began representing Finland in ELIXIR network​</a:t>
              </a:r>
              <a:endPara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7687C3-67D8-68B4-50A8-4194A68C05FE}"/>
                </a:ext>
              </a:extLst>
            </p:cNvPr>
            <p:cNvSpPr txBox="1"/>
            <p:nvPr/>
          </p:nvSpPr>
          <p:spPr>
            <a:xfrm>
              <a:off x="9284027" y="1556712"/>
              <a:ext cx="15309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Digivisio 2030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project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office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 at CSC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established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F75F4E-5170-7F60-C0D4-7F1CCFB93339}"/>
                </a:ext>
              </a:extLst>
            </p:cNvPr>
            <p:cNvSpPr txBox="1"/>
            <p:nvPr/>
          </p:nvSpPr>
          <p:spPr>
            <a:xfrm>
              <a:off x="9175860" y="5023197"/>
              <a:ext cx="174731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84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2022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</a:b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LUMI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supercomputer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inaugurated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 in Kajaani​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DA73B7-CA82-4AD3-BB91-1E10E394122A}"/>
                </a:ext>
              </a:extLst>
            </p:cNvPr>
            <p:cNvSpPr txBox="1"/>
            <p:nvPr/>
          </p:nvSpPr>
          <p:spPr>
            <a:xfrm>
              <a:off x="10080573" y="2291905"/>
              <a:ext cx="19003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84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2025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LUMI AI Factory begins operations, CSC prepares to acquire its own quantum computer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42FA31F-EBA2-F2B9-ABEB-366A14277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874867" y="4076956"/>
              <a:ext cx="0" cy="949826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656B5D-DD56-BB88-C94A-0269E2AC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809179" y="2484847"/>
              <a:ext cx="1" cy="1483875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034187-2BB9-2A17-1780-22B3882ED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328248" y="2676687"/>
              <a:ext cx="0" cy="1285784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93F77D0-CC4F-7123-CDCB-1DD1AAB01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904312" y="3505846"/>
              <a:ext cx="0" cy="456625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E45FEAE-2777-6DC8-7CA4-220017163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636200" y="4005980"/>
              <a:ext cx="0" cy="1020802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E11D1F1-7899-0FE3-3A1E-B1641413A2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049519" y="4036420"/>
              <a:ext cx="0" cy="93154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85A94CE-7F47-5627-C719-08415722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049519" y="2295376"/>
              <a:ext cx="0" cy="1667095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E5FD313-4DBD-0F7A-5399-5B71AF3A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3682963"/>
              <a:ext cx="0" cy="279508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87876F-3BB7-9773-D99F-A33CB224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5400" y="3900078"/>
              <a:ext cx="216024" cy="2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21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E79119-5C44-D11B-7D01-5F96D6DCC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75520" y="3895800"/>
              <a:ext cx="216024" cy="2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21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6440BD5-184F-D692-347C-9771395B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26157" y="3912562"/>
              <a:ext cx="216024" cy="2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21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B4381DD-87C3-FF7F-C280-C9C52A68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5131" y="3906380"/>
              <a:ext cx="216024" cy="2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21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EBB6C75-E645-D514-083E-7A230027E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81817" y="3897980"/>
              <a:ext cx="216024" cy="2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21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1DC945F-9AFF-E475-CB69-6A982B743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79648" y="3897980"/>
              <a:ext cx="216024" cy="2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21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0235232-4209-E364-4F7F-081C92583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536782" y="3893620"/>
              <a:ext cx="216024" cy="2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16000" rIns="180000" bIns="21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283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6EF39D-382C-9942-F953-CB93605D0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080572" y="3244334"/>
              <a:ext cx="60952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83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 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2589CB4-032D-D510-C62F-8C060EC2F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431704" y="2636912"/>
              <a:ext cx="0" cy="1335343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89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5CBAB-2155-B083-1283-2B4D87243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F6559E-C508-57EF-DE81-70B97BE0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29630"/>
            <a:ext cx="5257800" cy="1008781"/>
          </a:xfrm>
        </p:spPr>
        <p:txBody>
          <a:bodyPr/>
          <a:lstStyle/>
          <a:p>
            <a:r>
              <a:rPr lang="en-US" dirty="0"/>
              <a:t>CSC’s strategy today 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E1468-7522-185C-59A5-2D207C72F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680047"/>
            <a:ext cx="525780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800" dirty="0">
                <a:latin typeface="+mj-lt"/>
              </a:rPr>
              <a:t>STRATEGIC GOALS</a:t>
            </a:r>
          </a:p>
          <a:p>
            <a:pPr marL="0" indent="0">
              <a:buNone/>
            </a:pPr>
            <a:endParaRPr lang="fi-FI" sz="18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We provide the most impact generating HPC and data ecosystem in the world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We are a pacesetter for responsible adoption of artificial intelligence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a typeface="+mj-ea"/>
                <a:cs typeface="+mj-cs"/>
              </a:rPr>
              <a:t>We bridge silos to enhance customer success​</a:t>
            </a:r>
          </a:p>
          <a:p>
            <a:pPr marL="0" indent="0">
              <a:buNone/>
            </a:pPr>
            <a:endParaRPr lang="fi-FI" sz="1800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fi-FI" sz="1800" dirty="0">
                <a:latin typeface="+mj-lt"/>
                <a:ea typeface="+mj-ea"/>
                <a:cs typeface="+mj-cs"/>
              </a:rPr>
              <a:t>OVERARCHING THEMES </a:t>
            </a:r>
          </a:p>
          <a:p>
            <a:pPr marL="0" indent="0">
              <a:buNone/>
            </a:pPr>
            <a:endParaRPr lang="en-US" sz="1800" noProof="0" dirty="0">
              <a:latin typeface="+mj-lt"/>
              <a:ea typeface="+mj-ea"/>
              <a:cs typeface="+mj-cs"/>
            </a:endParaRPr>
          </a:p>
          <a:p>
            <a:pPr marL="342900" indent="-342900">
              <a:buAutoNum type="arabicPeriod"/>
            </a:pPr>
            <a:r>
              <a:rPr lang="en-US" sz="1800" noProof="0" dirty="0">
                <a:solidFill>
                  <a:srgbClr val="475056"/>
                </a:solidFill>
              </a:rPr>
              <a:t>Security, preparedness, resilience</a:t>
            </a:r>
          </a:p>
          <a:p>
            <a:pPr marL="342900" indent="-342900">
              <a:buAutoNum type="arabicPeriod"/>
            </a:pPr>
            <a:r>
              <a:rPr lang="en-US" sz="1800" noProof="0" dirty="0">
                <a:solidFill>
                  <a:srgbClr val="475056"/>
                </a:solidFill>
              </a:rPr>
              <a:t>Customer centricity</a:t>
            </a:r>
          </a:p>
          <a:p>
            <a:pPr marL="342900" indent="-342900">
              <a:buAutoNum type="arabicPeriod"/>
            </a:pPr>
            <a:r>
              <a:rPr lang="en-US" sz="1800" noProof="0" dirty="0">
                <a:solidFill>
                  <a:srgbClr val="475056"/>
                </a:solidFill>
              </a:rPr>
              <a:t>Sustainability at the core of our operations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10014-1659-9258-34E3-B7999916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5648-9676-4819-AFDD-283EACF1067D}" type="datetime1">
              <a:rPr lang="fi-FI" smtClean="0"/>
              <a:t>4.6.2026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F64CB-94E3-8DF9-757D-572C426D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4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ADA8F5-D3EB-C29D-E794-D43E133CC1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OUR VISION</a:t>
            </a:r>
          </a:p>
          <a:p>
            <a:r>
              <a:rPr lang="en-US" noProof="0" dirty="0"/>
              <a:t>Together we build world-class environments for research, learning and innovation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EB1B2D0-A304-E92C-EE25-7C968E217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Image of the LUMI data center in Kajaani.">
            <a:extLst>
              <a:ext uri="{FF2B5EF4-FFF2-40B4-BE49-F238E27FC236}">
                <a16:creationId xmlns:a16="http://schemas.microsoft.com/office/drawing/2014/main" id="{EA5FF3FB-58E3-A01A-5530-69F5073EC7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3"/>
          <a:stretch>
            <a:fillRect/>
          </a:stretch>
        </p:blipFill>
        <p:spPr>
          <a:xfrm>
            <a:off x="6383337" y="1"/>
            <a:ext cx="5808663" cy="4076999"/>
          </a:xfrm>
        </p:spPr>
      </p:pic>
    </p:spTree>
    <p:extLst>
      <p:ext uri="{BB962C8B-B14F-4D97-AF65-F5344CB8AC3E}">
        <p14:creationId xmlns:p14="http://schemas.microsoft.com/office/powerpoint/2010/main" val="210199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508" y="259963"/>
            <a:ext cx="10322984" cy="1071033"/>
          </a:xfrm>
        </p:spPr>
        <p:txBody>
          <a:bodyPr/>
          <a:lstStyle/>
          <a:p>
            <a:r>
              <a:rPr lang="fi-FI" dirty="0" err="1"/>
              <a:t>Strategy</a:t>
            </a:r>
            <a:r>
              <a:rPr lang="fi-FI" dirty="0"/>
              <a:t> </a:t>
            </a:r>
            <a:r>
              <a:rPr lang="fi-FI" dirty="0" err="1"/>
              <a:t>preparation</a:t>
            </a:r>
            <a:r>
              <a:rPr lang="fi-FI" dirty="0"/>
              <a:t> @ CSC : </a:t>
            </a:r>
            <a:br>
              <a:rPr lang="fi-FI" dirty="0"/>
            </a:br>
            <a:r>
              <a:rPr lang="fi-FI" dirty="0" err="1"/>
              <a:t>Steps</a:t>
            </a:r>
            <a:r>
              <a:rPr lang="fi-FI" dirty="0"/>
              <a:t> to create strategy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D823F2-E51B-1D21-1CA5-B75714964B2A}"/>
              </a:ext>
            </a:extLst>
          </p:cNvPr>
          <p:cNvGrpSpPr/>
          <p:nvPr/>
        </p:nvGrpSpPr>
        <p:grpSpPr>
          <a:xfrm>
            <a:off x="1022815" y="1776880"/>
            <a:ext cx="10694028" cy="4676456"/>
            <a:chOff x="1022815" y="1632864"/>
            <a:chExt cx="10694028" cy="4676456"/>
          </a:xfrm>
        </p:grpSpPr>
        <p:sp>
          <p:nvSpPr>
            <p:cNvPr id="82" name="Down Arrow 81"/>
            <p:cNvSpPr/>
            <p:nvPr/>
          </p:nvSpPr>
          <p:spPr>
            <a:xfrm>
              <a:off x="2088573" y="3080602"/>
              <a:ext cx="301547" cy="2502011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22817" y="2263143"/>
              <a:ext cx="2503249" cy="817459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dirty="0"/>
                <a:t>Trends and impacts</a:t>
              </a:r>
            </a:p>
            <a:p>
              <a:pPr algn="ctr"/>
              <a:r>
                <a:rPr lang="fi-FI" dirty="0"/>
                <a:t>(PESTLE factors)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6631" y="1632864"/>
              <a:ext cx="199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Setting the scene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65809" y="1632864"/>
              <a:ext cx="1706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Tough choices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2816" y="3297472"/>
              <a:ext cx="2503249" cy="96724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dirty="0"/>
                <a:t>Undertanding </a:t>
              </a:r>
            </a:p>
            <a:p>
              <a:pPr algn="ctr"/>
              <a:r>
                <a:rPr lang="fi-FI" dirty="0"/>
                <a:t>the playground</a:t>
              </a:r>
            </a:p>
            <a:p>
              <a:pPr algn="ctr"/>
              <a:r>
                <a:rPr lang="fi-FI" dirty="0"/>
                <a:t>(Market analysis)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22817" y="4506539"/>
              <a:ext cx="2503249" cy="74814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Understanding </a:t>
              </a:r>
            </a:p>
            <a:p>
              <a:pPr algn="ctr"/>
              <a:r>
                <a:rPr lang="fi-FI" dirty="0">
                  <a:solidFill>
                    <a:schemeClr val="tx1"/>
                  </a:solidFill>
                </a:rPr>
                <a:t>our capabilities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65813" y="3230835"/>
              <a:ext cx="2354583" cy="2023852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cxnSp>
          <p:nvCxnSpPr>
            <p:cNvPr id="15" name="Straight Connector 14"/>
            <p:cNvCxnSpPr>
              <a:stCxn id="14" idx="0"/>
              <a:endCxn id="14" idx="2"/>
            </p:cNvCxnSpPr>
            <p:nvPr/>
          </p:nvCxnSpPr>
          <p:spPr>
            <a:xfrm>
              <a:off x="6643103" y="3230835"/>
              <a:ext cx="0" cy="2023852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</p:cNvCxnSpPr>
            <p:nvPr/>
          </p:nvCxnSpPr>
          <p:spPr>
            <a:xfrm flipH="1" flipV="1">
              <a:off x="5465813" y="4237127"/>
              <a:ext cx="2354583" cy="5632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328308" y="3226240"/>
              <a:ext cx="1137501" cy="1011925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accent4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28308" y="4237128"/>
              <a:ext cx="1137501" cy="1017559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accent4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65811" y="2279677"/>
              <a:ext cx="1177292" cy="9493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43104" y="2279677"/>
              <a:ext cx="1177291" cy="9493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90819" y="3302245"/>
              <a:ext cx="996491" cy="954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bg1"/>
                  </a:solidFill>
                </a:rPr>
                <a:t>Oppor-</a:t>
              </a:r>
            </a:p>
            <a:p>
              <a:pPr algn="ctr"/>
              <a:r>
                <a:rPr lang="fi-FI" dirty="0">
                  <a:solidFill>
                    <a:schemeClr val="bg1"/>
                  </a:solidFill>
                </a:rPr>
                <a:t>tunities</a:t>
              </a:r>
            </a:p>
            <a:p>
              <a:pPr algn="ctr"/>
              <a:endParaRPr lang="fi-FI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3848" y="4246797"/>
              <a:ext cx="980268" cy="379656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bg1"/>
                  </a:solidFill>
                </a:rPr>
                <a:t>Threats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43202" y="2325035"/>
              <a:ext cx="1222514" cy="666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dirty="0"/>
                <a:t>Strengths</a:t>
              </a:r>
            </a:p>
            <a:p>
              <a:pPr algn="ctr"/>
              <a:endParaRPr lang="fi-FI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93548" y="2325033"/>
              <a:ext cx="889987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i-FI" dirty="0"/>
                <a:t>Weak-</a:t>
              </a:r>
            </a:p>
            <a:p>
              <a:pPr algn="ctr"/>
              <a:r>
                <a:rPr lang="fi-FI" dirty="0" err="1"/>
                <a:t>nesses</a:t>
              </a:r>
              <a:endParaRPr lang="fi-FI" dirty="0"/>
            </a:p>
          </p:txBody>
        </p:sp>
        <p:sp>
          <p:nvSpPr>
            <p:cNvPr id="25" name="Multiply 24"/>
            <p:cNvSpPr/>
            <p:nvPr/>
          </p:nvSpPr>
          <p:spPr>
            <a:xfrm>
              <a:off x="6734713" y="4308103"/>
              <a:ext cx="992131" cy="88124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4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89838" y="3436081"/>
              <a:ext cx="10230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err="1"/>
                <a:t>Winning</a:t>
              </a:r>
              <a:r>
                <a:rPr lang="fi-FI" sz="1600" dirty="0"/>
                <a:t> </a:t>
              </a:r>
            </a:p>
            <a:p>
              <a:r>
                <a:rPr lang="fi-FI" sz="1600" dirty="0" err="1"/>
                <a:t>strategy</a:t>
              </a:r>
              <a:r>
                <a:rPr lang="fi-FI" sz="1600" dirty="0"/>
                <a:t>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33420" y="434146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i-FI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6257105" y="3377090"/>
              <a:ext cx="629947" cy="0"/>
            </a:xfrm>
            <a:prstGeom prst="straightConnector1">
              <a:avLst/>
            </a:prstGeom>
            <a:ln w="57150">
              <a:solidFill>
                <a:schemeClr val="accent3">
                  <a:lumMod val="20000"/>
                  <a:lumOff val="8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590062" y="4030122"/>
              <a:ext cx="0" cy="516324"/>
            </a:xfrm>
            <a:prstGeom prst="straightConnector1">
              <a:avLst/>
            </a:prstGeom>
            <a:ln w="57150">
              <a:solidFill>
                <a:schemeClr val="accent3">
                  <a:lumMod val="20000"/>
                  <a:lumOff val="8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8873436" y="1632864"/>
              <a:ext cx="2843407" cy="286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noProof="0" dirty="0">
                  <a:solidFill>
                    <a:schemeClr val="tx1"/>
                  </a:solidFill>
                </a:rPr>
                <a:t>Priorities</a:t>
              </a:r>
            </a:p>
            <a:p>
              <a:endParaRPr lang="en-US" noProof="0" dirty="0">
                <a:solidFill>
                  <a:schemeClr val="tx1"/>
                </a:solidFill>
              </a:endParaRPr>
            </a:p>
            <a:p>
              <a:r>
                <a:rPr lang="en-US" noProof="0" dirty="0">
                  <a:solidFill>
                    <a:schemeClr val="tx1"/>
                  </a:solidFill>
                </a:rPr>
                <a:t>Breakthrough goals</a:t>
              </a:r>
            </a:p>
            <a:p>
              <a:endParaRPr lang="en-US" noProof="0" dirty="0">
                <a:solidFill>
                  <a:schemeClr val="tx1"/>
                </a:solidFill>
              </a:endParaRPr>
            </a:p>
            <a:p>
              <a:r>
                <a:rPr lang="en-US" noProof="0" dirty="0">
                  <a:solidFill>
                    <a:schemeClr val="tx1"/>
                  </a:solidFill>
                </a:rPr>
                <a:t>Implementation via OKRs</a:t>
              </a:r>
            </a:p>
            <a:p>
              <a:endParaRPr lang="en-US" noProof="0" dirty="0">
                <a:solidFill>
                  <a:schemeClr val="tx1"/>
                </a:solidFill>
              </a:endParaRPr>
            </a:p>
            <a:p>
              <a:r>
                <a:rPr lang="en-US" noProof="0" dirty="0">
                  <a:solidFill>
                    <a:schemeClr val="tx1"/>
                  </a:solidFill>
                </a:rPr>
                <a:t>Future proofing with </a:t>
              </a:r>
            </a:p>
            <a:p>
              <a:r>
                <a:rPr lang="en-US" noProof="0" dirty="0">
                  <a:solidFill>
                    <a:schemeClr val="tx1"/>
                  </a:solidFill>
                </a:rPr>
                <a:t>scenario work when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needed</a:t>
              </a:r>
              <a:endParaRPr lang="en-US" noProof="0" dirty="0">
                <a:solidFill>
                  <a:schemeClr val="tx1"/>
                </a:solidFill>
              </a:endParaRPr>
            </a:p>
            <a:p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31284" y="5642342"/>
              <a:ext cx="2881588" cy="66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i="1" dirty="0"/>
                <a:t>Challege current thinking 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22815" y="5642343"/>
              <a:ext cx="2614765" cy="66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b="1" i="1" dirty="0"/>
                <a:t>Horizon and heritage</a:t>
              </a:r>
            </a:p>
            <a:p>
              <a:pPr algn="ctr"/>
              <a:r>
                <a:rPr lang="fi-FI" b="1" i="1" dirty="0"/>
                <a:t>Dreams and paranoia</a:t>
              </a:r>
            </a:p>
          </p:txBody>
        </p:sp>
        <p:cxnSp>
          <p:nvCxnSpPr>
            <p:cNvPr id="84" name="Straight Arrow Connector 83"/>
            <p:cNvCxnSpPr>
              <a:stCxn id="7" idx="3"/>
              <a:endCxn id="8" idx="1"/>
            </p:cNvCxnSpPr>
            <p:nvPr/>
          </p:nvCxnSpPr>
          <p:spPr>
            <a:xfrm>
              <a:off x="3046281" y="1817530"/>
              <a:ext cx="2419528" cy="0"/>
            </a:xfrm>
            <a:prstGeom prst="straightConnector1">
              <a:avLst/>
            </a:prstGeom>
            <a:ln w="9525"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cxnSpLocks/>
              <a:stCxn id="8" idx="3"/>
            </p:cNvCxnSpPr>
            <p:nvPr/>
          </p:nvCxnSpPr>
          <p:spPr>
            <a:xfrm>
              <a:off x="7171982" y="1817530"/>
              <a:ext cx="1587145" cy="15389"/>
            </a:xfrm>
            <a:prstGeom prst="straightConnector1">
              <a:avLst/>
            </a:prstGeom>
            <a:ln w="9525"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066FE4-C1AF-F6C7-17EA-B6A694D9541E}"/>
                </a:ext>
              </a:extLst>
            </p:cNvPr>
            <p:cNvSpPr txBox="1"/>
            <p:nvPr/>
          </p:nvSpPr>
          <p:spPr>
            <a:xfrm>
              <a:off x="5511445" y="4497028"/>
              <a:ext cx="1131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err="1"/>
                <a:t>Mitigation</a:t>
              </a:r>
              <a:endParaRPr lang="fi-FI" sz="1600" dirty="0"/>
            </a:p>
            <a:p>
              <a:r>
                <a:rPr lang="fi-FI" sz="1600" dirty="0" err="1"/>
                <a:t>strategy</a:t>
              </a:r>
              <a:r>
                <a:rPr lang="fi-FI" sz="1600" dirty="0"/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99C911-B8F6-724B-E76F-92C4579085C7}"/>
                </a:ext>
              </a:extLst>
            </p:cNvPr>
            <p:cNvSpPr txBox="1"/>
            <p:nvPr/>
          </p:nvSpPr>
          <p:spPr>
            <a:xfrm>
              <a:off x="6692011" y="3381884"/>
              <a:ext cx="10454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err="1"/>
                <a:t>Develop</a:t>
              </a:r>
              <a:r>
                <a:rPr lang="fi-FI" sz="1600" dirty="0"/>
                <a:t>-</a:t>
              </a:r>
            </a:p>
            <a:p>
              <a:r>
                <a:rPr lang="fi-FI" sz="1600" dirty="0" err="1"/>
                <a:t>ment</a:t>
              </a:r>
              <a:endParaRPr lang="fi-FI" sz="1600" dirty="0"/>
            </a:p>
            <a:p>
              <a:r>
                <a:rPr lang="fi-FI" sz="1600" dirty="0" err="1"/>
                <a:t>strategy</a:t>
              </a:r>
              <a:r>
                <a:rPr lang="fi-FI" sz="1600" dirty="0"/>
                <a:t>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C9B94-C019-777A-1F81-4CDB7EDBF9C3}"/>
              </a:ext>
            </a:extLst>
          </p:cNvPr>
          <p:cNvSpPr txBox="1"/>
          <p:nvPr/>
        </p:nvSpPr>
        <p:spPr>
          <a:xfrm>
            <a:off x="8850144" y="5063696"/>
            <a:ext cx="2870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Three workshops for analysis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Trends and impacts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Playground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Capabilities</a:t>
            </a: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124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FB1C-8991-F788-3EEC-FEEBE521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 </a:t>
            </a:r>
            <a:r>
              <a:rPr lang="fi-FI" dirty="0" err="1"/>
              <a:t>challenges</a:t>
            </a:r>
            <a:r>
              <a:rPr lang="fi-FI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8D8B-8ED4-7142-BF69-08D7821B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400" dirty="0" err="1"/>
              <a:t>Turbulent</a:t>
            </a:r>
            <a:r>
              <a:rPr lang="fi-FI" sz="2400" dirty="0"/>
              <a:t> </a:t>
            </a:r>
            <a:r>
              <a:rPr lang="fi-FI" sz="2400" dirty="0" err="1"/>
              <a:t>times</a:t>
            </a:r>
            <a:r>
              <a:rPr lang="fi-FI" sz="2400" dirty="0"/>
              <a:t>, </a:t>
            </a:r>
            <a:r>
              <a:rPr lang="fi-FI" sz="2400" dirty="0" err="1"/>
              <a:t>external</a:t>
            </a:r>
            <a:r>
              <a:rPr lang="fi-FI" sz="2400" dirty="0"/>
              <a:t> </a:t>
            </a:r>
            <a:r>
              <a:rPr lang="fi-FI" sz="2400" dirty="0" err="1"/>
              <a:t>environment</a:t>
            </a:r>
            <a:r>
              <a:rPr lang="fi-FI" sz="2400" dirty="0"/>
              <a:t> </a:t>
            </a:r>
            <a:r>
              <a:rPr lang="fi-FI" sz="2400" dirty="0" err="1"/>
              <a:t>changes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time</a:t>
            </a:r>
            <a:r>
              <a:rPr lang="fi-FI" sz="2400" dirty="0"/>
              <a:t> -&gt; </a:t>
            </a:r>
            <a:r>
              <a:rPr lang="fi-FI" sz="2400" dirty="0" err="1"/>
              <a:t>Strategy</a:t>
            </a:r>
            <a:r>
              <a:rPr lang="fi-FI" sz="2400" dirty="0"/>
              <a:t> work is </a:t>
            </a:r>
            <a:r>
              <a:rPr lang="fi-FI" sz="2400" dirty="0" err="1"/>
              <a:t>continuous</a:t>
            </a:r>
            <a:endParaRPr lang="fi-FI" sz="2400" dirty="0"/>
          </a:p>
          <a:p>
            <a:pPr lvl="1"/>
            <a:r>
              <a:rPr lang="fi-FI" sz="2400" dirty="0"/>
              <a:t>at CSC for </a:t>
            </a:r>
            <a:r>
              <a:rPr lang="fi-FI" sz="2400" dirty="0" err="1"/>
              <a:t>example</a:t>
            </a:r>
            <a:r>
              <a:rPr lang="fi-FI" sz="2400" dirty="0"/>
              <a:t> OKR </a:t>
            </a:r>
            <a:r>
              <a:rPr lang="fi-FI" sz="2400" dirty="0" err="1"/>
              <a:t>method</a:t>
            </a:r>
            <a:r>
              <a:rPr lang="fi-FI" sz="2400" dirty="0"/>
              <a:t> (</a:t>
            </a:r>
            <a:r>
              <a:rPr lang="fi-FI" sz="2400" dirty="0" err="1"/>
              <a:t>Objectives</a:t>
            </a:r>
            <a:r>
              <a:rPr lang="fi-FI" sz="2400" dirty="0"/>
              <a:t> and Key </a:t>
            </a:r>
            <a:r>
              <a:rPr lang="fi-FI" sz="2400" dirty="0" err="1"/>
              <a:t>Results</a:t>
            </a:r>
            <a:r>
              <a:rPr lang="fi-FI" sz="2400" dirty="0"/>
              <a:t>) </a:t>
            </a:r>
            <a:r>
              <a:rPr lang="fi-FI" sz="2400" dirty="0" err="1"/>
              <a:t>based</a:t>
            </a:r>
            <a:r>
              <a:rPr lang="fi-FI" sz="2400" dirty="0"/>
              <a:t> on </a:t>
            </a:r>
            <a:r>
              <a:rPr lang="fi-FI" sz="2400" dirty="0" err="1"/>
              <a:t>strategy</a:t>
            </a:r>
            <a:r>
              <a:rPr lang="fi-FI" sz="2400" dirty="0"/>
              <a:t>, </a:t>
            </a:r>
            <a:r>
              <a:rPr lang="fi-FI" sz="2400" dirty="0" err="1"/>
              <a:t>tertiary</a:t>
            </a:r>
            <a:r>
              <a:rPr lang="fi-FI" sz="2400" dirty="0"/>
              <a:t> </a:t>
            </a:r>
            <a:r>
              <a:rPr lang="fi-FI" sz="2400" dirty="0" err="1"/>
              <a:t>periods</a:t>
            </a:r>
            <a:r>
              <a:rPr lang="fi-FI" sz="2400" dirty="0"/>
              <a:t> (4 </a:t>
            </a:r>
            <a:r>
              <a:rPr lang="fi-FI" sz="2400" dirty="0" err="1"/>
              <a:t>months</a:t>
            </a:r>
            <a:r>
              <a:rPr lang="fi-FI" sz="2400" dirty="0"/>
              <a:t>)</a:t>
            </a:r>
          </a:p>
          <a:p>
            <a:pPr lvl="1"/>
            <a:endParaRPr lang="fi-FI" sz="2400" dirty="0"/>
          </a:p>
          <a:p>
            <a:r>
              <a:rPr lang="fi-FI" sz="2400" dirty="0"/>
              <a:t>How to </a:t>
            </a:r>
            <a:r>
              <a:rPr lang="fi-FI" sz="2400" dirty="0" err="1"/>
              <a:t>implement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strategy</a:t>
            </a:r>
            <a:r>
              <a:rPr lang="fi-FI" sz="2400" dirty="0"/>
              <a:t>?</a:t>
            </a:r>
          </a:p>
          <a:p>
            <a:pPr lvl="1"/>
            <a:r>
              <a:rPr lang="fi-FI" sz="2400" dirty="0" err="1"/>
              <a:t>Influencing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whole</a:t>
            </a:r>
            <a:r>
              <a:rPr lang="fi-FI" sz="2400" dirty="0"/>
              <a:t> </a:t>
            </a:r>
            <a:r>
              <a:rPr lang="fi-FI" sz="2400" dirty="0" err="1"/>
              <a:t>company</a:t>
            </a:r>
            <a:r>
              <a:rPr lang="fi-FI" sz="2400" dirty="0"/>
              <a:t>, 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err="1"/>
              <a:t>only</a:t>
            </a:r>
            <a:r>
              <a:rPr lang="fi-FI" sz="2400" dirty="0"/>
              <a:t> </a:t>
            </a:r>
            <a:r>
              <a:rPr lang="fi-FI" sz="2400" dirty="0" err="1"/>
              <a:t>those</a:t>
            </a:r>
            <a:r>
              <a:rPr lang="fi-FI" sz="2400" dirty="0"/>
              <a:t> </a:t>
            </a:r>
            <a:r>
              <a:rPr lang="fi-FI" sz="2400" dirty="0" err="1"/>
              <a:t>parts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mentioned</a:t>
            </a:r>
            <a:endParaRPr lang="fi-FI" sz="2400" dirty="0"/>
          </a:p>
          <a:p>
            <a:pPr lvl="1"/>
            <a:r>
              <a:rPr lang="fi-FI" sz="2400" dirty="0"/>
              <a:t>How is my work </a:t>
            </a:r>
            <a:r>
              <a:rPr lang="fi-FI" sz="2400" dirty="0" err="1"/>
              <a:t>visible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strategy</a:t>
            </a:r>
            <a:r>
              <a:rPr lang="fi-FI" sz="2400" dirty="0"/>
              <a:t>?</a:t>
            </a:r>
          </a:p>
          <a:p>
            <a:pPr lvl="1"/>
            <a:endParaRPr lang="fi-FI" sz="2400" dirty="0"/>
          </a:p>
          <a:p>
            <a:r>
              <a:rPr lang="fi-FI" sz="2400" dirty="0"/>
              <a:t>How to </a:t>
            </a:r>
            <a:r>
              <a:rPr lang="fi-FI" sz="2400" dirty="0" err="1"/>
              <a:t>convert</a:t>
            </a:r>
            <a:r>
              <a:rPr lang="fi-FI" sz="2400" dirty="0"/>
              <a:t> </a:t>
            </a:r>
            <a:r>
              <a:rPr lang="fi-FI" sz="2400" dirty="0" err="1"/>
              <a:t>strategy</a:t>
            </a:r>
            <a:r>
              <a:rPr lang="fi-FI" sz="2400" dirty="0"/>
              <a:t> to action? </a:t>
            </a:r>
          </a:p>
          <a:p>
            <a:pPr lvl="1"/>
            <a:r>
              <a:rPr lang="fi-FI" sz="2400" dirty="0" err="1">
                <a:sym typeface="Wingdings" panose="05000000000000000000" pitchFamily="2" charset="2"/>
              </a:rPr>
              <a:t>OKRs</a:t>
            </a:r>
            <a:r>
              <a:rPr lang="fi-FI" sz="2400" dirty="0">
                <a:sym typeface="Wingdings" panose="05000000000000000000" pitchFamily="2" charset="2"/>
              </a:rPr>
              <a:t> help </a:t>
            </a:r>
            <a:r>
              <a:rPr lang="fi-FI" sz="2400" dirty="0" err="1">
                <a:sym typeface="Wingdings" panose="05000000000000000000" pitchFamily="2" charset="2"/>
              </a:rPr>
              <a:t>shorter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term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priority-driven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planning</a:t>
            </a:r>
            <a:endParaRPr lang="fi-FI" sz="2400" dirty="0">
              <a:sym typeface="Wingdings" panose="05000000000000000000" pitchFamily="2" charset="2"/>
            </a:endParaRPr>
          </a:p>
          <a:p>
            <a:pPr lvl="1"/>
            <a:r>
              <a:rPr lang="fi-FI" sz="2400" dirty="0" err="1">
                <a:sym typeface="Wingdings" panose="05000000000000000000" pitchFamily="2" charset="2"/>
              </a:rPr>
              <a:t>OKRs</a:t>
            </a:r>
            <a:r>
              <a:rPr lang="fi-FI" sz="2400" dirty="0">
                <a:sym typeface="Wingdings" panose="05000000000000000000" pitchFamily="2" charset="2"/>
              </a:rPr>
              <a:t> help </a:t>
            </a:r>
            <a:r>
              <a:rPr lang="fi-FI" sz="2400" dirty="0" err="1">
                <a:sym typeface="Wingdings" panose="05000000000000000000" pitchFamily="2" charset="2"/>
              </a:rPr>
              <a:t>aligning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activities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across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the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whole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company</a:t>
            </a:r>
            <a:r>
              <a:rPr lang="fi-FI" sz="2400" dirty="0">
                <a:sym typeface="Wingdings" panose="05000000000000000000" pitchFamily="2" charset="2"/>
              </a:rPr>
              <a:t> (</a:t>
            </a:r>
            <a:r>
              <a:rPr lang="fi-FI" sz="2400" dirty="0" err="1">
                <a:sym typeface="Wingdings" panose="05000000000000000000" pitchFamily="2" charset="2"/>
              </a:rPr>
              <a:t>priorities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are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commonly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understood</a:t>
            </a:r>
            <a:r>
              <a:rPr lang="fi-FI" sz="2400" dirty="0">
                <a:sym typeface="Wingdings" panose="05000000000000000000" pitchFamily="2" charset="2"/>
              </a:rPr>
              <a:t> and </a:t>
            </a:r>
            <a:r>
              <a:rPr lang="fi-FI" sz="2400" dirty="0" err="1">
                <a:sym typeface="Wingdings" panose="05000000000000000000" pitchFamily="2" charset="2"/>
              </a:rPr>
              <a:t>strategy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not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implemented</a:t>
            </a:r>
            <a:r>
              <a:rPr lang="fi-FI" sz="2400" dirty="0">
                <a:sym typeface="Wingdings" panose="05000000000000000000" pitchFamily="2" charset="2"/>
              </a:rPr>
              <a:t> in </a:t>
            </a:r>
            <a:r>
              <a:rPr lang="fi-FI" sz="2400" dirty="0" err="1">
                <a:sym typeface="Wingdings" panose="05000000000000000000" pitchFamily="2" charset="2"/>
              </a:rPr>
              <a:t>silos</a:t>
            </a:r>
            <a:r>
              <a:rPr lang="fi-FI" sz="2400" dirty="0">
                <a:sym typeface="Wingdings" panose="05000000000000000000" pitchFamily="2" charset="2"/>
              </a:rPr>
              <a:t>)</a:t>
            </a:r>
            <a:endParaRPr lang="fi-FI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3E581-669B-22A4-D84B-32D4F67F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FA02-03FD-4901-AFE1-E05E8C377B58}" type="datetime1">
              <a:rPr lang="fi-FI" smtClean="0"/>
              <a:t>4.6.2026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1A85B-75EF-B1C3-D792-9CAEEF31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2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257CF-7070-222A-2BDA-B64B4E7D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42D-B911-451A-9248-6BF3C8CB9253}" type="datetime1">
              <a:rPr lang="fi-FI" smtClean="0"/>
              <a:t>4.6.2026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4C58F-E745-1E3C-DB99-EDD5D241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194C-90A2-478A-B8E8-1C7BF1D1CCF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42C85D-7BB1-5AF6-959A-4822BA30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B80EF5C-FE38-228B-EA64-F5F2FBFECB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r="3728"/>
          <a:stretch>
            <a:fillRect/>
          </a:stretch>
        </p:blipFill>
        <p:spPr>
          <a:prstGeom prst="rect">
            <a:avLst/>
          </a:prstGeom>
          <a:solidFill>
            <a:srgbClr val="FFFFFF"/>
          </a:solidFill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0F0DE6-18A3-B74D-76D3-8E56E98EEB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KIMMO KOSKI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1CD920-896E-5DC2-BD9D-09C2412F4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MANAGING DIRECTOR</a:t>
            </a:r>
          </a:p>
        </p:txBody>
      </p:sp>
    </p:spTree>
    <p:extLst>
      <p:ext uri="{BB962C8B-B14F-4D97-AF65-F5344CB8AC3E}">
        <p14:creationId xmlns:p14="http://schemas.microsoft.com/office/powerpoint/2010/main" val="3321934784"/>
      </p:ext>
    </p:extLst>
  </p:cSld>
  <p:clrMapOvr>
    <a:masterClrMapping/>
  </p:clrMapOvr>
</p:sld>
</file>

<file path=ppt/theme/theme1.xml><?xml version="1.0" encoding="utf-8"?>
<a:theme xmlns:a="http://schemas.openxmlformats.org/drawingml/2006/main" name="CSC">
  <a:themeElements>
    <a:clrScheme name="CSC">
      <a:dk1>
        <a:srgbClr val="002830"/>
      </a:dk1>
      <a:lt1>
        <a:srgbClr val="FFFFFF"/>
      </a:lt1>
      <a:dk2>
        <a:srgbClr val="4B5559"/>
      </a:dk2>
      <a:lt2>
        <a:srgbClr val="FFF8F5"/>
      </a:lt2>
      <a:accent1>
        <a:srgbClr val="02284F"/>
      </a:accent1>
      <a:accent2>
        <a:srgbClr val="0075D6"/>
      </a:accent2>
      <a:accent3>
        <a:srgbClr val="338593"/>
      </a:accent3>
      <a:accent4>
        <a:srgbClr val="830051"/>
      </a:accent4>
      <a:accent5>
        <a:srgbClr val="D14900"/>
      </a:accent5>
      <a:accent6>
        <a:srgbClr val="DF7192"/>
      </a:accent6>
      <a:hlink>
        <a:srgbClr val="006778"/>
      </a:hlink>
      <a:folHlink>
        <a:srgbClr val="005160"/>
      </a:folHlink>
    </a:clrScheme>
    <a:fontScheme name="CSC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EEE5"/>
        </a:solidFill>
        <a:ln>
          <a:noFill/>
        </a:ln>
      </a:spPr>
      <a:bodyPr lIns="180000" tIns="216000" rIns="180000" bIns="216000" rtlCol="0" anchor="ctr"/>
      <a:lstStyle>
        <a:defPPr algn="ctr">
          <a:defRPr sz="1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c_sample.potx" id="{FC1B3D3B-7887-4DA8-83F2-5F6C3AA34923}" vid="{2558611B-776E-411D-8D4D-C9FBBBDBF021}"/>
    </a:ext>
  </a:extLst>
</a:theme>
</file>

<file path=ppt/theme/theme2.xml><?xml version="1.0" encoding="utf-8"?>
<a:theme xmlns:a="http://schemas.openxmlformats.org/drawingml/2006/main" name="CSC Green">
  <a:themeElements>
    <a:clrScheme name="CSC">
      <a:dk1>
        <a:srgbClr val="002830"/>
      </a:dk1>
      <a:lt1>
        <a:srgbClr val="FFFFFF"/>
      </a:lt1>
      <a:dk2>
        <a:srgbClr val="4B5559"/>
      </a:dk2>
      <a:lt2>
        <a:srgbClr val="FFF8F5"/>
      </a:lt2>
      <a:accent1>
        <a:srgbClr val="02284F"/>
      </a:accent1>
      <a:accent2>
        <a:srgbClr val="0075D6"/>
      </a:accent2>
      <a:accent3>
        <a:srgbClr val="338593"/>
      </a:accent3>
      <a:accent4>
        <a:srgbClr val="830051"/>
      </a:accent4>
      <a:accent5>
        <a:srgbClr val="D14900"/>
      </a:accent5>
      <a:accent6>
        <a:srgbClr val="DF7192"/>
      </a:accent6>
      <a:hlink>
        <a:srgbClr val="006778"/>
      </a:hlink>
      <a:folHlink>
        <a:srgbClr val="005160"/>
      </a:folHlink>
    </a:clrScheme>
    <a:fontScheme name="CSC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BEEE0"/>
        </a:solidFill>
        <a:ln>
          <a:noFill/>
        </a:ln>
      </a:spPr>
      <a:bodyPr lIns="180000" tIns="216000" rIns="180000" bIns="216000" rtlCol="0" anchor="ctr"/>
      <a:lstStyle>
        <a:defPPr algn="ctr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c_sample.potx" id="{FC1B3D3B-7887-4DA8-83F2-5F6C3AA34923}" vid="{C84A038F-1529-4695-A18F-FC296CEC7C35}"/>
    </a:ext>
  </a:extLst>
</a:theme>
</file>

<file path=ppt/theme/theme3.xml><?xml version="1.0" encoding="utf-8"?>
<a:theme xmlns:a="http://schemas.openxmlformats.org/drawingml/2006/main" name="CSC Blue">
  <a:themeElements>
    <a:clrScheme name="CSC">
      <a:dk1>
        <a:srgbClr val="002830"/>
      </a:dk1>
      <a:lt1>
        <a:srgbClr val="FFFFFF"/>
      </a:lt1>
      <a:dk2>
        <a:srgbClr val="4B5559"/>
      </a:dk2>
      <a:lt2>
        <a:srgbClr val="FFF8F5"/>
      </a:lt2>
      <a:accent1>
        <a:srgbClr val="02284F"/>
      </a:accent1>
      <a:accent2>
        <a:srgbClr val="0075D6"/>
      </a:accent2>
      <a:accent3>
        <a:srgbClr val="338593"/>
      </a:accent3>
      <a:accent4>
        <a:srgbClr val="830051"/>
      </a:accent4>
      <a:accent5>
        <a:srgbClr val="D14900"/>
      </a:accent5>
      <a:accent6>
        <a:srgbClr val="DF7192"/>
      </a:accent6>
      <a:hlink>
        <a:srgbClr val="006778"/>
      </a:hlink>
      <a:folHlink>
        <a:srgbClr val="005160"/>
      </a:folHlink>
    </a:clrScheme>
    <a:fontScheme name="CSC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8E0F5"/>
        </a:solidFill>
        <a:ln>
          <a:noFill/>
        </a:ln>
      </a:spPr>
      <a:bodyPr lIns="180000" tIns="216000" rIns="180000" bIns="216000" rtlCol="0" anchor="ctr"/>
      <a:lstStyle>
        <a:defPPr algn="ctr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c_sample.potx" id="{FC1B3D3B-7887-4DA8-83F2-5F6C3AA34923}" vid="{76706113-0491-4D75-9167-7336F4F8D7CD}"/>
    </a:ext>
  </a:extLst>
</a:theme>
</file>

<file path=ppt/theme/theme4.xml><?xml version="1.0" encoding="utf-8"?>
<a:theme xmlns:a="http://schemas.openxmlformats.org/drawingml/2006/main" name="CSC Warm">
  <a:themeElements>
    <a:clrScheme name="CSC">
      <a:dk1>
        <a:srgbClr val="002830"/>
      </a:dk1>
      <a:lt1>
        <a:srgbClr val="FFFFFF"/>
      </a:lt1>
      <a:dk2>
        <a:srgbClr val="4B5559"/>
      </a:dk2>
      <a:lt2>
        <a:srgbClr val="FFF8F5"/>
      </a:lt2>
      <a:accent1>
        <a:srgbClr val="02284F"/>
      </a:accent1>
      <a:accent2>
        <a:srgbClr val="0075D6"/>
      </a:accent2>
      <a:accent3>
        <a:srgbClr val="338593"/>
      </a:accent3>
      <a:accent4>
        <a:srgbClr val="830051"/>
      </a:accent4>
      <a:accent5>
        <a:srgbClr val="D14900"/>
      </a:accent5>
      <a:accent6>
        <a:srgbClr val="DF7192"/>
      </a:accent6>
      <a:hlink>
        <a:srgbClr val="006778"/>
      </a:hlink>
      <a:folHlink>
        <a:srgbClr val="005160"/>
      </a:folHlink>
    </a:clrScheme>
    <a:fontScheme name="CSC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EAE9"/>
        </a:solidFill>
        <a:ln>
          <a:noFill/>
        </a:ln>
      </a:spPr>
      <a:bodyPr lIns="180000" tIns="216000" rIns="180000" bIns="216000" rtlCol="0" anchor="ctr"/>
      <a:lstStyle>
        <a:defPPr algn="ctr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c_sample.potx" id="{FC1B3D3B-7887-4DA8-83F2-5F6C3AA34923}" vid="{0F00A29F-A018-4FBD-ACC4-64350C1C7F08}"/>
    </a:ext>
  </a:extLst>
</a:theme>
</file>

<file path=ppt/theme/theme5.xml><?xml version="1.0" encoding="utf-8"?>
<a:theme xmlns:a="http://schemas.openxmlformats.org/drawingml/2006/main" name="1_CSC">
  <a:themeElements>
    <a:clrScheme name="CSC">
      <a:dk1>
        <a:srgbClr val="002830"/>
      </a:dk1>
      <a:lt1>
        <a:srgbClr val="FFFFFF"/>
      </a:lt1>
      <a:dk2>
        <a:srgbClr val="4B5559"/>
      </a:dk2>
      <a:lt2>
        <a:srgbClr val="FFF8F5"/>
      </a:lt2>
      <a:accent1>
        <a:srgbClr val="02284F"/>
      </a:accent1>
      <a:accent2>
        <a:srgbClr val="0075D6"/>
      </a:accent2>
      <a:accent3>
        <a:srgbClr val="338593"/>
      </a:accent3>
      <a:accent4>
        <a:srgbClr val="830051"/>
      </a:accent4>
      <a:accent5>
        <a:srgbClr val="D14900"/>
      </a:accent5>
      <a:accent6>
        <a:srgbClr val="DF7192"/>
      </a:accent6>
      <a:hlink>
        <a:srgbClr val="006778"/>
      </a:hlink>
      <a:folHlink>
        <a:srgbClr val="005160"/>
      </a:folHlink>
    </a:clrScheme>
    <a:fontScheme name="CSC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EEE5"/>
        </a:solidFill>
        <a:ln>
          <a:noFill/>
        </a:ln>
      </a:spPr>
      <a:bodyPr lIns="180000" tIns="216000" rIns="180000" bIns="216000" rtlCol="0" anchor="ctr"/>
      <a:lstStyle>
        <a:defPPr algn="ctr">
          <a:defRPr sz="1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c_sample.potx" id="{FC1B3D3B-7887-4DA8-83F2-5F6C3AA34923}" vid="{2558611B-776E-411D-8D4D-C9FBBBDBF021}"/>
    </a:ext>
  </a:extLst>
</a:theme>
</file>

<file path=ppt/theme/theme6.xml><?xml version="1.0" encoding="utf-8"?>
<a:theme xmlns:a="http://schemas.openxmlformats.org/drawingml/2006/main" name="Office Theme">
  <a:themeElements>
    <a:clrScheme name="CSC">
      <a:dk1>
        <a:srgbClr val="002830"/>
      </a:dk1>
      <a:lt1>
        <a:srgbClr val="FFFFFF"/>
      </a:lt1>
      <a:dk2>
        <a:srgbClr val="4B5559"/>
      </a:dk2>
      <a:lt2>
        <a:srgbClr val="FFF8F5"/>
      </a:lt2>
      <a:accent1>
        <a:srgbClr val="02284F"/>
      </a:accent1>
      <a:accent2>
        <a:srgbClr val="0075D6"/>
      </a:accent2>
      <a:accent3>
        <a:srgbClr val="338593"/>
      </a:accent3>
      <a:accent4>
        <a:srgbClr val="830051"/>
      </a:accent4>
      <a:accent5>
        <a:srgbClr val="D14900"/>
      </a:accent5>
      <a:accent6>
        <a:srgbClr val="DF7192"/>
      </a:accent6>
      <a:hlink>
        <a:srgbClr val="006778"/>
      </a:hlink>
      <a:folHlink>
        <a:srgbClr val="005160"/>
      </a:folHlink>
    </a:clrScheme>
    <a:fontScheme name="CSC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CSC">
      <a:dk1>
        <a:srgbClr val="002830"/>
      </a:dk1>
      <a:lt1>
        <a:srgbClr val="FFFFFF"/>
      </a:lt1>
      <a:dk2>
        <a:srgbClr val="4B5559"/>
      </a:dk2>
      <a:lt2>
        <a:srgbClr val="FFF8F5"/>
      </a:lt2>
      <a:accent1>
        <a:srgbClr val="02284F"/>
      </a:accent1>
      <a:accent2>
        <a:srgbClr val="0075D6"/>
      </a:accent2>
      <a:accent3>
        <a:srgbClr val="338593"/>
      </a:accent3>
      <a:accent4>
        <a:srgbClr val="830051"/>
      </a:accent4>
      <a:accent5>
        <a:srgbClr val="D14900"/>
      </a:accent5>
      <a:accent6>
        <a:srgbClr val="DF7192"/>
      </a:accent6>
      <a:hlink>
        <a:srgbClr val="006778"/>
      </a:hlink>
      <a:folHlink>
        <a:srgbClr val="005160"/>
      </a:folHlink>
    </a:clrScheme>
    <a:fontScheme name="CSC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10848</TotalTime>
  <Words>970</Words>
  <Application>Microsoft Macintosh PowerPoint</Application>
  <PresentationFormat>Widescreen</PresentationFormat>
  <Paragraphs>148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Avenir Next LT Pro Demi</vt:lpstr>
      <vt:lpstr>Corbel</vt:lpstr>
      <vt:lpstr>Wingdings</vt:lpstr>
      <vt:lpstr>CSC</vt:lpstr>
      <vt:lpstr>CSC Green</vt:lpstr>
      <vt:lpstr>CSC Blue</vt:lpstr>
      <vt:lpstr>CSC Warm</vt:lpstr>
      <vt:lpstr>1_CSC</vt:lpstr>
      <vt:lpstr>Strategy @ CSC How do we prepare it and keep it fresh?</vt:lpstr>
      <vt:lpstr>Some approaches from the past… </vt:lpstr>
      <vt:lpstr>Briefly about CSC’s past </vt:lpstr>
      <vt:lpstr>CSC’s strategy today </vt:lpstr>
      <vt:lpstr>Strategy preparation @ CSC :  Steps to create strategy </vt:lpstr>
      <vt:lpstr>Some challenges?</vt:lpstr>
      <vt:lpstr>Thank you!</vt:lpstr>
    </vt:vector>
  </TitlesOfParts>
  <Company>CSC - IT CENTER FOR SCIENCE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Tiina Kupila-Rantala</dc:creator>
  <cp:lastModifiedBy>Nicole Harris</cp:lastModifiedBy>
  <cp:revision>28</cp:revision>
  <dcterms:created xsi:type="dcterms:W3CDTF">2025-12-14T10:21:46Z</dcterms:created>
  <dcterms:modified xsi:type="dcterms:W3CDTF">2026-06-04T11:29:40Z</dcterms:modified>
</cp:coreProperties>
</file>