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7" r:id="rId4"/>
  </p:sldMasterIdLst>
  <p:notesMasterIdLst>
    <p:notesMasterId r:id="rId16"/>
  </p:notesMasterIdLst>
  <p:handoutMasterIdLst>
    <p:handoutMasterId r:id="rId17"/>
  </p:handoutMasterIdLst>
  <p:sldIdLst>
    <p:sldId id="2147376926" r:id="rId5"/>
    <p:sldId id="2147376911" r:id="rId6"/>
    <p:sldId id="2147376912" r:id="rId7"/>
    <p:sldId id="2147376913" r:id="rId8"/>
    <p:sldId id="2147376928" r:id="rId9"/>
    <p:sldId id="2147376921" r:id="rId10"/>
    <p:sldId id="2147376925" r:id="rId11"/>
    <p:sldId id="2147376927" r:id="rId12"/>
    <p:sldId id="2147376919" r:id="rId13"/>
    <p:sldId id="2147376922" r:id="rId14"/>
    <p:sldId id="2147376862" r:id="rId15"/>
  </p:sldIdLst>
  <p:sldSz cx="12192000" cy="6858000"/>
  <p:notesSz cx="6858000" cy="9144000"/>
  <p:defaultTextStyle>
    <a:defPPr>
      <a:defRPr lang="de-DE"/>
    </a:defPPr>
    <a:lvl1pPr marL="0" indent="0" algn="l" defTabSz="914400" rtl="0" eaLnBrk="1" latinLnBrk="0" hangingPunct="1">
      <a:lnSpc>
        <a:spcPct val="114000"/>
      </a:lnSpc>
      <a:spcBef>
        <a:spcPts val="0"/>
      </a:spcBef>
      <a:buFont typeface="+mj-lt"/>
      <a:buNone/>
      <a:defRPr sz="1700" kern="1200" spc="40" baseline="0">
        <a:solidFill>
          <a:schemeClr val="accent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3A8DA42-83E2-3149-AE8D-453CDAF6DAD3}">
          <p14:sldIdLst>
            <p14:sldId id="2147376926"/>
            <p14:sldId id="2147376911"/>
            <p14:sldId id="2147376912"/>
            <p14:sldId id="2147376913"/>
            <p14:sldId id="2147376928"/>
            <p14:sldId id="2147376921"/>
            <p14:sldId id="2147376925"/>
            <p14:sldId id="2147376927"/>
            <p14:sldId id="2147376919"/>
            <p14:sldId id="2147376922"/>
            <p14:sldId id="214737686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CBD52-F0A5-F4C4-5C7B-1F71A47B0CB4}" name="eliane" initials="el" userId="S::eliane_somebodyelse.ch#ext#@switchreit.onmicrosoft.com::319d4a27-f157-430c-a845-ad7b9123c090" providerId="AD"/>
  <p188:author id="{EE18326D-D33E-90B4-6579-2AFAFD2D76D0}" name="Christoph Graf" initials="CG" userId="S::christoph.graf@switch.ch::c78b4839-9bd2-4ad1-b378-01c51aa1c670" providerId="AD"/>
  <p188:author id="{B408FD8A-2973-7C15-6AFD-0E265390FDCA}" name="Sandro-Diego Wölfle" initials="SDW" userId="S::sandro.woelfle@switch.ch::2cd04934-a42b-46d5-8a62-3d241bb8b7c1" providerId="AD"/>
  <p188:author id="{25F50A9C-DC25-3F58-07BB-81ED6C29333B}" name="Esther Seidl-Nussbaumer" initials="ES" userId="S::esther.seidl-nussbaumer@switch.ch::bdfd5601-87ff-498d-ad50-460de82a3da2" providerId="AD"/>
  <p188:author id="{FAFAEBA4-CA35-09AD-E0FE-20ABE8610C54}" name="Eliane Zihlmann" initials="EZ" userId="7f197e94b3e6f3c3" providerId="Windows Live"/>
  <p188:author id="{28EC57CE-F79B-8995-48DC-7B0A2DEFB56C}" name="Eliane Zihlmann" initials="EZ" userId="S::zihlmann_afca.ch#ext#@switchreit.onmicrosoft.com::a0ea5258-bb4b-440d-bd84-8368abcb787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AFBD0"/>
    <a:srgbClr val="C6FFAE"/>
    <a:srgbClr val="92D050"/>
    <a:srgbClr val="FF66FF"/>
    <a:srgbClr val="FFFFFF"/>
    <a:srgbClr val="FFEECC"/>
    <a:srgbClr val="666666"/>
    <a:srgbClr val="7F7F7F"/>
    <a:srgbClr val="4B4B4B"/>
    <a:srgbClr val="BF7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3"/>
    <p:restoredTop sz="66618"/>
  </p:normalViewPr>
  <p:slideViewPr>
    <p:cSldViewPr snapToGrid="0">
      <p:cViewPr varScale="1">
        <p:scale>
          <a:sx n="77" d="100"/>
          <a:sy n="77" d="100"/>
        </p:scale>
        <p:origin x="21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04.06.26</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64704" y="899592"/>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712000"/>
            <a:ext cx="2230428" cy="179512"/>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62663" y="8712000"/>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a:t>
            </a:fld>
            <a:endParaRPr lang="de-CH"/>
          </a:p>
        </p:txBody>
      </p:sp>
      <p:sp>
        <p:nvSpPr>
          <p:cNvPr id="16" name="Notizenplatzhalter 15"/>
          <p:cNvSpPr>
            <a:spLocks noGrp="1"/>
          </p:cNvSpPr>
          <p:nvPr>
            <p:ph type="body" sz="quarter" idx="3"/>
          </p:nvPr>
        </p:nvSpPr>
        <p:spPr>
          <a:xfrm>
            <a:off x="773424" y="4283968"/>
            <a:ext cx="5560412" cy="4248472"/>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04.06.26</a:t>
            </a:fld>
            <a:endParaRPr lang="de-CH"/>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954B8-20DF-B9B5-53AD-06952F891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FC571-742A-6B3C-5FEC-8EFB284EC65E}"/>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F8BB14CD-C0BF-7F25-EA11-0A4C68E9B3DC}"/>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Thank you very much for inviting SWITCH into this conversation.</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I am in a slightly different role compared to some of the other speakers today. I am not the CEO of SWITCH, but as Lead Business Innovation and Product Management, I was closely involved in shaping and embedding our strategy.</a:t>
            </a:r>
          </a:p>
          <a:p>
            <a:r>
              <a:rPr lang="en-US" sz="1100" kern="1200" dirty="0">
                <a:solidFill>
                  <a:schemeClr val="tx1"/>
                </a:solidFill>
                <a:effectLst/>
                <a:latin typeface="+mn-lt"/>
                <a:ea typeface="+mn-ea"/>
                <a:cs typeface="+mn-cs"/>
              </a:rPr>
              <a:t>So my perspective today is not only: what is our strategy? But rather: how did we make strategy something people can work with?</a:t>
            </a:r>
          </a:p>
          <a:p>
            <a:r>
              <a:rPr lang="en-US" sz="1100" kern="1200" dirty="0">
                <a:solidFill>
                  <a:schemeClr val="tx1"/>
                </a:solidFill>
                <a:effectLst/>
                <a:latin typeface="+mn-lt"/>
                <a:ea typeface="+mn-ea"/>
                <a:cs typeface="+mn-cs"/>
              </a:rPr>
              <a:t>For us, one important learning was that strategy cannot be a static document. In a volatile and ambiguous environment, strategy has to become more adaptive. It has to help an </a:t>
            </a:r>
            <a:r>
              <a:rPr lang="en-US" sz="1100" kern="1200" dirty="0" err="1">
                <a:solidFill>
                  <a:schemeClr val="tx1"/>
                </a:solidFill>
                <a:effectLst/>
                <a:latin typeface="+mn-lt"/>
                <a:ea typeface="+mn-ea"/>
                <a:cs typeface="+mn-cs"/>
              </a:rPr>
              <a:t>organisation</a:t>
            </a:r>
            <a:r>
              <a:rPr lang="en-US" sz="1100" kern="1200" dirty="0">
                <a:solidFill>
                  <a:schemeClr val="tx1"/>
                </a:solidFill>
                <a:effectLst/>
                <a:latin typeface="+mn-lt"/>
                <a:ea typeface="+mn-ea"/>
                <a:cs typeface="+mn-cs"/>
              </a:rPr>
              <a:t> listen, decide, measure and learn.</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That is why we approached our strategy development as an innovation process: outside-in, collaborative, hypothesis-based and iterative.</a:t>
            </a:r>
          </a:p>
          <a:p>
            <a:endParaRPr lang="en-US" dirty="0">
              <a:latin typeface="Arial"/>
              <a:cs typeface="Arial"/>
            </a:endParaRPr>
          </a:p>
        </p:txBody>
      </p:sp>
      <p:sp>
        <p:nvSpPr>
          <p:cNvPr id="4" name="Slide Number Placeholder 3">
            <a:extLst>
              <a:ext uri="{FF2B5EF4-FFF2-40B4-BE49-F238E27FC236}">
                <a16:creationId xmlns:a16="http://schemas.microsoft.com/office/drawing/2014/main" id="{4F8F0531-04C5-0BA5-310D-F2C5A9CDCAD3}"/>
              </a:ext>
            </a:extLst>
          </p:cNvPr>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2379312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0E08B-FA23-FFCB-2C5E-66A708D17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011EB-20C4-898C-6C85-3920ED33F636}"/>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056AAE13-AC45-2978-485D-2E44258A9D99}"/>
              </a:ext>
            </a:extLst>
          </p:cNvPr>
          <p:cNvSpPr>
            <a:spLocks noGrp="1"/>
          </p:cNvSpPr>
          <p:nvPr>
            <p:ph type="body" idx="1"/>
          </p:nvPr>
        </p:nvSpPr>
        <p:spPr/>
        <p:txBody>
          <a:bodyPr/>
          <a:lstStyle/>
          <a:p>
            <a:r>
              <a:rPr lang="en-US"/>
              <a:t>So, to close with the sentence on this slide:</a:t>
            </a:r>
            <a:endParaRPr lang="de-DE"/>
          </a:p>
          <a:p>
            <a:r>
              <a:rPr lang="en-US" dirty="0"/>
              <a:t>Strategy becomes powerful when we keep learning, measuring and adapting.</a:t>
            </a:r>
          </a:p>
          <a:p>
            <a:r>
              <a:rPr lang="en-US" dirty="0"/>
              <a:t>And for us, this is exactly the point: strategy is not something we finish. It is something we keep </a:t>
            </a:r>
            <a:r>
              <a:rPr lang="en-US" dirty="0" err="1"/>
              <a:t>practising</a:t>
            </a:r>
            <a:r>
              <a:rPr lang="en-US" dirty="0"/>
              <a:t> — together with our people, our community and our international partners.</a:t>
            </a:r>
          </a:p>
          <a:p>
            <a:r>
              <a:rPr lang="en-US"/>
              <a:t>Thank you.</a:t>
            </a:r>
          </a:p>
          <a:p>
            <a:endParaRPr lang="en-US" dirty="0">
              <a:cs typeface="Arial"/>
            </a:endParaRPr>
          </a:p>
        </p:txBody>
      </p:sp>
      <p:sp>
        <p:nvSpPr>
          <p:cNvPr id="4" name="Slide Number Placeholder 3">
            <a:extLst>
              <a:ext uri="{FF2B5EF4-FFF2-40B4-BE49-F238E27FC236}">
                <a16:creationId xmlns:a16="http://schemas.microsoft.com/office/drawing/2014/main" id="{119B6302-B07B-5649-B53C-0E75E2B07D51}"/>
              </a:ext>
            </a:extLst>
          </p:cNvPr>
          <p:cNvSpPr>
            <a:spLocks noGrp="1"/>
          </p:cNvSpPr>
          <p:nvPr>
            <p:ph type="sldNum" sz="quarter" idx="5"/>
          </p:nvPr>
        </p:nvSpPr>
        <p:spPr/>
        <p:txBody>
          <a:bodyPr/>
          <a:lstStyle/>
          <a:p>
            <a:fld id="{83C81C81-E364-4366-A610-2DB15FF98538}" type="slidenum">
              <a:rPr lang="de-CH" smtClean="0"/>
              <a:pPr/>
              <a:t>10</a:t>
            </a:fld>
            <a:endParaRPr lang="de-CH"/>
          </a:p>
        </p:txBody>
      </p:sp>
    </p:spTree>
    <p:extLst>
      <p:ext uri="{BB962C8B-B14F-4D97-AF65-F5344CB8AC3E}">
        <p14:creationId xmlns:p14="http://schemas.microsoft.com/office/powerpoint/2010/main" val="376615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US" sz="1100" kern="1200" dirty="0">
                <a:solidFill>
                  <a:schemeClr val="tx1"/>
                </a:solidFill>
                <a:effectLst/>
                <a:latin typeface="+mn-lt"/>
                <a:ea typeface="+mn-ea"/>
                <a:cs typeface="+mn-cs"/>
              </a:rPr>
              <a:t>We treated strategy not as a linear planning exercise, but as a learning process.</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Outside-in meant that we did not start only with our internal view of SWITCH. We started with signals from our community.</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Collaborative meant involving customers, stakeholders, leadership and employees.</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Hypothesis-based meant that we formulated assumptions, tested them, compared perspectives and refined them.</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And iterative meant that the strategy was not finished at launch. It needs to stay alive through regular review and adaptation.</a:t>
            </a:r>
          </a:p>
          <a:p>
            <a:endParaRPr lang="de-CH" dirty="0">
              <a:cs typeface="Arial"/>
            </a:endParaRPr>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a:p>
        </p:txBody>
      </p:sp>
    </p:spTree>
    <p:extLst>
      <p:ext uri="{BB962C8B-B14F-4D97-AF65-F5344CB8AC3E}">
        <p14:creationId xmlns:p14="http://schemas.microsoft.com/office/powerpoint/2010/main" val="18833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US" sz="1100" kern="1200" dirty="0">
                <a:solidFill>
                  <a:schemeClr val="tx1"/>
                </a:solidFill>
                <a:effectLst/>
                <a:latin typeface="+mn-lt"/>
                <a:ea typeface="+mn-ea"/>
                <a:cs typeface="+mn-cs"/>
              </a:rPr>
              <a:t>We started very deliberately with the community.</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Together with an external consultant, we worked through a role-based strategy process. One important element was a SWOT analysis with customers and stakeholders. We wanted to understand: What challenges do universities, research institutions and other parts of our community see? What do they expect from SWITCH? Where do they see our strengths, and where do they see gaps?</a:t>
            </a:r>
          </a:p>
          <a:p>
            <a:r>
              <a:rPr lang="en-US" sz="1100" kern="1200" dirty="0">
                <a:solidFill>
                  <a:schemeClr val="tx1"/>
                </a:solidFill>
                <a:effectLst/>
                <a:latin typeface="+mn-lt"/>
                <a:ea typeface="+mn-ea"/>
                <a:cs typeface="+mn-cs"/>
              </a:rPr>
              <a:t>At the same time, we did the same reflection internally. We then compared both perspectives and consolidated them.</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This was important because strategy often starts with what an </a:t>
            </a:r>
            <a:r>
              <a:rPr lang="en-US" sz="1100" kern="1200" dirty="0" err="1">
                <a:solidFill>
                  <a:schemeClr val="tx1"/>
                </a:solidFill>
                <a:effectLst/>
                <a:latin typeface="+mn-lt"/>
                <a:ea typeface="+mn-ea"/>
                <a:cs typeface="+mn-cs"/>
              </a:rPr>
              <a:t>organisation</a:t>
            </a:r>
            <a:r>
              <a:rPr lang="en-US" sz="1100" kern="1200" dirty="0">
                <a:solidFill>
                  <a:schemeClr val="tx1"/>
                </a:solidFill>
                <a:effectLst/>
                <a:latin typeface="+mn-lt"/>
                <a:ea typeface="+mn-ea"/>
                <a:cs typeface="+mn-cs"/>
              </a:rPr>
              <a:t> thinks it is good at. But for us, the more relevant question was: what value does the community need from us now and in the future?</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We also mirrored our thinking with key stakeholders, including SBFI and international partners. This helped us validate the direction and create dialogue.</a:t>
            </a:r>
          </a:p>
          <a:p>
            <a:r>
              <a:rPr lang="en-US" sz="1100" kern="1200" dirty="0">
                <a:solidFill>
                  <a:schemeClr val="tx1"/>
                </a:solidFill>
                <a:effectLst/>
                <a:latin typeface="+mn-lt"/>
                <a:ea typeface="+mn-ea"/>
                <a:cs typeface="+mn-cs"/>
              </a:rPr>
              <a:t>A short hint: Our funding model also influences our strategic choices. We combine a shared foundation through membership fees with product and service sales. This forces us to be very clear about where we create collective value and where we operate more commercially.</a:t>
            </a:r>
          </a:p>
          <a:p>
            <a:pPr algn="l"/>
            <a:endParaRPr lang="de-CH" dirty="0">
              <a:cs typeface="Arial"/>
            </a:endParaRPr>
          </a:p>
        </p:txBody>
      </p:sp>
      <p:sp>
        <p:nvSpPr>
          <p:cNvPr id="4" name="Foliennummernplatzhalter 3"/>
          <p:cNvSpPr>
            <a:spLocks noGrp="1"/>
          </p:cNvSpPr>
          <p:nvPr>
            <p:ph type="sldNum" sz="quarter" idx="5"/>
          </p:nvPr>
        </p:nvSpPr>
        <p:spPr/>
        <p:txBody>
          <a:bodyPr/>
          <a:lstStyle/>
          <a:p>
            <a:fld id="{83C81C81-E364-4366-A610-2DB15FF98538}" type="slidenum">
              <a:rPr lang="de-CH" smtClean="0"/>
              <a:pPr/>
              <a:t>3</a:t>
            </a:fld>
            <a:endParaRPr lang="de-CH"/>
          </a:p>
        </p:txBody>
      </p:sp>
    </p:spTree>
    <p:extLst>
      <p:ext uri="{BB962C8B-B14F-4D97-AF65-F5344CB8AC3E}">
        <p14:creationId xmlns:p14="http://schemas.microsoft.com/office/powerpoint/2010/main" val="393213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US" dirty="0"/>
              <a:t>From this outside-in process, we derived three roles that describe how SWITCH creates value.</a:t>
            </a:r>
            <a:br>
              <a:rPr lang="en-US" dirty="0">
                <a:cs typeface="+mn-lt"/>
              </a:rPr>
            </a:br>
            <a:r>
              <a:rPr lang="en-US" dirty="0"/>
              <a:t> First, SWITCH as an enabler: helping our community innovate, collaborate and use digital opportunities.</a:t>
            </a:r>
            <a:br>
              <a:rPr lang="en-US" dirty="0">
                <a:cs typeface="+mn-lt"/>
              </a:rPr>
            </a:br>
            <a:r>
              <a:rPr lang="en-US" dirty="0"/>
              <a:t> Second, SWITCH as a guardian: protecting trust, security, identity and digital sovereignty in the research and education environment.</a:t>
            </a:r>
            <a:br>
              <a:rPr lang="en-US" dirty="0">
                <a:cs typeface="+mn-lt"/>
              </a:rPr>
            </a:br>
            <a:r>
              <a:rPr lang="en-US" dirty="0"/>
              <a:t> And third, SWITCH as an ICT provider: delivering reliable, high-quality services and infrastructure.</a:t>
            </a:r>
          </a:p>
          <a:p>
            <a:r>
              <a:rPr lang="en-US"/>
              <a:t>These roles made the strategy tangible. They also helped us explain that SWITCH is not only a technology provider. We are also a trusted partner, a guardian of shared values, and an enabler of future possibilities.</a:t>
            </a:r>
            <a:br>
              <a:rPr lang="en-US" dirty="0"/>
            </a:br>
            <a:r>
              <a:rPr lang="en-US"/>
              <a:t> For us, these roles became the bridge between community needs and internal strategic choices.</a:t>
            </a:r>
          </a:p>
          <a:p>
            <a:endParaRPr lang="de-DE">
              <a:cs typeface="Arial"/>
            </a:endParaRPr>
          </a:p>
        </p:txBody>
      </p:sp>
      <p:sp>
        <p:nvSpPr>
          <p:cNvPr id="4" name="Foliennummernplatzhalter 3"/>
          <p:cNvSpPr>
            <a:spLocks noGrp="1"/>
          </p:cNvSpPr>
          <p:nvPr>
            <p:ph type="sldNum" sz="quarter" idx="5"/>
          </p:nvPr>
        </p:nvSpPr>
        <p:spPr/>
        <p:txBody>
          <a:bodyPr/>
          <a:lstStyle/>
          <a:p>
            <a:fld id="{83C81C81-E364-4366-A610-2DB15FF98538}" type="slidenum">
              <a:rPr lang="de-CH" smtClean="0"/>
              <a:pPr/>
              <a:t>4</a:t>
            </a:fld>
            <a:endParaRPr lang="de-CH"/>
          </a:p>
        </p:txBody>
      </p:sp>
    </p:spTree>
    <p:extLst>
      <p:ext uri="{BB962C8B-B14F-4D97-AF65-F5344CB8AC3E}">
        <p14:creationId xmlns:p14="http://schemas.microsoft.com/office/powerpoint/2010/main" val="1849011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9EBCF-640F-B169-6C5F-FC818157DBF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51E166-DE17-008C-2E3F-A43B7FED8670}"/>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F3A4DC7E-DCCB-0889-0C3F-15F762F8ECE0}"/>
              </a:ext>
            </a:extLst>
          </p:cNvPr>
          <p:cNvSpPr>
            <a:spLocks noGrp="1"/>
          </p:cNvSpPr>
          <p:nvPr>
            <p:ph type="body" idx="1"/>
          </p:nvPr>
        </p:nvSpPr>
        <p:spPr/>
        <p:txBody>
          <a:bodyPr/>
          <a:lstStyle/>
          <a:p>
            <a:r>
              <a:rPr lang="en-US" dirty="0"/>
              <a:t>The next challenge was focus and developing this strategy map.</a:t>
            </a:r>
            <a:br>
              <a:rPr lang="en-US" dirty="0">
                <a:cs typeface="+mn-lt"/>
              </a:rPr>
            </a:br>
            <a:r>
              <a:rPr lang="en-US" dirty="0"/>
              <a:t> I don’t want to walk you through every detail — the important point is how we used it.</a:t>
            </a:r>
            <a:endParaRPr lang="de-DE" dirty="0"/>
          </a:p>
          <a:p>
            <a:r>
              <a:rPr lang="en-US"/>
              <a:t>The map helped us make the strategy visible across different perspectives: financial value, customer and beneficiary needs, internal processes, and learning and growth. It also showed dependencies between goals.</a:t>
            </a:r>
            <a:endParaRPr lang="de-DE" dirty="0"/>
          </a:p>
          <a:p>
            <a:r>
              <a:rPr lang="en-US" dirty="0"/>
              <a:t>In total, we identified 22 strategic goals. But we knew that a strategy with 22 priorities is not really a strategy. So we </a:t>
            </a:r>
            <a:r>
              <a:rPr lang="en-US" dirty="0" err="1"/>
              <a:t>prioritised</a:t>
            </a:r>
            <a:r>
              <a:rPr lang="en-US" dirty="0"/>
              <a:t> six focus goals.</a:t>
            </a:r>
            <a:br>
              <a:rPr lang="en-US" dirty="0">
                <a:cs typeface="+mn-lt"/>
              </a:rPr>
            </a:br>
            <a:r>
              <a:rPr lang="en-US" dirty="0"/>
              <a:t> Very briefly, these six focus goals are about value-adding and cost-covering services, targeted services for research infrastructures, resilient and trustworthy basic IT infrastructures, simplified financial and support processes, employee empowerment around quality, security and compliance, and stronger strategic communication and stakeholder management.</a:t>
            </a:r>
            <a:endParaRPr lang="de-DE" dirty="0"/>
          </a:p>
          <a:p>
            <a:r>
              <a:rPr lang="en-US" dirty="0"/>
              <a:t>The key step was then to translate these focus goals into our value streams. Each value stream had to define: How do we contribute? What are our objectives? What are the expected outcomes? And how do we know whether we are making progress?</a:t>
            </a:r>
            <a:endParaRPr lang="de-DE" dirty="0"/>
          </a:p>
          <a:p>
            <a:r>
              <a:rPr lang="en-US" dirty="0"/>
              <a:t>This is where OKRs became important. Not as a bureaucratic reporting tool, but as a way to create alignment, transparency and discipline.</a:t>
            </a:r>
            <a:br>
              <a:rPr lang="en-US" dirty="0">
                <a:cs typeface="+mn-lt"/>
              </a:rPr>
            </a:br>
            <a:r>
              <a:rPr lang="en-US" dirty="0"/>
              <a:t> Every quarter, we review progress at corporate level. And one of our biggest learnings was: it is easy to describe activities, but much harder to define measurable outcomes. Yet this is exactly where strategy becomes useful — because it forces us to define what success really means.</a:t>
            </a:r>
            <a:endParaRPr lang="de-DE" dirty="0"/>
          </a:p>
          <a:p>
            <a:endParaRPr lang="de-DE" dirty="0">
              <a:cs typeface="Arial"/>
            </a:endParaRPr>
          </a:p>
        </p:txBody>
      </p:sp>
      <p:sp>
        <p:nvSpPr>
          <p:cNvPr id="4" name="Foliennummernplatzhalter 3">
            <a:extLst>
              <a:ext uri="{FF2B5EF4-FFF2-40B4-BE49-F238E27FC236}">
                <a16:creationId xmlns:a16="http://schemas.microsoft.com/office/drawing/2014/main" id="{84E98454-F52F-802C-F207-EE258D20C298}"/>
              </a:ext>
            </a:extLst>
          </p:cNvPr>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573896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US"/>
              <a:t>A major learning for us was that communication is not something that happens after the strategy is finished. Communication is part of making the strategy real.</a:t>
            </a:r>
            <a:endParaRPr lang="de-DE"/>
          </a:p>
          <a:p>
            <a:r>
              <a:rPr lang="en-US" dirty="0"/>
              <a:t>We used several formats: strategy breakfasts, where members of the executive board presented and discussed parts of the strategy; townhalls, where the strategy regularly comes back as a topic; and Confluence pages where all employees can access the content.</a:t>
            </a:r>
            <a:br>
              <a:rPr lang="en-US" dirty="0">
                <a:cs typeface="+mn-lt"/>
              </a:rPr>
            </a:br>
            <a:r>
              <a:rPr lang="en-US" dirty="0"/>
              <a:t> For each of the six focus goals, we created short videos explaining the expected outcomes. This helped people understand not only the wording of the goals, but the intention behind them.</a:t>
            </a:r>
            <a:br>
              <a:rPr lang="en-US" dirty="0">
                <a:cs typeface="+mn-lt"/>
              </a:rPr>
            </a:br>
            <a:br>
              <a:rPr lang="en-US" dirty="0">
                <a:cs typeface="+mn-lt"/>
              </a:rPr>
            </a:br>
            <a:r>
              <a:rPr lang="en-US" dirty="0"/>
              <a:t>From there, each team and value stream worked on its own contribution through OKRs.</a:t>
            </a:r>
            <a:br>
              <a:rPr lang="en-US" dirty="0"/>
            </a:br>
            <a:r>
              <a:rPr lang="en-US" dirty="0"/>
              <a:t> This made the strategy more concrete. It helped people see where they contribute. And it helped leadership have better conversations: Does this initiative support our strategic goals? Does it contribute to our outcomes? If not, maybe it is a good idea — but not for now.</a:t>
            </a:r>
            <a:endParaRPr lang="en-US" dirty="0">
              <a:cs typeface="Arial"/>
            </a:endParaRPr>
          </a:p>
          <a:p>
            <a:endParaRPr lang="en-US" dirty="0">
              <a:cs typeface="+mn-lt"/>
            </a:endParaRPr>
          </a:p>
          <a:p>
            <a:pPr>
              <a:spcAft>
                <a:spcPts val="0"/>
              </a:spcAft>
            </a:pPr>
            <a:endParaRPr lang="en-US" dirty="0">
              <a:latin typeface="Arial"/>
              <a:ea typeface="Calibri"/>
              <a:cs typeface="Arial"/>
            </a:endParaRPr>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3853128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570E0-8693-2F2F-9CB7-1E90BCCA9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B9A3B-ED68-6CA9-3E3D-6CF0B3CBE10B}"/>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7A7AA42D-75E7-7491-BAB2-45329A03A431}"/>
              </a:ext>
            </a:extLst>
          </p:cNvPr>
          <p:cNvSpPr>
            <a:spLocks noGrp="1"/>
          </p:cNvSpPr>
          <p:nvPr>
            <p:ph type="body" idx="1"/>
          </p:nvPr>
        </p:nvSpPr>
        <p:spPr/>
        <p:txBody>
          <a:bodyPr/>
          <a:lstStyle/>
          <a:p>
            <a:r>
              <a:rPr lang="en-US" dirty="0"/>
              <a:t>Of course, this was not always easy.</a:t>
            </a:r>
            <a:br>
              <a:rPr lang="en-US" dirty="0">
                <a:cs typeface="+mn-lt"/>
              </a:rPr>
            </a:br>
            <a:r>
              <a:rPr lang="en-US" dirty="0"/>
              <a:t> One challenge was cultural. Like many </a:t>
            </a:r>
            <a:r>
              <a:rPr lang="en-US" dirty="0" err="1"/>
              <a:t>organisations</a:t>
            </a:r>
            <a:r>
              <a:rPr lang="en-US" dirty="0"/>
              <a:t>, we are used to reacting to needs, requests and opportunities. That is important, especially as an NREN close to its community. But strategy also requires discipline. It asks us to focus.</a:t>
            </a:r>
            <a:endParaRPr lang="de-DE" dirty="0"/>
          </a:p>
          <a:p>
            <a:r>
              <a:rPr lang="en-US" dirty="0"/>
              <a:t>Another challenge was measurability. Defining good outcome metrics is hard. But it creates clarity and transparency. It also makes leadership and teams more accountable.</a:t>
            </a:r>
            <a:br>
              <a:rPr lang="en-US" dirty="0">
                <a:cs typeface="+mn-lt"/>
              </a:rPr>
            </a:br>
            <a:r>
              <a:rPr lang="en-US" dirty="0"/>
              <a:t> A third challenge is keeping the strategy alive beyond the launch. A strategy presentation is only the beginning. The real work starts when the strategy enters daily routines, leadership conversations and team decisions.</a:t>
            </a:r>
            <a:endParaRPr lang="de-DE" dirty="0"/>
          </a:p>
          <a:p>
            <a:r>
              <a:rPr lang="en-US" dirty="0"/>
              <a:t>What helped us was the outside-in perspective, iterative review, transparency, a shared language and strong leadership commitment.</a:t>
            </a:r>
            <a:endParaRPr lang="de-DE" dirty="0"/>
          </a:p>
          <a:p>
            <a:endParaRPr lang="de-DE">
              <a:latin typeface="Arial"/>
              <a:ea typeface="Calibri"/>
              <a:cs typeface="Arial"/>
            </a:endParaRPr>
          </a:p>
        </p:txBody>
      </p:sp>
      <p:sp>
        <p:nvSpPr>
          <p:cNvPr id="4" name="Slide Number Placeholder 3">
            <a:extLst>
              <a:ext uri="{FF2B5EF4-FFF2-40B4-BE49-F238E27FC236}">
                <a16:creationId xmlns:a16="http://schemas.microsoft.com/office/drawing/2014/main" id="{9B7064E3-5875-C4D8-4725-CE7BCF06B6AF}"/>
              </a:ext>
            </a:extLst>
          </p:cNvPr>
          <p:cNvSpPr>
            <a:spLocks noGrp="1"/>
          </p:cNvSpPr>
          <p:nvPr>
            <p:ph type="sldNum" sz="quarter" idx="5"/>
          </p:nvPr>
        </p:nvSpPr>
        <p:spPr/>
        <p:txBody>
          <a:bodyPr/>
          <a:lstStyle/>
          <a:p>
            <a:fld id="{83C81C81-E364-4366-A610-2DB15FF98538}" type="slidenum">
              <a:rPr lang="de-CH" smtClean="0"/>
              <a:pPr/>
              <a:t>7</a:t>
            </a:fld>
            <a:endParaRPr lang="de-CH"/>
          </a:p>
        </p:txBody>
      </p:sp>
    </p:spTree>
    <p:extLst>
      <p:ext uri="{BB962C8B-B14F-4D97-AF65-F5344CB8AC3E}">
        <p14:creationId xmlns:p14="http://schemas.microsoft.com/office/powerpoint/2010/main" val="270095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C6AAD-39DD-BF66-53DB-CEE5CEF5EC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4AFF767-4941-280E-C9E5-9C2168FE0F22}"/>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DDD7C7FA-EA48-5CA8-B182-DADB1DA50ACC}"/>
              </a:ext>
            </a:extLst>
          </p:cNvPr>
          <p:cNvSpPr>
            <a:spLocks noGrp="1"/>
          </p:cNvSpPr>
          <p:nvPr>
            <p:ph type="body" idx="1"/>
          </p:nvPr>
        </p:nvSpPr>
        <p:spPr/>
        <p:txBody>
          <a:bodyPr/>
          <a:lstStyle/>
          <a:p>
            <a:r>
              <a:rPr lang="en-US"/>
              <a:t>Although SWITCH has a national mandate in Switzerland, many of the challenges our community faces are no longer purely national.</a:t>
            </a:r>
            <a:br>
              <a:rPr lang="en-US" dirty="0">
                <a:cs typeface="+mn-lt"/>
              </a:rPr>
            </a:br>
            <a:r>
              <a:rPr lang="en-US" dirty="0"/>
              <a:t> </a:t>
            </a:r>
            <a:r>
              <a:rPr lang="en-US"/>
              <a:t>Our national stakeholders help us understand local relevance and immediate needs — for example universities, research institutions or public stakeholders such as SBFI.</a:t>
            </a:r>
            <a:endParaRPr lang="de-DE" dirty="0"/>
          </a:p>
          <a:p>
            <a:r>
              <a:rPr lang="en-US"/>
              <a:t>But the exchange with GÉANT and other NRENs gives us a different perspective. It challenges our assumptions.</a:t>
            </a:r>
            <a:br>
              <a:rPr lang="en-US" dirty="0">
                <a:cs typeface="+mn-lt"/>
              </a:rPr>
            </a:br>
            <a:r>
              <a:rPr lang="en-US" dirty="0"/>
              <a:t> </a:t>
            </a:r>
            <a:r>
              <a:rPr lang="en-US"/>
              <a:t>Different NRENs operate at different maturity levels, with different funding models, governance structures and strategic priorities. That helps us better understand dependencies, identify blind spots, and </a:t>
            </a:r>
            <a:r>
              <a:rPr lang="en-US" err="1"/>
              <a:t>recognise</a:t>
            </a:r>
            <a:r>
              <a:rPr lang="en-US"/>
              <a:t> opportunities we might not see from a purely national perspective.</a:t>
            </a:r>
            <a:endParaRPr lang="en-US" dirty="0">
              <a:cs typeface="Arial"/>
            </a:endParaRPr>
          </a:p>
          <a:p>
            <a:r>
              <a:rPr lang="en-US"/>
              <a:t>Especially at product level, this exchange is extremely valuable. We learn from each other’s approaches and experiences, and this accelerates learning across the community.</a:t>
            </a:r>
          </a:p>
          <a:p>
            <a:r>
              <a:rPr lang="en-US"/>
              <a:t>One important insight for us was that international feedback is often very different from national stakeholder feedback. National discussions are usually closer to immediate operational needs, while international exchange often highlights longer-term developments and broader ecosystem dynamics.</a:t>
            </a:r>
            <a:endParaRPr lang="en-US" dirty="0">
              <a:cs typeface="Arial"/>
            </a:endParaRPr>
          </a:p>
          <a:p>
            <a:r>
              <a:rPr lang="en-US"/>
              <a:t>For us, strategy therefore becomes stronger through reflection and connection — not only within Switzerland, but across the international R&amp;E community.</a:t>
            </a:r>
            <a:br>
              <a:rPr lang="en-US" dirty="0">
                <a:cs typeface="+mn-lt"/>
              </a:rPr>
            </a:br>
            <a:r>
              <a:rPr lang="en-US" dirty="0"/>
              <a:t> </a:t>
            </a:r>
            <a:r>
              <a:rPr lang="en-US"/>
              <a:t>Strategy becomes more adaptive when it is continuously reflected through different perspectives and realities — and this shared reflection ultimately strengthens the collective positioning of research and education as a whole.</a:t>
            </a:r>
            <a:endParaRPr lang="en-US" dirty="0">
              <a:cs typeface="Arial"/>
            </a:endParaRPr>
          </a:p>
          <a:p>
            <a:endParaRPr lang="en-US" dirty="0">
              <a:latin typeface="Arial"/>
              <a:ea typeface="Calibri"/>
              <a:cs typeface="Arial"/>
            </a:endParaRPr>
          </a:p>
          <a:p>
            <a:endParaRPr lang="en-US" dirty="0">
              <a:latin typeface="Arial"/>
              <a:ea typeface="Calibri"/>
              <a:cs typeface="Arial"/>
            </a:endParaRPr>
          </a:p>
        </p:txBody>
      </p:sp>
      <p:sp>
        <p:nvSpPr>
          <p:cNvPr id="4" name="Foliennummernplatzhalter 3">
            <a:extLst>
              <a:ext uri="{FF2B5EF4-FFF2-40B4-BE49-F238E27FC236}">
                <a16:creationId xmlns:a16="http://schemas.microsoft.com/office/drawing/2014/main" id="{4A371818-D7F3-7812-4156-517B717888B0}"/>
              </a:ext>
            </a:extLst>
          </p:cNvPr>
          <p:cNvSpPr>
            <a:spLocks noGrp="1"/>
          </p:cNvSpPr>
          <p:nvPr>
            <p:ph type="sldNum" sz="quarter" idx="5"/>
          </p:nvPr>
        </p:nvSpPr>
        <p:spPr/>
        <p:txBody>
          <a:bodyPr/>
          <a:lstStyle/>
          <a:p>
            <a:fld id="{83C81C81-E364-4366-A610-2DB15FF98538}" type="slidenum">
              <a:rPr lang="de-CH" smtClean="0"/>
              <a:pPr/>
              <a:t>8</a:t>
            </a:fld>
            <a:endParaRPr lang="de-CH"/>
          </a:p>
        </p:txBody>
      </p:sp>
    </p:spTree>
    <p:extLst>
      <p:ext uri="{BB962C8B-B14F-4D97-AF65-F5344CB8AC3E}">
        <p14:creationId xmlns:p14="http://schemas.microsoft.com/office/powerpoint/2010/main" val="379089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US" dirty="0" err="1"/>
              <a:t>If</a:t>
            </a:r>
            <a:r>
              <a:rPr lang="en-US" dirty="0"/>
              <a:t> I </a:t>
            </a:r>
            <a:r>
              <a:rPr lang="en-US" dirty="0" err="1"/>
              <a:t>had</a:t>
            </a:r>
            <a:r>
              <a:rPr lang="en-US" dirty="0"/>
              <a:t> </a:t>
            </a:r>
            <a:r>
              <a:rPr lang="en-US" dirty="0" err="1"/>
              <a:t>to</a:t>
            </a:r>
            <a:r>
              <a:rPr lang="en-US" dirty="0"/>
              <a:t> </a:t>
            </a:r>
            <a:r>
              <a:rPr lang="en-US" dirty="0" err="1"/>
              <a:t>summarise</a:t>
            </a:r>
            <a:r>
              <a:rPr lang="en-US" dirty="0"/>
              <a:t> </a:t>
            </a:r>
            <a:r>
              <a:rPr lang="en-US" dirty="0" err="1"/>
              <a:t>our</a:t>
            </a:r>
            <a:r>
              <a:rPr lang="en-US" dirty="0"/>
              <a:t> </a:t>
            </a:r>
            <a:r>
              <a:rPr lang="en-US" dirty="0" err="1"/>
              <a:t>learning</a:t>
            </a:r>
            <a:r>
              <a:rPr lang="en-US" dirty="0"/>
              <a:t> in </a:t>
            </a:r>
            <a:r>
              <a:rPr lang="en-US" dirty="0" err="1"/>
              <a:t>one</a:t>
            </a:r>
            <a:r>
              <a:rPr lang="en-US" dirty="0"/>
              <a:t> </a:t>
            </a:r>
            <a:r>
              <a:rPr lang="en-US" dirty="0" err="1"/>
              <a:t>sentence</a:t>
            </a:r>
            <a:r>
              <a:rPr lang="en-US" dirty="0"/>
              <a:t>, I </a:t>
            </a:r>
            <a:r>
              <a:rPr lang="en-US" dirty="0" err="1"/>
              <a:t>would</a:t>
            </a:r>
            <a:r>
              <a:rPr lang="en-US" dirty="0"/>
              <a:t> </a:t>
            </a:r>
            <a:r>
              <a:rPr lang="en-US" dirty="0" err="1"/>
              <a:t>say</a:t>
            </a:r>
            <a:r>
              <a:rPr lang="en-US" dirty="0"/>
              <a:t>: </a:t>
            </a:r>
            <a:r>
              <a:rPr lang="en-US" dirty="0" err="1"/>
              <a:t>strategy</a:t>
            </a:r>
            <a:r>
              <a:rPr lang="en-US" dirty="0"/>
              <a:t> </a:t>
            </a:r>
            <a:r>
              <a:rPr lang="en-US" dirty="0" err="1"/>
              <a:t>works</a:t>
            </a:r>
            <a:r>
              <a:rPr lang="en-US" dirty="0"/>
              <a:t> </a:t>
            </a:r>
            <a:r>
              <a:rPr lang="en-US" dirty="0" err="1"/>
              <a:t>best</a:t>
            </a:r>
            <a:r>
              <a:rPr lang="en-US" dirty="0"/>
              <a:t> </a:t>
            </a:r>
            <a:r>
              <a:rPr lang="en-US" dirty="0" err="1"/>
              <a:t>when</a:t>
            </a:r>
            <a:r>
              <a:rPr lang="en-US" dirty="0"/>
              <a:t> </a:t>
            </a:r>
            <a:r>
              <a:rPr lang="en-US" dirty="0" err="1"/>
              <a:t>we</a:t>
            </a:r>
            <a:r>
              <a:rPr lang="en-US" dirty="0"/>
              <a:t> </a:t>
            </a:r>
            <a:r>
              <a:rPr lang="en-US" dirty="0" err="1"/>
              <a:t>treat</a:t>
            </a:r>
            <a:r>
              <a:rPr lang="en-US" dirty="0"/>
              <a:t> </a:t>
            </a:r>
            <a:r>
              <a:rPr lang="en-US" dirty="0" err="1"/>
              <a:t>it</a:t>
            </a:r>
            <a:r>
              <a:rPr lang="en-US" dirty="0"/>
              <a:t> </a:t>
            </a:r>
            <a:r>
              <a:rPr lang="en-US" dirty="0" err="1"/>
              <a:t>as</a:t>
            </a:r>
            <a:r>
              <a:rPr lang="en-US" dirty="0"/>
              <a:t> a </a:t>
            </a:r>
            <a:r>
              <a:rPr lang="en-US" dirty="0" err="1"/>
              <a:t>living</a:t>
            </a:r>
            <a:r>
              <a:rPr lang="en-US" dirty="0"/>
              <a:t> </a:t>
            </a:r>
            <a:r>
              <a:rPr lang="en-US" dirty="0" err="1"/>
              <a:t>system</a:t>
            </a:r>
            <a:r>
              <a:rPr lang="en-US" dirty="0"/>
              <a:t>.</a:t>
            </a:r>
            <a:endParaRPr lang="de-DE"/>
          </a:p>
          <a:p>
            <a:r>
              <a:rPr lang="en-US" dirty="0" err="1"/>
              <a:t>It</a:t>
            </a:r>
            <a:r>
              <a:rPr lang="en-US" dirty="0"/>
              <a:t> </a:t>
            </a:r>
            <a:r>
              <a:rPr lang="en-US" dirty="0" err="1"/>
              <a:t>starts</a:t>
            </a:r>
            <a:r>
              <a:rPr lang="en-US" dirty="0"/>
              <a:t> outside-in, </a:t>
            </a:r>
            <a:r>
              <a:rPr lang="en-US" dirty="0" err="1"/>
              <a:t>with</a:t>
            </a:r>
            <a:r>
              <a:rPr lang="en-US" dirty="0"/>
              <a:t> </a:t>
            </a:r>
            <a:r>
              <a:rPr lang="en-US" dirty="0" err="1"/>
              <a:t>signals</a:t>
            </a:r>
            <a:r>
              <a:rPr lang="en-US" dirty="0"/>
              <a:t> </a:t>
            </a:r>
            <a:r>
              <a:rPr lang="en-US" dirty="0" err="1"/>
              <a:t>from</a:t>
            </a:r>
            <a:r>
              <a:rPr lang="en-US" dirty="0"/>
              <a:t> </a:t>
            </a:r>
            <a:r>
              <a:rPr lang="en-US" dirty="0" err="1"/>
              <a:t>the</a:t>
            </a:r>
            <a:r>
              <a:rPr lang="en-US" dirty="0"/>
              <a:t> </a:t>
            </a:r>
            <a:r>
              <a:rPr lang="en-US" dirty="0" err="1"/>
              <a:t>community</a:t>
            </a:r>
            <a:r>
              <a:rPr lang="en-US" dirty="0"/>
              <a:t>. </a:t>
            </a:r>
            <a:r>
              <a:rPr lang="en-US" dirty="0" err="1"/>
              <a:t>It</a:t>
            </a:r>
            <a:r>
              <a:rPr lang="en-US" dirty="0"/>
              <a:t> </a:t>
            </a:r>
            <a:r>
              <a:rPr lang="en-US" dirty="0" err="1"/>
              <a:t>becomes</a:t>
            </a:r>
            <a:r>
              <a:rPr lang="en-US" dirty="0"/>
              <a:t> </a:t>
            </a:r>
            <a:r>
              <a:rPr lang="en-US" dirty="0" err="1"/>
              <a:t>meaningful</a:t>
            </a:r>
            <a:r>
              <a:rPr lang="en-US" dirty="0"/>
              <a:t> </a:t>
            </a:r>
            <a:r>
              <a:rPr lang="en-US" dirty="0" err="1"/>
              <a:t>when</a:t>
            </a:r>
            <a:r>
              <a:rPr lang="en-US" dirty="0"/>
              <a:t> </a:t>
            </a:r>
            <a:r>
              <a:rPr lang="en-US" dirty="0" err="1"/>
              <a:t>people</a:t>
            </a:r>
            <a:r>
              <a:rPr lang="en-US" dirty="0"/>
              <a:t> </a:t>
            </a:r>
            <a:r>
              <a:rPr lang="en-US" dirty="0" err="1"/>
              <a:t>inside</a:t>
            </a:r>
            <a:r>
              <a:rPr lang="en-US" dirty="0"/>
              <a:t> </a:t>
            </a:r>
            <a:r>
              <a:rPr lang="en-US" dirty="0" err="1"/>
              <a:t>the</a:t>
            </a:r>
            <a:r>
              <a:rPr lang="en-US" dirty="0"/>
              <a:t> </a:t>
            </a:r>
            <a:r>
              <a:rPr lang="en-US" dirty="0" err="1"/>
              <a:t>organisation</a:t>
            </a:r>
            <a:r>
              <a:rPr lang="en-US" dirty="0"/>
              <a:t> </a:t>
            </a:r>
            <a:r>
              <a:rPr lang="en-US" dirty="0" err="1"/>
              <a:t>can</a:t>
            </a:r>
            <a:r>
              <a:rPr lang="en-US" dirty="0"/>
              <a:t> </a:t>
            </a:r>
            <a:r>
              <a:rPr lang="en-US" dirty="0" err="1"/>
              <a:t>see</a:t>
            </a:r>
            <a:r>
              <a:rPr lang="en-US" dirty="0"/>
              <a:t> </a:t>
            </a:r>
            <a:r>
              <a:rPr lang="en-US" dirty="0" err="1"/>
              <a:t>their</a:t>
            </a:r>
            <a:r>
              <a:rPr lang="en-US" dirty="0"/>
              <a:t> </a:t>
            </a:r>
            <a:r>
              <a:rPr lang="en-US" dirty="0" err="1"/>
              <a:t>contribution</a:t>
            </a:r>
            <a:r>
              <a:rPr lang="en-US" dirty="0"/>
              <a:t>. </a:t>
            </a:r>
            <a:r>
              <a:rPr lang="en-US" dirty="0" err="1"/>
              <a:t>It</a:t>
            </a:r>
            <a:r>
              <a:rPr lang="en-US" dirty="0"/>
              <a:t> </a:t>
            </a:r>
            <a:r>
              <a:rPr lang="en-US" dirty="0" err="1"/>
              <a:t>becomes</a:t>
            </a:r>
            <a:r>
              <a:rPr lang="en-US" dirty="0"/>
              <a:t> powerful </a:t>
            </a:r>
            <a:r>
              <a:rPr lang="en-US" dirty="0" err="1"/>
              <a:t>when</a:t>
            </a:r>
            <a:r>
              <a:rPr lang="en-US" dirty="0"/>
              <a:t> </a:t>
            </a:r>
            <a:r>
              <a:rPr lang="en-US" dirty="0" err="1"/>
              <a:t>progress</a:t>
            </a:r>
            <a:r>
              <a:rPr lang="en-US" dirty="0"/>
              <a:t> </a:t>
            </a:r>
            <a:r>
              <a:rPr lang="en-US" dirty="0" err="1"/>
              <a:t>is</a:t>
            </a:r>
            <a:r>
              <a:rPr lang="en-US" dirty="0"/>
              <a:t> </a:t>
            </a:r>
            <a:r>
              <a:rPr lang="en-US" dirty="0" err="1"/>
              <a:t>measurable</a:t>
            </a:r>
            <a:r>
              <a:rPr lang="en-US" dirty="0"/>
              <a:t>. And </a:t>
            </a:r>
            <a:r>
              <a:rPr lang="en-US" dirty="0" err="1"/>
              <a:t>it</a:t>
            </a:r>
            <a:r>
              <a:rPr lang="en-US" dirty="0"/>
              <a:t> </a:t>
            </a:r>
            <a:r>
              <a:rPr lang="en-US" dirty="0" err="1"/>
              <a:t>stays</a:t>
            </a:r>
            <a:r>
              <a:rPr lang="en-US" dirty="0"/>
              <a:t> relevant </a:t>
            </a:r>
            <a:r>
              <a:rPr lang="en-US" dirty="0" err="1"/>
              <a:t>when</a:t>
            </a:r>
            <a:r>
              <a:rPr lang="en-US" dirty="0"/>
              <a:t> </a:t>
            </a:r>
            <a:r>
              <a:rPr lang="en-US" dirty="0" err="1"/>
              <a:t>we</a:t>
            </a:r>
            <a:r>
              <a:rPr lang="en-US" dirty="0"/>
              <a:t> review and </a:t>
            </a:r>
            <a:r>
              <a:rPr lang="en-US" dirty="0" err="1"/>
              <a:t>adapt</a:t>
            </a:r>
            <a:r>
              <a:rPr lang="en-US" dirty="0"/>
              <a:t> </a:t>
            </a:r>
            <a:r>
              <a:rPr lang="en-US" dirty="0" err="1"/>
              <a:t>it</a:t>
            </a:r>
            <a:r>
              <a:rPr lang="en-US" dirty="0"/>
              <a:t> </a:t>
            </a:r>
            <a:r>
              <a:rPr lang="en-US" dirty="0" err="1"/>
              <a:t>continuously</a:t>
            </a:r>
            <a:r>
              <a:rPr lang="en-US" dirty="0"/>
              <a:t>.</a:t>
            </a:r>
            <a:endParaRPr lang="de-DE" dirty="0"/>
          </a:p>
          <a:p>
            <a:r>
              <a:rPr lang="en-US" dirty="0" err="1"/>
              <a:t>For</a:t>
            </a:r>
            <a:r>
              <a:rPr lang="en-US" dirty="0"/>
              <a:t> SWITCH, </a:t>
            </a:r>
            <a:r>
              <a:rPr lang="en-US" dirty="0" err="1"/>
              <a:t>strategy</a:t>
            </a:r>
            <a:r>
              <a:rPr lang="en-US" dirty="0"/>
              <a:t> </a:t>
            </a:r>
            <a:r>
              <a:rPr lang="en-US" dirty="0" err="1"/>
              <a:t>is</a:t>
            </a:r>
            <a:r>
              <a:rPr lang="en-US" dirty="0"/>
              <a:t> </a:t>
            </a:r>
            <a:r>
              <a:rPr lang="en-US" dirty="0" err="1"/>
              <a:t>therefore</a:t>
            </a:r>
            <a:r>
              <a:rPr lang="en-US" dirty="0"/>
              <a:t> not a </a:t>
            </a:r>
            <a:r>
              <a:rPr lang="en-US" dirty="0" err="1"/>
              <a:t>fixed</a:t>
            </a:r>
            <a:r>
              <a:rPr lang="en-US" dirty="0"/>
              <a:t> </a:t>
            </a:r>
            <a:r>
              <a:rPr lang="en-US" dirty="0" err="1"/>
              <a:t>roadmap</a:t>
            </a:r>
            <a:r>
              <a:rPr lang="en-US" dirty="0"/>
              <a:t>. </a:t>
            </a:r>
            <a:r>
              <a:rPr lang="en-US" dirty="0" err="1"/>
              <a:t>It</a:t>
            </a:r>
            <a:r>
              <a:rPr lang="en-US" dirty="0"/>
              <a:t> </a:t>
            </a:r>
            <a:r>
              <a:rPr lang="en-US" dirty="0" err="1"/>
              <a:t>is</a:t>
            </a:r>
            <a:r>
              <a:rPr lang="en-US" dirty="0"/>
              <a:t> a </a:t>
            </a:r>
            <a:r>
              <a:rPr lang="en-US" dirty="0" err="1"/>
              <a:t>living</a:t>
            </a:r>
            <a:r>
              <a:rPr lang="en-US" dirty="0"/>
              <a:t> network </a:t>
            </a:r>
            <a:r>
              <a:rPr lang="en-US" dirty="0" err="1"/>
              <a:t>that</a:t>
            </a:r>
            <a:r>
              <a:rPr lang="en-US" dirty="0"/>
              <a:t> </a:t>
            </a:r>
            <a:r>
              <a:rPr lang="en-US" dirty="0" err="1"/>
              <a:t>connects</a:t>
            </a:r>
            <a:r>
              <a:rPr lang="en-US" dirty="0"/>
              <a:t> </a:t>
            </a:r>
            <a:r>
              <a:rPr lang="en-US" dirty="0" err="1"/>
              <a:t>signals</a:t>
            </a:r>
            <a:r>
              <a:rPr lang="en-US" dirty="0"/>
              <a:t>, </a:t>
            </a:r>
            <a:r>
              <a:rPr lang="en-US" dirty="0" err="1"/>
              <a:t>people</a:t>
            </a:r>
            <a:r>
              <a:rPr lang="en-US" dirty="0"/>
              <a:t>, </a:t>
            </a:r>
            <a:r>
              <a:rPr lang="en-US" dirty="0" err="1"/>
              <a:t>decisions</a:t>
            </a:r>
            <a:r>
              <a:rPr lang="en-US" dirty="0"/>
              <a:t> and </a:t>
            </a:r>
            <a:r>
              <a:rPr lang="en-US" dirty="0" err="1"/>
              <a:t>outcomes</a:t>
            </a:r>
            <a:r>
              <a:rPr lang="en-US" dirty="0"/>
              <a:t>.</a:t>
            </a:r>
            <a:endParaRPr lang="de-DE" dirty="0"/>
          </a:p>
          <a:p>
            <a:r>
              <a:rPr lang="en-US" dirty="0"/>
              <a:t>And </a:t>
            </a:r>
            <a:r>
              <a:rPr lang="en-US" dirty="0" err="1"/>
              <a:t>maybe</a:t>
            </a:r>
            <a:r>
              <a:rPr lang="en-US" dirty="0"/>
              <a:t> </a:t>
            </a:r>
            <a:r>
              <a:rPr lang="en-US" dirty="0" err="1"/>
              <a:t>this</a:t>
            </a:r>
            <a:r>
              <a:rPr lang="en-US" dirty="0"/>
              <a:t> </a:t>
            </a:r>
            <a:r>
              <a:rPr lang="en-US" dirty="0" err="1"/>
              <a:t>is</a:t>
            </a:r>
            <a:r>
              <a:rPr lang="en-US" dirty="0"/>
              <a:t> also </a:t>
            </a:r>
            <a:r>
              <a:rPr lang="en-US" dirty="0" err="1"/>
              <a:t>where</a:t>
            </a:r>
            <a:r>
              <a:rPr lang="en-US" dirty="0"/>
              <a:t> </a:t>
            </a:r>
            <a:r>
              <a:rPr lang="en-US" dirty="0" err="1"/>
              <a:t>we</a:t>
            </a:r>
            <a:r>
              <a:rPr lang="en-US" dirty="0"/>
              <a:t> </a:t>
            </a:r>
            <a:r>
              <a:rPr lang="en-US" dirty="0" err="1"/>
              <a:t>as</a:t>
            </a:r>
            <a:r>
              <a:rPr lang="en-US" dirty="0"/>
              <a:t> NRENs </a:t>
            </a:r>
            <a:r>
              <a:rPr lang="en-US" dirty="0" err="1"/>
              <a:t>can</a:t>
            </a:r>
            <a:r>
              <a:rPr lang="en-US" dirty="0"/>
              <a:t> </a:t>
            </a:r>
            <a:r>
              <a:rPr lang="en-US" dirty="0" err="1"/>
              <a:t>reinforce</a:t>
            </a:r>
            <a:r>
              <a:rPr lang="en-US" dirty="0"/>
              <a:t> </a:t>
            </a:r>
            <a:r>
              <a:rPr lang="en-US" dirty="0" err="1"/>
              <a:t>each</a:t>
            </a:r>
            <a:r>
              <a:rPr lang="en-US" dirty="0"/>
              <a:t> </a:t>
            </a:r>
            <a:r>
              <a:rPr lang="en-US" dirty="0" err="1"/>
              <a:t>other</a:t>
            </a:r>
            <a:r>
              <a:rPr lang="en-US" dirty="0"/>
              <a:t>: </a:t>
            </a:r>
            <a:r>
              <a:rPr lang="en-US" dirty="0" err="1"/>
              <a:t>by</a:t>
            </a:r>
            <a:r>
              <a:rPr lang="en-US" dirty="0"/>
              <a:t> </a:t>
            </a:r>
            <a:r>
              <a:rPr lang="en-US" dirty="0" err="1"/>
              <a:t>making</a:t>
            </a:r>
            <a:r>
              <a:rPr lang="en-US" dirty="0"/>
              <a:t> </a:t>
            </a:r>
            <a:r>
              <a:rPr lang="en-US" dirty="0" err="1"/>
              <a:t>our</a:t>
            </a:r>
            <a:r>
              <a:rPr lang="en-US" dirty="0"/>
              <a:t> individual </a:t>
            </a:r>
            <a:r>
              <a:rPr lang="en-US" dirty="0" err="1"/>
              <a:t>strategies</a:t>
            </a:r>
            <a:r>
              <a:rPr lang="en-US" dirty="0"/>
              <a:t> </a:t>
            </a:r>
            <a:r>
              <a:rPr lang="en-US" dirty="0" err="1"/>
              <a:t>more</a:t>
            </a:r>
            <a:r>
              <a:rPr lang="en-US" dirty="0"/>
              <a:t> transparent, </a:t>
            </a:r>
            <a:r>
              <a:rPr lang="en-US" dirty="0" err="1"/>
              <a:t>more</a:t>
            </a:r>
            <a:r>
              <a:rPr lang="en-US" dirty="0"/>
              <a:t> </a:t>
            </a:r>
            <a:r>
              <a:rPr lang="en-US" dirty="0" err="1"/>
              <a:t>connected</a:t>
            </a:r>
            <a:r>
              <a:rPr lang="en-US" dirty="0"/>
              <a:t> and </a:t>
            </a:r>
            <a:r>
              <a:rPr lang="en-US" dirty="0" err="1"/>
              <a:t>more</a:t>
            </a:r>
            <a:r>
              <a:rPr lang="en-US" dirty="0"/>
              <a:t> </a:t>
            </a:r>
            <a:r>
              <a:rPr lang="en-US" dirty="0" err="1"/>
              <a:t>useful</a:t>
            </a:r>
            <a:r>
              <a:rPr lang="en-US" dirty="0"/>
              <a:t> </a:t>
            </a:r>
            <a:r>
              <a:rPr lang="en-US" dirty="0" err="1"/>
              <a:t>for</a:t>
            </a:r>
            <a:r>
              <a:rPr lang="en-US" dirty="0"/>
              <a:t> </a:t>
            </a:r>
            <a:r>
              <a:rPr lang="en-US" dirty="0" err="1"/>
              <a:t>the</a:t>
            </a:r>
            <a:r>
              <a:rPr lang="en-US" dirty="0"/>
              <a:t> </a:t>
            </a:r>
            <a:r>
              <a:rPr lang="en-US" dirty="0" err="1"/>
              <a:t>collective</a:t>
            </a:r>
            <a:r>
              <a:rPr lang="en-US" dirty="0"/>
              <a:t> </a:t>
            </a:r>
            <a:r>
              <a:rPr lang="en-US" dirty="0" err="1"/>
              <a:t>future</a:t>
            </a:r>
            <a:r>
              <a:rPr lang="en-US" dirty="0"/>
              <a:t> </a:t>
            </a:r>
            <a:r>
              <a:rPr lang="en-US" dirty="0" err="1"/>
              <a:t>of</a:t>
            </a:r>
            <a:r>
              <a:rPr lang="en-US" dirty="0"/>
              <a:t> </a:t>
            </a:r>
            <a:r>
              <a:rPr lang="en-US" dirty="0" err="1"/>
              <a:t>research</a:t>
            </a:r>
            <a:r>
              <a:rPr lang="en-US" dirty="0"/>
              <a:t> and </a:t>
            </a:r>
            <a:r>
              <a:rPr lang="en-US" dirty="0" err="1"/>
              <a:t>education</a:t>
            </a:r>
            <a:r>
              <a:rPr lang="en-US" dirty="0"/>
              <a:t>.</a:t>
            </a:r>
            <a:endParaRPr lang="de-DE" dirty="0"/>
          </a:p>
          <a:p>
            <a:endParaRPr lang="de-DE">
              <a:cs typeface="Arial"/>
            </a:endParaRPr>
          </a:p>
        </p:txBody>
      </p:sp>
      <p:sp>
        <p:nvSpPr>
          <p:cNvPr id="4" name="Foliennummernplatzhalter 3"/>
          <p:cNvSpPr>
            <a:spLocks noGrp="1"/>
          </p:cNvSpPr>
          <p:nvPr>
            <p:ph type="sldNum" sz="quarter" idx="5"/>
          </p:nvPr>
        </p:nvSpPr>
        <p:spPr/>
        <p:txBody>
          <a:bodyPr/>
          <a:lstStyle/>
          <a:p>
            <a:fld id="{83C81C81-E364-4366-A610-2DB15FF98538}" type="slidenum">
              <a:rPr lang="de-CH" smtClean="0"/>
              <a:pPr/>
              <a:t>9</a:t>
            </a:fld>
            <a:endParaRPr lang="de-CH"/>
          </a:p>
        </p:txBody>
      </p:sp>
    </p:spTree>
    <p:extLst>
      <p:ext uri="{BB962C8B-B14F-4D97-AF65-F5344CB8AC3E}">
        <p14:creationId xmlns:p14="http://schemas.microsoft.com/office/powerpoint/2010/main" val="600551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60413" y="1463675"/>
            <a:ext cx="10672762" cy="2155825"/>
          </a:xfrm>
        </p:spPr>
        <p:txBody>
          <a:bodyPr anchor="b"/>
          <a:lstStyle>
            <a:lvl1pPr algn="l">
              <a:lnSpc>
                <a:spcPct val="86000"/>
              </a:lnSpc>
              <a:defRPr sz="7000" b="0">
                <a:solidFill>
                  <a:schemeClr val="bg1"/>
                </a:solidFill>
              </a:defRPr>
            </a:lvl1pPr>
          </a:lstStyle>
          <a:p>
            <a:r>
              <a:rPr lang="de-CH"/>
              <a:t>Titel hinzufügen</a:t>
            </a:r>
          </a:p>
        </p:txBody>
      </p:sp>
      <p:sp>
        <p:nvSpPr>
          <p:cNvPr id="3" name="Untertitel 2"/>
          <p:cNvSpPr>
            <a:spLocks noGrp="1"/>
          </p:cNvSpPr>
          <p:nvPr>
            <p:ph type="subTitle" idx="1"/>
          </p:nvPr>
        </p:nvSpPr>
        <p:spPr>
          <a:xfrm>
            <a:off x="760413" y="3753036"/>
            <a:ext cx="10669587" cy="864096"/>
          </a:xfrm>
        </p:spPr>
        <p:txBody>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fld id="{56AFD08D-C304-4487-A3C7-F6DDA37DC167}" type="datetime1">
              <a:rPr lang="de-CH" smtClean="0"/>
              <a:t>04.06.26</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Fusszeile (Ändern über «Einfügen &gt; Kopf- und Fusszeile»)</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a:t>
            </a:fld>
            <a:endParaRPr lang="de-CH"/>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13" y="508073"/>
            <a:ext cx="1566000" cy="459451"/>
          </a:xfrm>
          <a:prstGeom prst="rect">
            <a:avLst/>
          </a:prstGeom>
        </p:spPr>
      </p:pic>
    </p:spTree>
    <p:extLst>
      <p:ext uri="{BB962C8B-B14F-4D97-AF65-F5344CB8AC3E}">
        <p14:creationId xmlns:p14="http://schemas.microsoft.com/office/powerpoint/2010/main" val="389188666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a:t>Titel hinzufügen</a:t>
            </a:r>
          </a:p>
        </p:txBody>
      </p:sp>
      <p:sp>
        <p:nvSpPr>
          <p:cNvPr id="3" name="Inhaltsplatzhalter 2"/>
          <p:cNvSpPr>
            <a:spLocks noGrp="1"/>
          </p:cNvSpPr>
          <p:nvPr>
            <p:ph idx="1" hasCustomPrompt="1"/>
          </p:nvPr>
        </p:nvSpPr>
        <p:spPr>
          <a:xfrm>
            <a:off x="761999" y="1465200"/>
            <a:ext cx="10671175" cy="4351338"/>
          </a:xfrm>
        </p:spPr>
        <p:txBody>
          <a:bodyPr/>
          <a:lstStyle>
            <a:lvl1pPr>
              <a:defRPr/>
            </a:lvl1pPr>
          </a:lstStyle>
          <a:p>
            <a:pPr lvl="0"/>
            <a:r>
              <a:rPr lang="de-DE"/>
              <a:t>Inhalt hinzufügen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04.06.26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a:t>Titel hinzufügen</a:t>
            </a:r>
          </a:p>
        </p:txBody>
      </p:sp>
      <p:sp>
        <p:nvSpPr>
          <p:cNvPr id="3" name="Inhaltsplatzhalter 2"/>
          <p:cNvSpPr>
            <a:spLocks noGrp="1"/>
          </p:cNvSpPr>
          <p:nvPr>
            <p:ph sz="half" idx="1" hasCustomPrompt="1"/>
          </p:nvPr>
        </p:nvSpPr>
        <p:spPr>
          <a:xfrm>
            <a:off x="760413" y="1465200"/>
            <a:ext cx="4068000" cy="4713288"/>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Inhaltsplatzhalter 3"/>
          <p:cNvSpPr>
            <a:spLocks noGrp="1"/>
          </p:cNvSpPr>
          <p:nvPr>
            <p:ph sz="half" idx="2" hasCustomPrompt="1"/>
          </p:nvPr>
        </p:nvSpPr>
        <p:spPr>
          <a:xfrm>
            <a:off x="5303912" y="1465200"/>
            <a:ext cx="4320479" cy="4713288"/>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BA546344-03B1-42A7-B4DC-431787A21E7E}" type="datetime1">
              <a:rPr lang="de-CH" smtClean="0"/>
              <a:t>04.06.26</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331862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0413" y="417482"/>
            <a:ext cx="3059112" cy="455234"/>
          </a:xfrm>
        </p:spPr>
        <p:txBody>
          <a:bodyPr/>
          <a:lstStyle/>
          <a:p>
            <a:r>
              <a:rPr lang="de-CH"/>
              <a:t>Titel hinzufügen</a:t>
            </a:r>
          </a:p>
        </p:txBody>
      </p:sp>
      <p:sp>
        <p:nvSpPr>
          <p:cNvPr id="3" name="Inhaltsplatzhalter 2"/>
          <p:cNvSpPr>
            <a:spLocks noGrp="1"/>
          </p:cNvSpPr>
          <p:nvPr>
            <p:ph sz="half" idx="1" hasCustomPrompt="1"/>
          </p:nvPr>
        </p:nvSpPr>
        <p:spPr>
          <a:xfrm>
            <a:off x="760413" y="1463675"/>
            <a:ext cx="3059112" cy="4713288"/>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BA546344-03B1-42A7-B4DC-431787A21E7E}" type="datetime1">
              <a:rPr lang="de-CH" smtClean="0"/>
              <a:t>04.06.26</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a:t>
            </a:fld>
            <a:endParaRPr lang="de-CH"/>
          </a:p>
        </p:txBody>
      </p:sp>
      <p:sp>
        <p:nvSpPr>
          <p:cNvPr id="8" name="Bildplatzhalter 4">
            <a:extLst>
              <a:ext uri="{FF2B5EF4-FFF2-40B4-BE49-F238E27FC236}">
                <a16:creationId xmlns:a16="http://schemas.microsoft.com/office/drawing/2014/main" id="{4BB19A02-9F78-B0D9-D808-14818586DA9B}"/>
              </a:ext>
            </a:extLst>
          </p:cNvPr>
          <p:cNvSpPr>
            <a:spLocks noGrp="1"/>
          </p:cNvSpPr>
          <p:nvPr>
            <p:ph type="pic" sz="quarter" idx="13"/>
          </p:nvPr>
        </p:nvSpPr>
        <p:spPr>
          <a:xfrm>
            <a:off x="4403812" y="417482"/>
            <a:ext cx="7026188" cy="6067952"/>
          </a:xfrm>
          <a:pattFill prst="lgCheck">
            <a:fgClr>
              <a:schemeClr val="bg1">
                <a:lumMod val="85000"/>
              </a:schemeClr>
            </a:fgClr>
            <a:bgClr>
              <a:schemeClr val="bg1"/>
            </a:bgClr>
          </a:pattFill>
        </p:spPr>
        <p:txBody>
          <a:bodyPr tIns="720000" anchor="ctr"/>
          <a:lstStyle>
            <a:lvl1pPr algn="ctr">
              <a:defRPr sz="1200"/>
            </a:lvl1pPr>
          </a:lstStyle>
          <a:p>
            <a:r>
              <a:rPr lang="en-GB"/>
              <a:t>Click icon to add picture</a:t>
            </a:r>
            <a:endParaRPr lang="de-CH"/>
          </a:p>
        </p:txBody>
      </p:sp>
    </p:spTree>
    <p:extLst>
      <p:ext uri="{BB962C8B-B14F-4D97-AF65-F5344CB8AC3E}">
        <p14:creationId xmlns:p14="http://schemas.microsoft.com/office/powerpoint/2010/main" val="3715673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und Bild klei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0413" y="417482"/>
            <a:ext cx="5221286" cy="455234"/>
          </a:xfrm>
        </p:spPr>
        <p:txBody>
          <a:bodyPr/>
          <a:lstStyle/>
          <a:p>
            <a:r>
              <a:rPr lang="de-CH"/>
              <a:t>Titel hinzufügen</a:t>
            </a:r>
          </a:p>
        </p:txBody>
      </p:sp>
      <p:sp>
        <p:nvSpPr>
          <p:cNvPr id="3" name="Inhaltsplatzhalter 2"/>
          <p:cNvSpPr>
            <a:spLocks noGrp="1"/>
          </p:cNvSpPr>
          <p:nvPr>
            <p:ph sz="half" idx="1" hasCustomPrompt="1"/>
          </p:nvPr>
        </p:nvSpPr>
        <p:spPr>
          <a:xfrm>
            <a:off x="760412" y="1463675"/>
            <a:ext cx="5221287" cy="4713288"/>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BA546344-03B1-42A7-B4DC-431787A21E7E}" type="datetime1">
              <a:rPr lang="de-CH" smtClean="0"/>
              <a:t>04.06.26</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a:t>
            </a:fld>
            <a:endParaRPr lang="de-CH"/>
          </a:p>
        </p:txBody>
      </p:sp>
      <p:sp>
        <p:nvSpPr>
          <p:cNvPr id="8" name="Bildplatzhalter 4">
            <a:extLst>
              <a:ext uri="{FF2B5EF4-FFF2-40B4-BE49-F238E27FC236}">
                <a16:creationId xmlns:a16="http://schemas.microsoft.com/office/drawing/2014/main" id="{4BB19A02-9F78-B0D9-D808-14818586DA9B}"/>
              </a:ext>
            </a:extLst>
          </p:cNvPr>
          <p:cNvSpPr>
            <a:spLocks noGrp="1"/>
          </p:cNvSpPr>
          <p:nvPr>
            <p:ph type="pic" sz="quarter" idx="13"/>
          </p:nvPr>
        </p:nvSpPr>
        <p:spPr>
          <a:xfrm>
            <a:off x="7134224" y="417482"/>
            <a:ext cx="4295775" cy="6067952"/>
          </a:xfrm>
          <a:pattFill prst="lgCheck">
            <a:fgClr>
              <a:schemeClr val="bg1">
                <a:lumMod val="85000"/>
              </a:schemeClr>
            </a:fgClr>
            <a:bgClr>
              <a:schemeClr val="bg1"/>
            </a:bgClr>
          </a:pattFill>
        </p:spPr>
        <p:txBody>
          <a:bodyPr tIns="720000" anchor="ctr"/>
          <a:lstStyle>
            <a:lvl1pPr algn="ctr">
              <a:defRPr sz="1200"/>
            </a:lvl1pPr>
          </a:lstStyle>
          <a:p>
            <a:r>
              <a:rPr lang="en-GB"/>
              <a:t>Click icon to add picture</a:t>
            </a:r>
            <a:endParaRPr lang="de-CH"/>
          </a:p>
        </p:txBody>
      </p:sp>
    </p:spTree>
    <p:extLst>
      <p:ext uri="{BB962C8B-B14F-4D97-AF65-F5344CB8AC3E}">
        <p14:creationId xmlns:p14="http://schemas.microsoft.com/office/powerpoint/2010/main" val="2131031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a:t>Titel hinzufügen</a:t>
            </a:r>
          </a:p>
        </p:txBody>
      </p:sp>
      <p:sp>
        <p:nvSpPr>
          <p:cNvPr id="3" name="Inhaltsplatzhalter 2"/>
          <p:cNvSpPr>
            <a:spLocks noGrp="1"/>
          </p:cNvSpPr>
          <p:nvPr>
            <p:ph sz="half" idx="1" hasCustomPrompt="1"/>
          </p:nvPr>
        </p:nvSpPr>
        <p:spPr>
          <a:xfrm>
            <a:off x="760413" y="1463675"/>
            <a:ext cx="3150000" cy="4713288"/>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Inhaltsplatzhalter 3"/>
          <p:cNvSpPr>
            <a:spLocks noGrp="1"/>
          </p:cNvSpPr>
          <p:nvPr>
            <p:ph sz="half" idx="2" hasCustomPrompt="1"/>
          </p:nvPr>
        </p:nvSpPr>
        <p:spPr>
          <a:xfrm>
            <a:off x="4394226" y="1463675"/>
            <a:ext cx="3150000" cy="4713288"/>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BA546344-03B1-42A7-B4DC-431787A21E7E}" type="datetime1">
              <a:rPr lang="de-CH" smtClean="0"/>
              <a:t>04.06.26</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a:t>
            </a:fld>
            <a:endParaRPr lang="de-CH"/>
          </a:p>
        </p:txBody>
      </p:sp>
      <p:sp>
        <p:nvSpPr>
          <p:cNvPr id="10" name="Inhaltsplatzhalter 3">
            <a:extLst>
              <a:ext uri="{FF2B5EF4-FFF2-40B4-BE49-F238E27FC236}">
                <a16:creationId xmlns:a16="http://schemas.microsoft.com/office/drawing/2014/main" id="{5C0EB5F1-CBCA-1E0F-1063-1ED70E651FBE}"/>
              </a:ext>
            </a:extLst>
          </p:cNvPr>
          <p:cNvSpPr>
            <a:spLocks noGrp="1"/>
          </p:cNvSpPr>
          <p:nvPr>
            <p:ph sz="half" idx="13" hasCustomPrompt="1"/>
          </p:nvPr>
        </p:nvSpPr>
        <p:spPr>
          <a:xfrm>
            <a:off x="8028038" y="1463675"/>
            <a:ext cx="3150000" cy="4713288"/>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Tree>
    <p:extLst>
      <p:ext uri="{BB962C8B-B14F-4D97-AF65-F5344CB8AC3E}">
        <p14:creationId xmlns:p14="http://schemas.microsoft.com/office/powerpoint/2010/main" val="2990827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und Bi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fld id="{62E68E26-7F4F-4535-B40E-2CA6F150D559}" type="datetime1">
              <a:rPr lang="de-CH" smtClean="0"/>
              <a:t>04.06.26</a:t>
            </a:fld>
            <a:endParaRPr lang="de-CH"/>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lvl1pPr>
              <a:defRPr>
                <a:solidFill>
                  <a:schemeClr val="bg1"/>
                </a:solidFill>
              </a:defRPr>
            </a:lvl1pPr>
          </a:lstStyle>
          <a:p>
            <a:fld id="{442AD375-037F-43D0-B059-5172DA06796A}" type="slidenum">
              <a:rPr lang="de-CH" smtClean="0"/>
              <a:pPr/>
              <a:t>‹#›</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2000" cy="6857999"/>
          </a:xfrm>
          <a:pattFill prst="lgCheck">
            <a:fgClr>
              <a:schemeClr val="bg1">
                <a:lumMod val="85000"/>
              </a:schemeClr>
            </a:fgClr>
            <a:bgClr>
              <a:schemeClr val="bg1"/>
            </a:bgClr>
          </a:pattFill>
        </p:spPr>
        <p:txBody>
          <a:bodyPr tIns="720000" anchor="ctr"/>
          <a:lstStyle>
            <a:lvl1pPr algn="ctr">
              <a:defRPr sz="1200"/>
            </a:lvl1pPr>
          </a:lstStyle>
          <a:p>
            <a:r>
              <a:rPr lang="en-GB"/>
              <a:t>Click icon to add picture</a:t>
            </a:r>
            <a:endParaRPr lang="de-CH"/>
          </a:p>
        </p:txBody>
      </p:sp>
      <p:sp>
        <p:nvSpPr>
          <p:cNvPr id="2" name="Titel 1"/>
          <p:cNvSpPr>
            <a:spLocks noGrp="1"/>
          </p:cNvSpPr>
          <p:nvPr>
            <p:ph type="title"/>
          </p:nvPr>
        </p:nvSpPr>
        <p:spPr/>
        <p:txBody>
          <a:bodyPr/>
          <a:lstStyle/>
          <a:p>
            <a:r>
              <a:rPr lang="en-GB"/>
              <a:t>Click to edit Master title style</a:t>
            </a:r>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Zitat mit Fläche blau">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accent1"/>
                </a:solidFill>
              </a:defRPr>
            </a:lvl1pPr>
          </a:lstStyle>
          <a:p>
            <a:fld id="{C947F82A-F25D-403A-9DF1-5F893A9FC756}" type="datetime1">
              <a:rPr lang="de-CH" smtClean="0"/>
              <a:pPr/>
              <a:t>04.06.26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accent1"/>
                </a:solidFill>
              </a:defRPr>
            </a:lvl1p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accent1"/>
                </a:solidFill>
              </a:defRPr>
            </a:lvl1pPr>
          </a:lstStyle>
          <a:p>
            <a:fld id="{442AD375-037F-43D0-B059-5172DA06796A}" type="slidenum">
              <a:rPr lang="de-CH" smtClean="0"/>
              <a:pPr/>
              <a:t>‹#›</a:t>
            </a:fld>
            <a:endParaRPr lang="de-CH"/>
          </a:p>
        </p:txBody>
      </p:sp>
      <p:pic>
        <p:nvPicPr>
          <p:cNvPr id="11" name="Grafik 10">
            <a:extLst>
              <a:ext uri="{FF2B5EF4-FFF2-40B4-BE49-F238E27FC236}">
                <a16:creationId xmlns:a16="http://schemas.microsoft.com/office/drawing/2014/main" id="{1B2C9A8B-67C5-ECAB-7E43-E8F6D9FBE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868" y="6328747"/>
            <a:ext cx="655200" cy="192230"/>
          </a:xfrm>
          <a:prstGeom prst="rect">
            <a:avLst/>
          </a:prstGeom>
        </p:spPr>
      </p:pic>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760412" y="2240868"/>
            <a:ext cx="10669587" cy="1334894"/>
          </a:xfrm>
        </p:spPr>
        <p:txBody>
          <a:bodyPr anchor="b"/>
          <a:lstStyle>
            <a:lvl1pPr>
              <a:lnSpc>
                <a:spcPct val="91000"/>
              </a:lnSpc>
              <a:defRPr sz="4500" b="1">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pPr lvl="0"/>
            <a:r>
              <a:rPr lang="de-CH" noProof="0"/>
              <a:t>«Zitat»</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763588" y="3871143"/>
            <a:ext cx="10669587" cy="1224136"/>
          </a:xfrm>
        </p:spPr>
        <p:txBody>
          <a:bodyPr/>
          <a:lstStyle>
            <a:lvl1pPr>
              <a:lnSpc>
                <a:spcPct val="112000"/>
              </a:lnSpc>
              <a:defRPr sz="1500" b="1" spc="0" baseline="0">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pPr lvl="0"/>
            <a:r>
              <a:rPr lang="de-CH" noProof="0"/>
              <a:t>Vorname Name</a:t>
            </a:r>
            <a:br>
              <a:rPr lang="de-CH" noProof="0"/>
            </a:br>
            <a:r>
              <a:rPr lang="de-CH" noProof="0"/>
              <a:t>Funktion</a:t>
            </a:r>
          </a:p>
        </p:txBody>
      </p:sp>
    </p:spTree>
    <p:extLst>
      <p:ext uri="{BB962C8B-B14F-4D97-AF65-F5344CB8AC3E}">
        <p14:creationId xmlns:p14="http://schemas.microsoft.com/office/powerpoint/2010/main" val="3221898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Zitat mit Fläche rot">
    <p:bg>
      <p:bgPr>
        <a:solidFill>
          <a:schemeClr val="accent6"/>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accent6"/>
                </a:solidFill>
              </a:defRPr>
            </a:lvl1pPr>
          </a:lstStyle>
          <a:p>
            <a:fld id="{C947F82A-F25D-403A-9DF1-5F893A9FC756}" type="datetime1">
              <a:rPr lang="de-CH" smtClean="0"/>
              <a:pPr/>
              <a:t>04.06.26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accent6"/>
                </a:solidFill>
              </a:defRPr>
            </a:lvl1p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accent6"/>
                </a:solidFill>
              </a:defRPr>
            </a:lvl1pPr>
          </a:lstStyle>
          <a:p>
            <a:fld id="{442AD375-037F-43D0-B059-5172DA06796A}" type="slidenum">
              <a:rPr lang="de-CH" smtClean="0"/>
              <a:pPr/>
              <a:t>‹#›</a:t>
            </a:fld>
            <a:endParaRPr lang="de-CH"/>
          </a:p>
        </p:txBody>
      </p:sp>
      <p:pic>
        <p:nvPicPr>
          <p:cNvPr id="11" name="Grafik 10">
            <a:extLst>
              <a:ext uri="{FF2B5EF4-FFF2-40B4-BE49-F238E27FC236}">
                <a16:creationId xmlns:a16="http://schemas.microsoft.com/office/drawing/2014/main" id="{1B2C9A8B-67C5-ECAB-7E43-E8F6D9FBE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868" y="6328747"/>
            <a:ext cx="655200" cy="192230"/>
          </a:xfrm>
          <a:prstGeom prst="rect">
            <a:avLst/>
          </a:prstGeom>
        </p:spPr>
      </p:pic>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760412" y="2240868"/>
            <a:ext cx="10669587" cy="1334894"/>
          </a:xfrm>
        </p:spPr>
        <p:txBody>
          <a:bodyPr anchor="b"/>
          <a:lstStyle>
            <a:lvl1pPr>
              <a:lnSpc>
                <a:spcPct val="91000"/>
              </a:lnSpc>
              <a:defRPr sz="4500" b="1">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pPr lvl="0"/>
            <a:r>
              <a:rPr lang="de-CH" noProof="0"/>
              <a:t>«Zitat»</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763588" y="3871143"/>
            <a:ext cx="10669587" cy="1224136"/>
          </a:xfrm>
        </p:spPr>
        <p:txBody>
          <a:bodyPr/>
          <a:lstStyle>
            <a:lvl1pPr>
              <a:lnSpc>
                <a:spcPct val="112000"/>
              </a:lnSpc>
              <a:defRPr sz="1500" b="1" spc="0" baseline="0">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pPr lvl="0"/>
            <a:r>
              <a:rPr lang="de-CH" noProof="0"/>
              <a:t>Vorname Name</a:t>
            </a:r>
            <a:br>
              <a:rPr lang="de-CH" noProof="0"/>
            </a:br>
            <a:r>
              <a:rPr lang="de-CH" noProof="0"/>
              <a:t>Funktion</a:t>
            </a:r>
          </a:p>
        </p:txBody>
      </p:sp>
    </p:spTree>
    <p:extLst>
      <p:ext uri="{BB962C8B-B14F-4D97-AF65-F5344CB8AC3E}">
        <p14:creationId xmlns:p14="http://schemas.microsoft.com/office/powerpoint/2010/main" val="234007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Zitat mit Fläche grau">
    <p:bg>
      <p:bgPr>
        <a:solidFill>
          <a:srgbClr val="82878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0413" y="417600"/>
            <a:ext cx="10672762" cy="455234"/>
          </a:xfrm>
        </p:spPr>
        <p:txBody>
          <a:bodyPr/>
          <a:lstStyle>
            <a:lvl1pPr>
              <a:defRPr>
                <a:solidFill>
                  <a:schemeClr val="bg1"/>
                </a:solidFill>
              </a:defRPr>
            </a:lvl1pPr>
          </a:lstStyle>
          <a:p>
            <a:r>
              <a:rPr lang="de-CH"/>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rgbClr val="82878C"/>
                </a:solidFill>
              </a:defRPr>
            </a:lvl1pPr>
          </a:lstStyle>
          <a:p>
            <a:fld id="{C947F82A-F25D-403A-9DF1-5F893A9FC756}" type="datetime1">
              <a:rPr lang="de-CH" smtClean="0"/>
              <a:pPr/>
              <a:t>04.06.26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rgbClr val="82878C"/>
                </a:solidFill>
              </a:defRPr>
            </a:lvl1p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rgbClr val="82878C"/>
                </a:solidFill>
              </a:defRPr>
            </a:lvl1pPr>
          </a:lstStyle>
          <a:p>
            <a:fld id="{442AD375-037F-43D0-B059-5172DA06796A}" type="slidenum">
              <a:rPr lang="de-CH" smtClean="0"/>
              <a:pPr/>
              <a:t>‹#›</a:t>
            </a:fld>
            <a:endParaRPr lang="de-CH"/>
          </a:p>
        </p:txBody>
      </p:sp>
      <p:pic>
        <p:nvPicPr>
          <p:cNvPr id="11" name="Grafik 10">
            <a:extLst>
              <a:ext uri="{FF2B5EF4-FFF2-40B4-BE49-F238E27FC236}">
                <a16:creationId xmlns:a16="http://schemas.microsoft.com/office/drawing/2014/main" id="{1B2C9A8B-67C5-ECAB-7E43-E8F6D9FBE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868" y="6328747"/>
            <a:ext cx="655200" cy="192230"/>
          </a:xfrm>
          <a:prstGeom prst="rect">
            <a:avLst/>
          </a:prstGeom>
        </p:spPr>
      </p:pic>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760412" y="2240868"/>
            <a:ext cx="10669587" cy="1334894"/>
          </a:xfrm>
        </p:spPr>
        <p:txBody>
          <a:bodyPr anchor="b"/>
          <a:lstStyle>
            <a:lvl1pPr>
              <a:lnSpc>
                <a:spcPct val="91000"/>
              </a:lnSpc>
              <a:defRPr sz="4500" b="1">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pPr lvl="0"/>
            <a:r>
              <a:rPr lang="de-CH" noProof="0"/>
              <a:t>«Zitat»</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763588" y="3871143"/>
            <a:ext cx="10669587" cy="1224136"/>
          </a:xfrm>
        </p:spPr>
        <p:txBody>
          <a:bodyPr/>
          <a:lstStyle>
            <a:lvl1pPr>
              <a:lnSpc>
                <a:spcPct val="112000"/>
              </a:lnSpc>
              <a:defRPr sz="1500" b="1" spc="0" baseline="0">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pPr lvl="0"/>
            <a:r>
              <a:rPr lang="de-CH" noProof="0"/>
              <a:t>Vorname Name</a:t>
            </a:r>
            <a:br>
              <a:rPr lang="de-CH" noProof="0"/>
            </a:br>
            <a:r>
              <a:rPr lang="de-CH" noProof="0"/>
              <a:t>Funktion</a:t>
            </a:r>
          </a:p>
        </p:txBody>
      </p:sp>
    </p:spTree>
    <p:extLst>
      <p:ext uri="{BB962C8B-B14F-4D97-AF65-F5344CB8AC3E}">
        <p14:creationId xmlns:p14="http://schemas.microsoft.com/office/powerpoint/2010/main" val="2935957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1"/>
                </a:solidFill>
              </a:defRPr>
            </a:lvl1pPr>
          </a:lstStyle>
          <a:p>
            <a:r>
              <a:rPr lang="de-CH"/>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04.06.26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a:t>
            </a:fld>
            <a:endParaRPr lang="de-CH"/>
          </a:p>
        </p:txBody>
      </p:sp>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760412" y="2240868"/>
            <a:ext cx="10669587" cy="1334894"/>
          </a:xfrm>
        </p:spPr>
        <p:txBody>
          <a:bodyPr anchor="b"/>
          <a:lstStyle>
            <a:lvl1pPr>
              <a:lnSpc>
                <a:spcPct val="91000"/>
              </a:lnSpc>
              <a:defRPr sz="4500" b="1">
                <a:solidFill>
                  <a:schemeClr val="accent6"/>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pPr lvl="0"/>
            <a:r>
              <a:rPr lang="de-CH" noProof="0"/>
              <a:t>«Zitat»</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763588" y="3871143"/>
            <a:ext cx="10669587" cy="1224136"/>
          </a:xfrm>
        </p:spPr>
        <p:txBody>
          <a:bodyPr/>
          <a:lstStyle>
            <a:lvl1pPr>
              <a:lnSpc>
                <a:spcPct val="112000"/>
              </a:lnSpc>
              <a:defRPr sz="1500" b="1" spc="0" baseline="0">
                <a:solidFill>
                  <a:schemeClr val="accent6"/>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pPr lvl="0"/>
            <a:r>
              <a:rPr lang="de-CH" noProof="0"/>
              <a:t>Vorname Name</a:t>
            </a:r>
            <a:br>
              <a:rPr lang="de-CH" noProof="0"/>
            </a:br>
            <a:r>
              <a:rPr lang="de-CH" noProof="0"/>
              <a:t>Funktion</a:t>
            </a:r>
          </a:p>
        </p:txBody>
      </p:sp>
    </p:spTree>
    <p:extLst>
      <p:ext uri="{BB962C8B-B14F-4D97-AF65-F5344CB8AC3E}">
        <p14:creationId xmlns:p14="http://schemas.microsoft.com/office/powerpoint/2010/main" val="91344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Verlauf 1">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fld id="{56AFD08D-C304-4487-A3C7-F6DDA37DC167}" type="datetime1">
              <a:rPr lang="de-CH" smtClean="0"/>
              <a:t>04.06.26</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Fusszeile (Ändern über «Einfügen &gt; Kopf- und Fusszeile»)</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descr="Ein Bild, das Blau, Farbigkeit, violett, Flieder enthält.&#10;&#10;Automatisch generierte Beschreibung">
            <a:extLst>
              <a:ext uri="{FF2B5EF4-FFF2-40B4-BE49-F238E27FC236}">
                <a16:creationId xmlns:a16="http://schemas.microsoft.com/office/drawing/2014/main" id="{9BBA911A-C395-9FED-C0C0-38ECB54919D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195"/>
            <a:ext cx="12192000" cy="6861600"/>
          </a:xfrm>
          <a:prstGeom prst="rect">
            <a:avLst/>
          </a:prstGeom>
        </p:spPr>
      </p:pic>
      <p:sp>
        <p:nvSpPr>
          <p:cNvPr id="2" name="Titel 1"/>
          <p:cNvSpPr>
            <a:spLocks noGrp="1"/>
          </p:cNvSpPr>
          <p:nvPr>
            <p:ph type="ctrTitle" hasCustomPrompt="1"/>
          </p:nvPr>
        </p:nvSpPr>
        <p:spPr>
          <a:xfrm>
            <a:off x="760413" y="1463675"/>
            <a:ext cx="10672762" cy="2155825"/>
          </a:xfrm>
        </p:spPr>
        <p:txBody>
          <a:bodyPr anchor="b"/>
          <a:lstStyle>
            <a:lvl1pPr algn="l">
              <a:lnSpc>
                <a:spcPct val="86000"/>
              </a:lnSpc>
              <a:defRPr sz="7000" b="0">
                <a:solidFill>
                  <a:schemeClr val="bg1"/>
                </a:solidFill>
              </a:defRPr>
            </a:lvl1pPr>
          </a:lstStyle>
          <a:p>
            <a:r>
              <a:rPr lang="de-CH"/>
              <a:t>Titel hinzufügen</a:t>
            </a:r>
          </a:p>
        </p:txBody>
      </p:sp>
      <p:sp>
        <p:nvSpPr>
          <p:cNvPr id="3" name="Untertitel 2"/>
          <p:cNvSpPr>
            <a:spLocks noGrp="1"/>
          </p:cNvSpPr>
          <p:nvPr>
            <p:ph type="subTitle" idx="1"/>
          </p:nvPr>
        </p:nvSpPr>
        <p:spPr>
          <a:xfrm>
            <a:off x="760413" y="3753036"/>
            <a:ext cx="10669587" cy="864096"/>
          </a:xfrm>
        </p:spPr>
        <p:txBody>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CH"/>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0413" y="508073"/>
            <a:ext cx="1566000" cy="459451"/>
          </a:xfrm>
          <a:prstGeom prst="rect">
            <a:avLst/>
          </a:prstGeom>
        </p:spPr>
      </p:pic>
    </p:spTree>
    <p:extLst>
      <p:ext uri="{BB962C8B-B14F-4D97-AF65-F5344CB8AC3E}">
        <p14:creationId xmlns:p14="http://schemas.microsoft.com/office/powerpoint/2010/main" val="22914951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a:t>Titel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BA546344-03B1-42A7-B4DC-431787A21E7E}" type="datetime1">
              <a:rPr lang="de-CH" smtClean="0"/>
              <a:t>04.06.26</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a:t>
            </a:fld>
            <a:endParaRPr lang="de-CH"/>
          </a:p>
        </p:txBody>
      </p:sp>
      <p:sp>
        <p:nvSpPr>
          <p:cNvPr id="12" name="Textplatzhalter 11">
            <a:extLst>
              <a:ext uri="{FF2B5EF4-FFF2-40B4-BE49-F238E27FC236}">
                <a16:creationId xmlns:a16="http://schemas.microsoft.com/office/drawing/2014/main" id="{18557E05-7F2C-EC5C-4135-858F11FFAAED}"/>
              </a:ext>
            </a:extLst>
          </p:cNvPr>
          <p:cNvSpPr>
            <a:spLocks noGrp="1"/>
          </p:cNvSpPr>
          <p:nvPr>
            <p:ph type="body" sz="quarter" idx="14" hasCustomPrompt="1"/>
          </p:nvPr>
        </p:nvSpPr>
        <p:spPr>
          <a:xfrm>
            <a:off x="760413" y="1463675"/>
            <a:ext cx="2203239" cy="2231641"/>
          </a:xfrm>
        </p:spPr>
        <p:txBody>
          <a:bodyPr/>
          <a:lstStyle>
            <a:lvl1pPr>
              <a:lnSpc>
                <a:spcPct val="122000"/>
              </a:lnSpc>
              <a:defRPr sz="1000" b="0" spc="0" baseline="0"/>
            </a:lvl1pPr>
            <a:lvl2pPr>
              <a:defRPr sz="1000"/>
            </a:lvl2pPr>
            <a:lvl3pPr>
              <a:defRPr sz="1000"/>
            </a:lvl3pPr>
            <a:lvl4pPr>
              <a:defRPr sz="1000"/>
            </a:lvl4pPr>
            <a:lvl5pPr>
              <a:defRPr sz="1000"/>
            </a:lvl5pPr>
          </a:lstStyle>
          <a:p>
            <a:pPr lvl="0"/>
            <a:r>
              <a:rPr lang="de-DE"/>
              <a:t>Vorname Name</a:t>
            </a:r>
            <a:br>
              <a:rPr lang="de-DE"/>
            </a:br>
            <a:r>
              <a:rPr lang="de-DE"/>
              <a:t>Geschäftsführer</a:t>
            </a:r>
            <a:endParaRPr lang="de-CH"/>
          </a:p>
        </p:txBody>
      </p:sp>
      <p:sp>
        <p:nvSpPr>
          <p:cNvPr id="13" name="Textplatzhalter 11">
            <a:extLst>
              <a:ext uri="{FF2B5EF4-FFF2-40B4-BE49-F238E27FC236}">
                <a16:creationId xmlns:a16="http://schemas.microsoft.com/office/drawing/2014/main" id="{A450B49A-8249-F2B8-D31F-D65D23385034}"/>
              </a:ext>
            </a:extLst>
          </p:cNvPr>
          <p:cNvSpPr>
            <a:spLocks noGrp="1"/>
          </p:cNvSpPr>
          <p:nvPr>
            <p:ph type="body" sz="quarter" idx="15" hasCustomPrompt="1"/>
          </p:nvPr>
        </p:nvSpPr>
        <p:spPr>
          <a:xfrm>
            <a:off x="3490481" y="1463674"/>
            <a:ext cx="2203239" cy="2231641"/>
          </a:xfrm>
        </p:spPr>
        <p:txBody>
          <a:bodyPr/>
          <a:lstStyle>
            <a:lvl1pPr>
              <a:lnSpc>
                <a:spcPct val="122000"/>
              </a:lnSpc>
              <a:defRPr sz="1000" b="0" spc="0" baseline="0"/>
            </a:lvl1pPr>
            <a:lvl2pPr>
              <a:defRPr sz="1000"/>
            </a:lvl2pPr>
            <a:lvl3pPr>
              <a:defRPr sz="1000"/>
            </a:lvl3pPr>
            <a:lvl4pPr>
              <a:defRPr sz="1000"/>
            </a:lvl4pPr>
            <a:lvl5pPr>
              <a:defRPr sz="1000"/>
            </a:lvl5pPr>
          </a:lstStyle>
          <a:p>
            <a:pPr lvl="0"/>
            <a:r>
              <a:rPr lang="de-DE"/>
              <a:t>Vorname Name</a:t>
            </a:r>
            <a:br>
              <a:rPr lang="de-DE"/>
            </a:br>
            <a:r>
              <a:rPr lang="de-DE"/>
              <a:t>Geschäftsführer</a:t>
            </a:r>
            <a:endParaRPr lang="de-CH"/>
          </a:p>
        </p:txBody>
      </p:sp>
      <p:sp>
        <p:nvSpPr>
          <p:cNvPr id="14" name="Textplatzhalter 11">
            <a:extLst>
              <a:ext uri="{FF2B5EF4-FFF2-40B4-BE49-F238E27FC236}">
                <a16:creationId xmlns:a16="http://schemas.microsoft.com/office/drawing/2014/main" id="{749D0275-7F74-E27B-BA38-6CADE8FE5E74}"/>
              </a:ext>
            </a:extLst>
          </p:cNvPr>
          <p:cNvSpPr>
            <a:spLocks noGrp="1"/>
          </p:cNvSpPr>
          <p:nvPr>
            <p:ph type="body" sz="quarter" idx="16" hasCustomPrompt="1"/>
          </p:nvPr>
        </p:nvSpPr>
        <p:spPr>
          <a:xfrm>
            <a:off x="6220549" y="1463340"/>
            <a:ext cx="2203239" cy="2231641"/>
          </a:xfrm>
        </p:spPr>
        <p:txBody>
          <a:bodyPr/>
          <a:lstStyle>
            <a:lvl1pPr>
              <a:lnSpc>
                <a:spcPct val="122000"/>
              </a:lnSpc>
              <a:defRPr sz="1000" b="0" spc="0" baseline="0"/>
            </a:lvl1pPr>
            <a:lvl2pPr>
              <a:defRPr sz="1000"/>
            </a:lvl2pPr>
            <a:lvl3pPr>
              <a:defRPr sz="1000"/>
            </a:lvl3pPr>
            <a:lvl4pPr>
              <a:defRPr sz="1000"/>
            </a:lvl4pPr>
            <a:lvl5pPr>
              <a:defRPr sz="1000"/>
            </a:lvl5pPr>
          </a:lstStyle>
          <a:p>
            <a:pPr lvl="0"/>
            <a:r>
              <a:rPr lang="de-DE"/>
              <a:t>Vorname Name</a:t>
            </a:r>
            <a:br>
              <a:rPr lang="de-DE"/>
            </a:br>
            <a:r>
              <a:rPr lang="de-DE"/>
              <a:t>Geschäftsführer</a:t>
            </a:r>
            <a:endParaRPr lang="de-CH"/>
          </a:p>
        </p:txBody>
      </p:sp>
      <p:sp>
        <p:nvSpPr>
          <p:cNvPr id="15" name="Textplatzhalter 11">
            <a:extLst>
              <a:ext uri="{FF2B5EF4-FFF2-40B4-BE49-F238E27FC236}">
                <a16:creationId xmlns:a16="http://schemas.microsoft.com/office/drawing/2014/main" id="{877B0405-2CB0-D228-DB64-FC12DFD30662}"/>
              </a:ext>
            </a:extLst>
          </p:cNvPr>
          <p:cNvSpPr>
            <a:spLocks noGrp="1"/>
          </p:cNvSpPr>
          <p:nvPr>
            <p:ph type="body" sz="quarter" idx="17" hasCustomPrompt="1"/>
          </p:nvPr>
        </p:nvSpPr>
        <p:spPr>
          <a:xfrm>
            <a:off x="8950616" y="1463675"/>
            <a:ext cx="2203239" cy="2231641"/>
          </a:xfrm>
        </p:spPr>
        <p:txBody>
          <a:bodyPr/>
          <a:lstStyle>
            <a:lvl1pPr>
              <a:lnSpc>
                <a:spcPct val="122000"/>
              </a:lnSpc>
              <a:defRPr sz="1000" b="0" spc="0" baseline="0"/>
            </a:lvl1pPr>
            <a:lvl2pPr>
              <a:defRPr sz="1000"/>
            </a:lvl2pPr>
            <a:lvl3pPr>
              <a:defRPr sz="1000"/>
            </a:lvl3pPr>
            <a:lvl4pPr>
              <a:defRPr sz="1000"/>
            </a:lvl4pPr>
            <a:lvl5pPr>
              <a:defRPr sz="1000"/>
            </a:lvl5pPr>
          </a:lstStyle>
          <a:p>
            <a:pPr lvl="0"/>
            <a:r>
              <a:rPr lang="de-DE"/>
              <a:t>Vorname Name</a:t>
            </a:r>
            <a:br>
              <a:rPr lang="de-DE"/>
            </a:br>
            <a:r>
              <a:rPr lang="de-DE"/>
              <a:t>Geschäftsführer</a:t>
            </a:r>
            <a:endParaRPr lang="de-CH"/>
          </a:p>
        </p:txBody>
      </p:sp>
    </p:spTree>
    <p:extLst>
      <p:ext uri="{BB962C8B-B14F-4D97-AF65-F5344CB8AC3E}">
        <p14:creationId xmlns:p14="http://schemas.microsoft.com/office/powerpoint/2010/main" val="1143342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Click to edit Master title style</a:t>
            </a:r>
            <a:endParaRPr lang="de-CH"/>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853F1956-685E-45EB-8598-10C5C7DA00AE}" type="datetime1">
              <a:rPr lang="de-CH" smtClean="0"/>
              <a:t>04.06.26</a:t>
            </a:fld>
            <a:endParaRPr lang="de-CH"/>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de-CH"/>
              <a:t>Fusszeile (Ändern über «Einfügen &gt; Kopf- und Fusszeile»)</a:t>
            </a:r>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lvl1pPr>
              <a:defRPr>
                <a:solidFill>
                  <a:schemeClr val="accent1"/>
                </a:solidFill>
              </a:defRPr>
            </a:lvl1pPr>
          </a:lstStyle>
          <a:p>
            <a:fld id="{853F1956-685E-45EB-8598-10C5C7DA00AE}" type="datetime1">
              <a:rPr lang="de-CH" smtClean="0"/>
              <a:pPr/>
              <a:t>04.06.26</a:t>
            </a:fld>
            <a:endParaRPr lang="de-CH"/>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lvl1pPr>
              <a:defRPr>
                <a:solidFill>
                  <a:schemeClr val="accent1"/>
                </a:solidFill>
              </a:defRPr>
            </a:lvl1pPr>
          </a:lstStyle>
          <a:p>
            <a:r>
              <a:rPr lang="de-CH"/>
              <a:t>Fusszeile (Ändern über «Einfügen &gt; Kopf- und Fusszeile»)</a:t>
            </a:r>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lvl1pPr>
              <a:defRPr>
                <a:solidFill>
                  <a:schemeClr val="accent1"/>
                </a:solidFill>
              </a:defRPr>
            </a:lvl1pPr>
          </a:lstStyle>
          <a:p>
            <a:fld id="{442AD375-037F-43D0-B059-5172DA06796A}" type="slidenum">
              <a:rPr lang="de-CH" smtClean="0"/>
              <a:pPr/>
              <a:t>‹#›</a:t>
            </a:fld>
            <a:endParaRPr lang="de-CH"/>
          </a:p>
        </p:txBody>
      </p:sp>
      <p:pic>
        <p:nvPicPr>
          <p:cNvPr id="9" name="Grafik 8">
            <a:extLst>
              <a:ext uri="{FF2B5EF4-FFF2-40B4-BE49-F238E27FC236}">
                <a16:creationId xmlns:a16="http://schemas.microsoft.com/office/drawing/2014/main" id="{EE8C0188-0D07-F4FD-A26B-8CFA1F35BC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2073" y="2896907"/>
            <a:ext cx="3520800" cy="1032974"/>
          </a:xfrm>
          <a:prstGeom prst="rect">
            <a:avLst/>
          </a:prstGeom>
        </p:spPr>
      </p:pic>
    </p:spTree>
    <p:extLst>
      <p:ext uri="{BB962C8B-B14F-4D97-AF65-F5344CB8AC3E}">
        <p14:creationId xmlns:p14="http://schemas.microsoft.com/office/powerpoint/2010/main" val="83733631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A28D6B92-AF1C-4ED6-80D3-0FE0D73F5141}" type="datetime1">
              <a:rPr lang="de-CH" smtClean="0"/>
              <a:t>04.06.26</a:t>
            </a:fld>
            <a:endParaRPr lang="de-CH"/>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de-CH"/>
              <a:t>Fusszeile (Ändern über «Einfügen &gt; Kopf- und Fusszeile»)</a:t>
            </a:r>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4005446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Verlauf 2">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fld id="{56AFD08D-C304-4487-A3C7-F6DDA37DC167}" type="datetime1">
              <a:rPr lang="de-CH" smtClean="0"/>
              <a:t>04.06.26</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Fusszeile (Ändern über «Einfügen &gt; Kopf- und Fusszeile»)</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a:extLst>
              <a:ext uri="{FF2B5EF4-FFF2-40B4-BE49-F238E27FC236}">
                <a16:creationId xmlns:a16="http://schemas.microsoft.com/office/drawing/2014/main" id="{9BBA911A-C395-9FED-C0C0-38ECB54919D7}"/>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0" y="195"/>
            <a:ext cx="12191999" cy="6861600"/>
          </a:xfrm>
          <a:prstGeom prst="rect">
            <a:avLst/>
          </a:prstGeom>
        </p:spPr>
      </p:pic>
      <p:sp>
        <p:nvSpPr>
          <p:cNvPr id="2" name="Titel 1"/>
          <p:cNvSpPr>
            <a:spLocks noGrp="1"/>
          </p:cNvSpPr>
          <p:nvPr>
            <p:ph type="ctrTitle" hasCustomPrompt="1"/>
          </p:nvPr>
        </p:nvSpPr>
        <p:spPr>
          <a:xfrm>
            <a:off x="760413" y="1463675"/>
            <a:ext cx="10672762" cy="2155825"/>
          </a:xfrm>
        </p:spPr>
        <p:txBody>
          <a:bodyPr anchor="b"/>
          <a:lstStyle>
            <a:lvl1pPr algn="l">
              <a:lnSpc>
                <a:spcPct val="86000"/>
              </a:lnSpc>
              <a:defRPr sz="7000" b="0">
                <a:solidFill>
                  <a:schemeClr val="bg1"/>
                </a:solidFill>
              </a:defRPr>
            </a:lvl1pPr>
          </a:lstStyle>
          <a:p>
            <a:r>
              <a:rPr lang="de-CH"/>
              <a:t>Titel hinzufügen</a:t>
            </a:r>
          </a:p>
        </p:txBody>
      </p:sp>
      <p:sp>
        <p:nvSpPr>
          <p:cNvPr id="3" name="Untertitel 2"/>
          <p:cNvSpPr>
            <a:spLocks noGrp="1"/>
          </p:cNvSpPr>
          <p:nvPr>
            <p:ph type="subTitle" idx="1"/>
          </p:nvPr>
        </p:nvSpPr>
        <p:spPr>
          <a:xfrm>
            <a:off x="760413" y="3753036"/>
            <a:ext cx="10669587" cy="864096"/>
          </a:xfrm>
        </p:spPr>
        <p:txBody>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CH"/>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0413" y="508073"/>
            <a:ext cx="1566000" cy="459451"/>
          </a:xfrm>
          <a:prstGeom prst="rect">
            <a:avLst/>
          </a:prstGeom>
        </p:spPr>
      </p:pic>
    </p:spTree>
    <p:extLst>
      <p:ext uri="{BB962C8B-B14F-4D97-AF65-F5344CB8AC3E}">
        <p14:creationId xmlns:p14="http://schemas.microsoft.com/office/powerpoint/2010/main" val="253324221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folie Verlauf 3">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fld id="{56AFD08D-C304-4487-A3C7-F6DDA37DC167}" type="datetime1">
              <a:rPr lang="de-CH" smtClean="0"/>
              <a:t>04.06.26</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Fusszeile (Ändern über «Einfügen &gt; Kopf- und Fusszeile»)</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a:extLst>
              <a:ext uri="{FF2B5EF4-FFF2-40B4-BE49-F238E27FC236}">
                <a16:creationId xmlns:a16="http://schemas.microsoft.com/office/drawing/2014/main" id="{9BBA911A-C395-9FED-C0C0-38ECB54919D7}"/>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0" y="194"/>
            <a:ext cx="12191999" cy="6861600"/>
          </a:xfrm>
          <a:prstGeom prst="rect">
            <a:avLst/>
          </a:prstGeom>
        </p:spPr>
      </p:pic>
      <p:sp>
        <p:nvSpPr>
          <p:cNvPr id="2" name="Titel 1"/>
          <p:cNvSpPr>
            <a:spLocks noGrp="1"/>
          </p:cNvSpPr>
          <p:nvPr>
            <p:ph type="ctrTitle" hasCustomPrompt="1"/>
          </p:nvPr>
        </p:nvSpPr>
        <p:spPr>
          <a:xfrm>
            <a:off x="760413" y="1463675"/>
            <a:ext cx="10672762" cy="2155825"/>
          </a:xfrm>
        </p:spPr>
        <p:txBody>
          <a:bodyPr anchor="b"/>
          <a:lstStyle>
            <a:lvl1pPr algn="l">
              <a:lnSpc>
                <a:spcPct val="86000"/>
              </a:lnSpc>
              <a:defRPr sz="7000" b="0">
                <a:solidFill>
                  <a:schemeClr val="bg1"/>
                </a:solidFill>
              </a:defRPr>
            </a:lvl1pPr>
          </a:lstStyle>
          <a:p>
            <a:r>
              <a:rPr lang="de-CH"/>
              <a:t>Titel hinzufügen</a:t>
            </a:r>
          </a:p>
        </p:txBody>
      </p:sp>
      <p:sp>
        <p:nvSpPr>
          <p:cNvPr id="3" name="Untertitel 2"/>
          <p:cNvSpPr>
            <a:spLocks noGrp="1"/>
          </p:cNvSpPr>
          <p:nvPr>
            <p:ph type="subTitle" idx="1"/>
          </p:nvPr>
        </p:nvSpPr>
        <p:spPr>
          <a:xfrm>
            <a:off x="760413" y="3753036"/>
            <a:ext cx="10669587" cy="864096"/>
          </a:xfrm>
        </p:spPr>
        <p:txBody>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CH"/>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0413" y="508073"/>
            <a:ext cx="1566000" cy="459451"/>
          </a:xfrm>
          <a:prstGeom prst="rect">
            <a:avLst/>
          </a:prstGeom>
        </p:spPr>
      </p:pic>
    </p:spTree>
    <p:extLst>
      <p:ext uri="{BB962C8B-B14F-4D97-AF65-F5344CB8AC3E}">
        <p14:creationId xmlns:p14="http://schemas.microsoft.com/office/powerpoint/2010/main" val="4236542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trenner blau">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0413" y="415925"/>
            <a:ext cx="10672762" cy="1536911"/>
          </a:xfrm>
        </p:spPr>
        <p:txBody>
          <a:bodyPr/>
          <a:lstStyle>
            <a:lvl1pPr>
              <a:lnSpc>
                <a:spcPct val="91000"/>
              </a:lnSpc>
              <a:defRPr sz="5500">
                <a:solidFill>
                  <a:schemeClr val="bg1"/>
                </a:solidFill>
              </a:defRPr>
            </a:lvl1pPr>
          </a:lstStyle>
          <a:p>
            <a:r>
              <a:rPr lang="de-CH"/>
              <a:t>Kapiteltitel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04.06.26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363258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trenner Verlauf 1">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04.06.26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a:extLst>
              <a:ext uri="{FF2B5EF4-FFF2-40B4-BE49-F238E27FC236}">
                <a16:creationId xmlns:a16="http://schemas.microsoft.com/office/drawing/2014/main" id="{25B43B05-B273-2F1A-4CB5-C9D7B5E6ECA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 y="193"/>
            <a:ext cx="12193200" cy="6861600"/>
          </a:xfrm>
          <a:prstGeom prst="rect">
            <a:avLst/>
          </a:prstGeom>
        </p:spPr>
      </p:pic>
      <p:sp>
        <p:nvSpPr>
          <p:cNvPr id="2" name="Titel 1"/>
          <p:cNvSpPr>
            <a:spLocks noGrp="1"/>
          </p:cNvSpPr>
          <p:nvPr>
            <p:ph type="title" hasCustomPrompt="1"/>
          </p:nvPr>
        </p:nvSpPr>
        <p:spPr>
          <a:xfrm>
            <a:off x="760413" y="415925"/>
            <a:ext cx="10672762" cy="1536911"/>
          </a:xfrm>
        </p:spPr>
        <p:txBody>
          <a:bodyPr/>
          <a:lstStyle>
            <a:lvl1pPr>
              <a:lnSpc>
                <a:spcPct val="91000"/>
              </a:lnSpc>
              <a:defRPr sz="5500">
                <a:solidFill>
                  <a:schemeClr val="bg1"/>
                </a:solidFill>
              </a:defRPr>
            </a:lvl1pPr>
          </a:lstStyle>
          <a:p>
            <a:r>
              <a:rPr lang="de-CH"/>
              <a:t>Kapiteltitel hinzufügen</a:t>
            </a:r>
          </a:p>
        </p:txBody>
      </p:sp>
    </p:spTree>
    <p:extLst>
      <p:ext uri="{BB962C8B-B14F-4D97-AF65-F5344CB8AC3E}">
        <p14:creationId xmlns:p14="http://schemas.microsoft.com/office/powerpoint/2010/main" val="370532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trenner Verlauf 2">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04.06.26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a:extLst>
              <a:ext uri="{FF2B5EF4-FFF2-40B4-BE49-F238E27FC236}">
                <a16:creationId xmlns:a16="http://schemas.microsoft.com/office/drawing/2014/main" id="{25B43B05-B273-2F1A-4CB5-C9D7B5E6ECA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0" y="194"/>
            <a:ext cx="12191999" cy="6861600"/>
          </a:xfrm>
          <a:prstGeom prst="rect">
            <a:avLst/>
          </a:prstGeom>
        </p:spPr>
      </p:pic>
      <p:sp>
        <p:nvSpPr>
          <p:cNvPr id="2" name="Titel 1"/>
          <p:cNvSpPr>
            <a:spLocks noGrp="1"/>
          </p:cNvSpPr>
          <p:nvPr>
            <p:ph type="title" hasCustomPrompt="1"/>
          </p:nvPr>
        </p:nvSpPr>
        <p:spPr>
          <a:xfrm>
            <a:off x="760413" y="415925"/>
            <a:ext cx="10672762" cy="1536911"/>
          </a:xfrm>
        </p:spPr>
        <p:txBody>
          <a:bodyPr/>
          <a:lstStyle>
            <a:lvl1pPr>
              <a:lnSpc>
                <a:spcPct val="91000"/>
              </a:lnSpc>
              <a:defRPr sz="5500">
                <a:solidFill>
                  <a:schemeClr val="bg1"/>
                </a:solidFill>
              </a:defRPr>
            </a:lvl1pPr>
          </a:lstStyle>
          <a:p>
            <a:r>
              <a:rPr lang="de-CH"/>
              <a:t>Kapiteltitel hinzufügen</a:t>
            </a:r>
          </a:p>
        </p:txBody>
      </p:sp>
    </p:spTree>
    <p:extLst>
      <p:ext uri="{BB962C8B-B14F-4D97-AF65-F5344CB8AC3E}">
        <p14:creationId xmlns:p14="http://schemas.microsoft.com/office/powerpoint/2010/main" val="2364894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Grafik">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04.06.26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a:extLst>
              <a:ext uri="{FF2B5EF4-FFF2-40B4-BE49-F238E27FC236}">
                <a16:creationId xmlns:a16="http://schemas.microsoft.com/office/drawing/2014/main" id="{25B43B05-B273-2F1A-4CB5-C9D7B5E6ECA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3600"/>
            <a:ext cx="12191997" cy="6857609"/>
          </a:xfrm>
          <a:prstGeom prst="rect">
            <a:avLst/>
          </a:prstGeom>
        </p:spPr>
      </p:pic>
      <p:sp>
        <p:nvSpPr>
          <p:cNvPr id="2" name="Titel 1"/>
          <p:cNvSpPr>
            <a:spLocks noGrp="1"/>
          </p:cNvSpPr>
          <p:nvPr>
            <p:ph type="title" hasCustomPrompt="1"/>
          </p:nvPr>
        </p:nvSpPr>
        <p:spPr>
          <a:xfrm>
            <a:off x="760413" y="415925"/>
            <a:ext cx="10672762" cy="1536911"/>
          </a:xfrm>
        </p:spPr>
        <p:txBody>
          <a:bodyPr/>
          <a:lstStyle>
            <a:lvl1pPr>
              <a:lnSpc>
                <a:spcPct val="91000"/>
              </a:lnSpc>
              <a:defRPr sz="5500">
                <a:solidFill>
                  <a:schemeClr val="accent1"/>
                </a:solidFill>
              </a:defRPr>
            </a:lvl1pPr>
          </a:lstStyle>
          <a:p>
            <a:r>
              <a:rPr lang="de-CH"/>
              <a:t>Kapiteltitel hinzufügen</a:t>
            </a:r>
          </a:p>
        </p:txBody>
      </p:sp>
    </p:spTree>
    <p:extLst>
      <p:ext uri="{BB962C8B-B14F-4D97-AF65-F5344CB8AC3E}">
        <p14:creationId xmlns:p14="http://schemas.microsoft.com/office/powerpoint/2010/main" val="364316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04.06.26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sp>
        <p:nvSpPr>
          <p:cNvPr id="3" name="Bildplatzhalter 4">
            <a:extLst>
              <a:ext uri="{FF2B5EF4-FFF2-40B4-BE49-F238E27FC236}">
                <a16:creationId xmlns:a16="http://schemas.microsoft.com/office/drawing/2014/main" id="{4C3CF3C3-6115-7A52-D73D-9536B1222A4E}"/>
              </a:ext>
            </a:extLst>
          </p:cNvPr>
          <p:cNvSpPr>
            <a:spLocks noGrp="1"/>
          </p:cNvSpPr>
          <p:nvPr>
            <p:ph type="pic" sz="quarter" idx="13"/>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en-GB"/>
              <a:t>Click icon to add picture</a:t>
            </a:r>
            <a:endParaRPr lang="de-CH"/>
          </a:p>
        </p:txBody>
      </p:sp>
      <p:sp>
        <p:nvSpPr>
          <p:cNvPr id="2" name="Titel 1"/>
          <p:cNvSpPr>
            <a:spLocks noGrp="1"/>
          </p:cNvSpPr>
          <p:nvPr>
            <p:ph type="title" hasCustomPrompt="1"/>
          </p:nvPr>
        </p:nvSpPr>
        <p:spPr>
          <a:xfrm>
            <a:off x="760413" y="415925"/>
            <a:ext cx="10672762" cy="1536911"/>
          </a:xfrm>
        </p:spPr>
        <p:txBody>
          <a:bodyPr/>
          <a:lstStyle>
            <a:lvl1pPr>
              <a:lnSpc>
                <a:spcPct val="91000"/>
              </a:lnSpc>
              <a:defRPr sz="5500">
                <a:solidFill>
                  <a:schemeClr val="accent1"/>
                </a:solidFill>
              </a:defRPr>
            </a:lvl1pPr>
          </a:lstStyle>
          <a:p>
            <a:r>
              <a:rPr lang="de-CH"/>
              <a:t>Kapiteltitel hinzufügen</a:t>
            </a:r>
          </a:p>
        </p:txBody>
      </p:sp>
    </p:spTree>
    <p:extLst>
      <p:ext uri="{BB962C8B-B14F-4D97-AF65-F5344CB8AC3E}">
        <p14:creationId xmlns:p14="http://schemas.microsoft.com/office/powerpoint/2010/main" val="1863269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5CD1AD84-A9C6-68C4-8681-94E52B08CB3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62868" y="6328747"/>
            <a:ext cx="655200" cy="193939"/>
          </a:xfrm>
          <a:prstGeom prst="rect">
            <a:avLst/>
          </a:prstGeom>
        </p:spPr>
      </p:pic>
      <p:sp>
        <p:nvSpPr>
          <p:cNvPr id="2" name="Titelplatzhalter 1"/>
          <p:cNvSpPr>
            <a:spLocks noGrp="1"/>
          </p:cNvSpPr>
          <p:nvPr>
            <p:ph type="title"/>
          </p:nvPr>
        </p:nvSpPr>
        <p:spPr>
          <a:xfrm>
            <a:off x="760413" y="417482"/>
            <a:ext cx="10672762" cy="455234"/>
          </a:xfrm>
          <a:prstGeom prst="rect">
            <a:avLst/>
          </a:prstGeom>
        </p:spPr>
        <p:txBody>
          <a:bodyPr vert="horz" lIns="0" tIns="0" rIns="0" bIns="0" rtlCol="0" anchor="t">
            <a:noAutofit/>
          </a:bodyPr>
          <a:lstStyle/>
          <a:p>
            <a:r>
              <a:rPr lang="de-CH"/>
              <a:t>Headline</a:t>
            </a:r>
          </a:p>
        </p:txBody>
      </p:sp>
      <p:sp>
        <p:nvSpPr>
          <p:cNvPr id="3" name="Textplatzhalter 2"/>
          <p:cNvSpPr>
            <a:spLocks noGrp="1"/>
          </p:cNvSpPr>
          <p:nvPr>
            <p:ph type="body" idx="1"/>
          </p:nvPr>
        </p:nvSpPr>
        <p:spPr>
          <a:xfrm>
            <a:off x="761999" y="1466056"/>
            <a:ext cx="10671175" cy="4351338"/>
          </a:xfrm>
          <a:prstGeom prst="rect">
            <a:avLst/>
          </a:prstGeom>
        </p:spPr>
        <p:txBody>
          <a:bodyPr vert="horz" lIns="0" tIns="0" rIns="0" bIns="0" rtlCol="0">
            <a:noAutofit/>
          </a:body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9230258" y="6341418"/>
            <a:ext cx="1189348" cy="144016"/>
          </a:xfrm>
          <a:prstGeom prst="rect">
            <a:avLst/>
          </a:prstGeom>
        </p:spPr>
        <p:txBody>
          <a:bodyPr vert="horz" lIns="0" tIns="0" rIns="0" bIns="0" rtlCol="0" anchor="t" anchorCtr="0"/>
          <a:lstStyle>
            <a:lvl1pPr algn="r">
              <a:defRPr sz="1100">
                <a:solidFill>
                  <a:schemeClr val="bg1"/>
                </a:solidFill>
              </a:defRPr>
            </a:lvl1pPr>
          </a:lstStyle>
          <a:p>
            <a:fld id="{136AF8F5-5366-425B-957E-C39572BD0B57}" type="datetime1">
              <a:rPr lang="de-CH" smtClean="0"/>
              <a:t>04.06.26</a:t>
            </a:fld>
            <a:endParaRPr lang="de-CH"/>
          </a:p>
        </p:txBody>
      </p:sp>
      <p:sp>
        <p:nvSpPr>
          <p:cNvPr id="5" name="Fußzeilenplatzhalter 4"/>
          <p:cNvSpPr>
            <a:spLocks noGrp="1"/>
          </p:cNvSpPr>
          <p:nvPr>
            <p:ph type="ftr" sz="quarter" idx="3"/>
          </p:nvPr>
        </p:nvSpPr>
        <p:spPr>
          <a:xfrm>
            <a:off x="2207568" y="6341418"/>
            <a:ext cx="6914678" cy="144016"/>
          </a:xfrm>
          <a:prstGeom prst="rect">
            <a:avLst/>
          </a:prstGeom>
        </p:spPr>
        <p:txBody>
          <a:bodyPr vert="horz" lIns="0" tIns="0" rIns="0" bIns="0" rtlCol="0" anchor="t" anchorCtr="0"/>
          <a:lstStyle>
            <a:lvl1pPr algn="l">
              <a:defRPr sz="1100">
                <a:solidFill>
                  <a:schemeClr val="bg1"/>
                </a:solidFill>
              </a:defRPr>
            </a:lvl1pPr>
          </a:lstStyle>
          <a:p>
            <a:r>
              <a:rPr lang="de-CH"/>
              <a:t>Fusszeile (Ändern über «Einfügen &gt; Kopf- und Fusszeile»)</a:t>
            </a:r>
          </a:p>
        </p:txBody>
      </p:sp>
      <p:sp>
        <p:nvSpPr>
          <p:cNvPr id="6" name="Foliennummernplatzhalter 5"/>
          <p:cNvSpPr>
            <a:spLocks noGrp="1"/>
          </p:cNvSpPr>
          <p:nvPr>
            <p:ph type="sldNum" sz="quarter" idx="4"/>
          </p:nvPr>
        </p:nvSpPr>
        <p:spPr>
          <a:xfrm>
            <a:off x="10684701" y="6341418"/>
            <a:ext cx="745299" cy="144016"/>
          </a:xfrm>
          <a:prstGeom prst="rect">
            <a:avLst/>
          </a:prstGeom>
        </p:spPr>
        <p:txBody>
          <a:bodyPr vert="horz" lIns="0" tIns="0" rIns="0" bIns="0" rtlCol="0" anchor="t" anchorCtr="0"/>
          <a:lstStyle>
            <a:lvl1pPr algn="r">
              <a:defRPr sz="1100">
                <a:solidFill>
                  <a:schemeClr val="accent1"/>
                </a:solidFill>
              </a:defRPr>
            </a:lvl1pPr>
          </a:lstStyle>
          <a:p>
            <a:fld id="{442AD375-037F-43D0-B059-5172DA06796A}" type="slidenum">
              <a:rPr lang="de-CH" smtClean="0"/>
              <a:pPr/>
              <a:t>‹#›</a:t>
            </a:fld>
            <a:endParaRPr lang="de-CH"/>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11394044" y="5941110"/>
            <a:ext cx="1753783" cy="61555"/>
          </a:xfrm>
          <a:prstGeom prst="rect">
            <a:avLst/>
          </a:prstGeom>
          <a:noFill/>
        </p:spPr>
        <p:txBody>
          <a:bodyPr wrap="square" lIns="0" tIns="0" rIns="0" bIns="0" rtlCol="0">
            <a:spAutoFit/>
          </a:bodyPr>
          <a:lstStyle/>
          <a:p>
            <a:pPr algn="r"/>
            <a:r>
              <a:rPr lang="de-CH" sz="400" spc="40" baseline="0">
                <a:solidFill>
                  <a:schemeClr val="bg1">
                    <a:lumMod val="85000"/>
                  </a:schemeClr>
                </a:solidFill>
              </a:rPr>
              <a:t>Erstellt durch Vorlagenbauer.ch</a:t>
            </a:r>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66" r:id="rId2"/>
    <p:sldLayoutId id="2147483667" r:id="rId3"/>
    <p:sldLayoutId id="2147483668" r:id="rId4"/>
    <p:sldLayoutId id="2147483675" r:id="rId5"/>
    <p:sldLayoutId id="2147483676" r:id="rId6"/>
    <p:sldLayoutId id="2147483677" r:id="rId7"/>
    <p:sldLayoutId id="2147483678" r:id="rId8"/>
    <p:sldLayoutId id="2147483679" r:id="rId9"/>
    <p:sldLayoutId id="2147483659" r:id="rId10"/>
    <p:sldLayoutId id="2147483661" r:id="rId11"/>
    <p:sldLayoutId id="2147483680" r:id="rId12"/>
    <p:sldLayoutId id="2147483681" r:id="rId13"/>
    <p:sldLayoutId id="2147483669" r:id="rId14"/>
    <p:sldLayoutId id="2147483665" r:id="rId15"/>
    <p:sldLayoutId id="2147483671" r:id="rId16"/>
    <p:sldLayoutId id="2147483672" r:id="rId17"/>
    <p:sldLayoutId id="2147483674" r:id="rId18"/>
    <p:sldLayoutId id="2147483673" r:id="rId19"/>
    <p:sldLayoutId id="2147483682" r:id="rId20"/>
    <p:sldLayoutId id="2147483663" r:id="rId21"/>
    <p:sldLayoutId id="2147483683" r:id="rId22"/>
    <p:sldLayoutId id="2147483664" r:id="rId23"/>
  </p:sldLayoutIdLst>
  <p:hf hdr="0" ftr="0" dt="0"/>
  <p:txStyles>
    <p:titleStyle>
      <a:lvl1pPr algn="l" defTabSz="914400" rtl="0" eaLnBrk="1" latinLnBrk="0" hangingPunct="1">
        <a:lnSpc>
          <a:spcPct val="100000"/>
        </a:lnSpc>
        <a:spcBef>
          <a:spcPct val="0"/>
        </a:spcBef>
        <a:buNone/>
        <a:defRPr sz="3000" b="1" kern="1200">
          <a:solidFill>
            <a:schemeClr val="accent1"/>
          </a:solidFill>
          <a:latin typeface="+mj-lt"/>
          <a:ea typeface="+mj-ea"/>
          <a:cs typeface="+mj-cs"/>
        </a:defRPr>
      </a:lvl1pPr>
    </p:titleStyle>
    <p:bodyStyle>
      <a:lvl1pPr marL="0" indent="0" algn="l" defTabSz="914400" rtl="0" eaLnBrk="1" latinLnBrk="0" hangingPunct="1">
        <a:lnSpc>
          <a:spcPct val="114000"/>
        </a:lnSpc>
        <a:spcBef>
          <a:spcPts val="0"/>
        </a:spcBef>
        <a:buFont typeface="+mj-lt"/>
        <a:buNone/>
        <a:defRPr sz="1700" kern="1200" spc="40" baseline="0">
          <a:solidFill>
            <a:schemeClr val="accent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114000"/>
        </a:lnSpc>
        <a:spcBef>
          <a:spcPts val="0"/>
        </a:spcBef>
        <a:buFont typeface="+mj-lt"/>
        <a:buNone/>
        <a:defRPr sz="1700" kern="1200" spc="40" baseline="0">
          <a:solidFill>
            <a:schemeClr val="accent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9" userDrawn="1">
          <p15:clr>
            <a:srgbClr val="A4A3A4"/>
          </p15:clr>
        </p15:guide>
        <p15:guide id="2" pos="7202" userDrawn="1">
          <p15:clr>
            <a:srgbClr val="A4A3A4"/>
          </p15:clr>
        </p15:guide>
        <p15:guide id="3" orient="horz" pos="3884" userDrawn="1">
          <p15:clr>
            <a:srgbClr val="A4A3A4"/>
          </p15:clr>
        </p15:guide>
        <p15:guide id="4" orient="horz" pos="922" userDrawn="1">
          <p15:clr>
            <a:srgbClr val="A4A3A4"/>
          </p15:clr>
        </p15:guide>
        <p15:guide id="5" orient="horz" pos="262"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87C55-D6AC-F5B0-BA58-FA2C54596E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C0F7F2-9865-1174-A15A-9FE547A78FE6}"/>
              </a:ext>
            </a:extLst>
          </p:cNvPr>
          <p:cNvSpPr>
            <a:spLocks noGrp="1"/>
          </p:cNvSpPr>
          <p:nvPr>
            <p:ph type="ctrTitle"/>
          </p:nvPr>
        </p:nvSpPr>
        <p:spPr>
          <a:xfrm>
            <a:off x="760413" y="1055704"/>
            <a:ext cx="10672762" cy="2155825"/>
          </a:xfrm>
        </p:spPr>
        <p:txBody>
          <a:bodyPr/>
          <a:lstStyle/>
          <a:p>
            <a:br>
              <a:rPr lang="de-CH" sz="6000">
                <a:solidFill>
                  <a:srgbClr val="FFFFFF"/>
                </a:solidFill>
                <a:ea typeface="+mj-lt"/>
                <a:cs typeface="+mj-lt"/>
              </a:rPr>
            </a:br>
            <a:br>
              <a:rPr lang="de-CH" sz="6000">
                <a:solidFill>
                  <a:srgbClr val="FFFFFF"/>
                </a:solidFill>
                <a:ea typeface="+mj-lt"/>
                <a:cs typeface="+mj-lt"/>
              </a:rPr>
            </a:br>
            <a:br>
              <a:rPr lang="de-CH" sz="6000">
                <a:ea typeface="+mj-lt"/>
                <a:cs typeface="+mj-lt"/>
              </a:rPr>
            </a:br>
            <a:br>
              <a:rPr lang="de-CH" sz="6000">
                <a:ea typeface="+mj-lt"/>
                <a:cs typeface="+mj-lt"/>
              </a:rPr>
            </a:br>
            <a:r>
              <a:rPr lang="de-CH" sz="6000">
                <a:ea typeface="+mj-lt"/>
                <a:cs typeface="+mj-lt"/>
              </a:rPr>
              <a:t>Making </a:t>
            </a:r>
            <a:r>
              <a:rPr lang="de-CH" sz="6000" err="1">
                <a:ea typeface="+mj-lt"/>
                <a:cs typeface="+mj-lt"/>
              </a:rPr>
              <a:t>strategy</a:t>
            </a:r>
            <a:r>
              <a:rPr lang="de-CH" sz="6000">
                <a:ea typeface="+mj-lt"/>
                <a:cs typeface="+mj-lt"/>
              </a:rPr>
              <a:t> adaptive</a:t>
            </a:r>
            <a:endParaRPr lang="de-CH">
              <a:cs typeface="Arial"/>
            </a:endParaRPr>
          </a:p>
        </p:txBody>
      </p:sp>
      <p:sp>
        <p:nvSpPr>
          <p:cNvPr id="3" name="Untertitel 2">
            <a:extLst>
              <a:ext uri="{FF2B5EF4-FFF2-40B4-BE49-F238E27FC236}">
                <a16:creationId xmlns:a16="http://schemas.microsoft.com/office/drawing/2014/main" id="{18ABF19E-395F-C66B-D274-F7D0CAE5DF68}"/>
              </a:ext>
            </a:extLst>
          </p:cNvPr>
          <p:cNvSpPr>
            <a:spLocks noGrp="1"/>
          </p:cNvSpPr>
          <p:nvPr>
            <p:ph type="subTitle" idx="1"/>
          </p:nvPr>
        </p:nvSpPr>
        <p:spPr>
          <a:xfrm>
            <a:off x="760413" y="3345065"/>
            <a:ext cx="10669587" cy="864096"/>
          </a:xfrm>
        </p:spPr>
        <p:txBody>
          <a:bodyPr vert="horz" lIns="0" tIns="0" rIns="0" bIns="0" rtlCol="0" anchor="t">
            <a:noAutofit/>
          </a:bodyPr>
          <a:lstStyle/>
          <a:p>
            <a:r>
              <a:rPr lang="de-CH" b="1"/>
              <a:t>Esther Seidl-Nussbaumer</a:t>
            </a:r>
            <a:endParaRPr lang="de-CH">
              <a:cs typeface="Arial"/>
            </a:endParaRPr>
          </a:p>
          <a:p>
            <a:pPr>
              <a:lnSpc>
                <a:spcPct val="113999"/>
              </a:lnSpc>
            </a:pPr>
            <a:r>
              <a:rPr lang="de-CH">
                <a:ea typeface="+mn-lt"/>
                <a:cs typeface="+mn-lt"/>
              </a:rPr>
              <a:t>Member </a:t>
            </a:r>
            <a:r>
              <a:rPr lang="de-CH" err="1">
                <a:ea typeface="+mn-lt"/>
                <a:cs typeface="+mn-lt"/>
              </a:rPr>
              <a:t>of</a:t>
            </a:r>
            <a:r>
              <a:rPr lang="de-CH">
                <a:ea typeface="+mn-lt"/>
                <a:cs typeface="+mn-lt"/>
              </a:rPr>
              <a:t> </a:t>
            </a:r>
            <a:r>
              <a:rPr lang="de-CH" err="1">
                <a:ea typeface="+mn-lt"/>
                <a:cs typeface="+mn-lt"/>
              </a:rPr>
              <a:t>the</a:t>
            </a:r>
            <a:r>
              <a:rPr lang="de-CH">
                <a:ea typeface="+mn-lt"/>
                <a:cs typeface="+mn-lt"/>
              </a:rPr>
              <a:t> Executive Board</a:t>
            </a:r>
          </a:p>
          <a:p>
            <a:pPr>
              <a:lnSpc>
                <a:spcPct val="113999"/>
              </a:lnSpc>
            </a:pPr>
            <a:r>
              <a:rPr lang="de-CH"/>
              <a:t>Lead Business Innovation &amp; </a:t>
            </a:r>
            <a:r>
              <a:rPr lang="de-CH" err="1"/>
              <a:t>Product</a:t>
            </a:r>
            <a:r>
              <a:rPr lang="de-CH"/>
              <a:t> Management</a:t>
            </a:r>
            <a:endParaRPr lang="de-CH">
              <a:cs typeface="Arial"/>
            </a:endParaRPr>
          </a:p>
        </p:txBody>
      </p:sp>
      <p:sp>
        <p:nvSpPr>
          <p:cNvPr id="5" name="Untertitel 2">
            <a:extLst>
              <a:ext uri="{FF2B5EF4-FFF2-40B4-BE49-F238E27FC236}">
                <a16:creationId xmlns:a16="http://schemas.microsoft.com/office/drawing/2014/main" id="{35B7AEFF-58F4-7187-DB2B-966393637228}"/>
              </a:ext>
            </a:extLst>
          </p:cNvPr>
          <p:cNvSpPr txBox="1">
            <a:spLocks/>
          </p:cNvSpPr>
          <p:nvPr/>
        </p:nvSpPr>
        <p:spPr>
          <a:xfrm>
            <a:off x="750535" y="5993880"/>
            <a:ext cx="10669587" cy="864096"/>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mj-lt"/>
              <a:buNone/>
              <a:defRPr sz="1700" kern="1200" spc="40" baseline="0">
                <a:solidFill>
                  <a:schemeClr val="bg1"/>
                </a:solidFill>
                <a:latin typeface="+mn-lt"/>
                <a:ea typeface="+mn-ea"/>
                <a:cs typeface="+mn-cs"/>
              </a:defRPr>
            </a:lvl1pPr>
            <a:lvl2pPr marL="457200" indent="0" algn="ctr" defTabSz="914400" rtl="0" eaLnBrk="1" latinLnBrk="0" hangingPunct="1">
              <a:lnSpc>
                <a:spcPct val="114000"/>
              </a:lnSpc>
              <a:spcBef>
                <a:spcPts val="0"/>
              </a:spcBef>
              <a:buFont typeface="Arial" panose="020B0604020202020204" pitchFamily="34" charset="0"/>
              <a:buNone/>
              <a:defRPr sz="2000" kern="1200" spc="40" baseline="0">
                <a:solidFill>
                  <a:schemeClr val="accent1"/>
                </a:solidFill>
                <a:latin typeface="+mn-lt"/>
                <a:ea typeface="+mn-ea"/>
                <a:cs typeface="+mn-cs"/>
              </a:defRPr>
            </a:lvl2pPr>
            <a:lvl3pPr marL="914400" indent="0" algn="ctr" defTabSz="914400" rtl="0" eaLnBrk="1" latinLnBrk="0" hangingPunct="1">
              <a:lnSpc>
                <a:spcPct val="114000"/>
              </a:lnSpc>
              <a:spcBef>
                <a:spcPts val="0"/>
              </a:spcBef>
              <a:buFont typeface="Arial" panose="020B0604020202020204" pitchFamily="34" charset="0"/>
              <a:buNone/>
              <a:defRPr sz="1800" kern="1200" spc="40" baseline="0">
                <a:solidFill>
                  <a:schemeClr val="accent1"/>
                </a:solidFill>
                <a:latin typeface="+mn-lt"/>
                <a:ea typeface="+mn-ea"/>
                <a:cs typeface="+mn-cs"/>
              </a:defRPr>
            </a:lvl3pPr>
            <a:lvl4pPr marL="1371600" indent="0" algn="ctr" defTabSz="914400" rtl="0" eaLnBrk="1" latinLnBrk="0" hangingPunct="1">
              <a:lnSpc>
                <a:spcPct val="114000"/>
              </a:lnSpc>
              <a:spcBef>
                <a:spcPts val="0"/>
              </a:spcBef>
              <a:buFont typeface="Arial" panose="020B0604020202020204" pitchFamily="34" charset="0"/>
              <a:buNone/>
              <a:defRPr sz="1600" kern="1200" spc="40" baseline="0">
                <a:solidFill>
                  <a:schemeClr val="accent1"/>
                </a:solidFill>
                <a:latin typeface="+mn-lt"/>
                <a:ea typeface="+mn-ea"/>
                <a:cs typeface="+mn-cs"/>
              </a:defRPr>
            </a:lvl4pPr>
            <a:lvl5pPr marL="1828800" indent="0" algn="ctr" defTabSz="914400" rtl="0" eaLnBrk="1" latinLnBrk="0" hangingPunct="1">
              <a:lnSpc>
                <a:spcPct val="114000"/>
              </a:lnSpc>
              <a:spcBef>
                <a:spcPts val="0"/>
              </a:spcBef>
              <a:buFont typeface="Arial" panose="020B0604020202020204" pitchFamily="34" charset="0"/>
              <a:buNone/>
              <a:defRPr sz="1600" kern="1200" spc="40" baseline="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3999"/>
              </a:lnSpc>
            </a:pPr>
            <a:r>
              <a:rPr lang="de-CH">
                <a:solidFill>
                  <a:schemeClr val="accent1"/>
                </a:solidFill>
                <a:ea typeface="+mn-lt"/>
                <a:cs typeface="+mn-lt"/>
              </a:rPr>
              <a:t>TNC </a:t>
            </a:r>
            <a:r>
              <a:rPr lang="de-CH" err="1">
                <a:solidFill>
                  <a:schemeClr val="accent1"/>
                </a:solidFill>
                <a:ea typeface="+mn-lt"/>
                <a:cs typeface="+mn-lt"/>
              </a:rPr>
              <a:t>Strategy</a:t>
            </a:r>
            <a:r>
              <a:rPr lang="de-CH">
                <a:solidFill>
                  <a:schemeClr val="accent1"/>
                </a:solidFill>
                <a:ea typeface="+mn-lt"/>
                <a:cs typeface="+mn-lt"/>
              </a:rPr>
              <a:t> Day, Helsinki · 10 June 2026</a:t>
            </a:r>
            <a:endParaRPr lang="de-DE">
              <a:solidFill>
                <a:schemeClr val="accent1"/>
              </a:solidFill>
              <a:cs typeface="Arial"/>
            </a:endParaRPr>
          </a:p>
        </p:txBody>
      </p:sp>
      <p:sp>
        <p:nvSpPr>
          <p:cNvPr id="4" name="Oval 3">
            <a:extLst>
              <a:ext uri="{FF2B5EF4-FFF2-40B4-BE49-F238E27FC236}">
                <a16:creationId xmlns:a16="http://schemas.microsoft.com/office/drawing/2014/main" id="{0CFB18AE-EE7B-E913-3196-75F7E7CFAF7F}"/>
              </a:ext>
            </a:extLst>
          </p:cNvPr>
          <p:cNvSpPr>
            <a:spLocks noChangeAspect="1"/>
          </p:cNvSpPr>
          <p:nvPr/>
        </p:nvSpPr>
        <p:spPr>
          <a:xfrm>
            <a:off x="9314209" y="4115782"/>
            <a:ext cx="2166394" cy="2166394"/>
          </a:xfrm>
          <a:prstGeom prst="ellipse">
            <a:avLst/>
          </a:prstGeom>
          <a:blipFill dpi="0" rotWithShape="1">
            <a:blip r:embed="rId3"/>
            <a:srcRect/>
            <a:stretch>
              <a:fillRect l="-66000" t="-3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97594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6C98B-D899-A199-BD7B-656A26583C99}"/>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9CCD0DE-4650-A8D8-FDA9-36444FBA781B}"/>
              </a:ext>
            </a:extLst>
          </p:cNvPr>
          <p:cNvSpPr>
            <a:spLocks noGrp="1"/>
          </p:cNvSpPr>
          <p:nvPr>
            <p:ph type="sldNum" sz="quarter" idx="12"/>
          </p:nvPr>
        </p:nvSpPr>
        <p:spPr/>
        <p:txBody>
          <a:bodyPr/>
          <a:lstStyle/>
          <a:p>
            <a:fld id="{442AD375-037F-43D0-B059-5172DA06796A}" type="slidenum">
              <a:rPr lang="de-CH" smtClean="0"/>
              <a:pPr/>
              <a:t>10</a:t>
            </a:fld>
            <a:endParaRPr lang="de-CH"/>
          </a:p>
        </p:txBody>
      </p:sp>
      <p:sp>
        <p:nvSpPr>
          <p:cNvPr id="4" name="Textplatzhalter 3">
            <a:extLst>
              <a:ext uri="{FF2B5EF4-FFF2-40B4-BE49-F238E27FC236}">
                <a16:creationId xmlns:a16="http://schemas.microsoft.com/office/drawing/2014/main" id="{22041F5D-0786-8559-DAF2-F2C96CEA582B}"/>
              </a:ext>
            </a:extLst>
          </p:cNvPr>
          <p:cNvSpPr>
            <a:spLocks noGrp="1"/>
          </p:cNvSpPr>
          <p:nvPr>
            <p:ph type="body" sz="quarter" idx="13"/>
          </p:nvPr>
        </p:nvSpPr>
        <p:spPr/>
        <p:txBody>
          <a:bodyPr/>
          <a:lstStyle/>
          <a:p>
            <a:r>
              <a:rPr lang="de-CH"/>
              <a:t>«</a:t>
            </a:r>
            <a:r>
              <a:rPr lang="de-CH" err="1">
                <a:ea typeface="+mn-lt"/>
                <a:cs typeface="+mn-lt"/>
              </a:rPr>
              <a:t>Strategy</a:t>
            </a:r>
            <a:r>
              <a:rPr lang="de-CH">
                <a:ea typeface="+mn-lt"/>
                <a:cs typeface="+mn-lt"/>
              </a:rPr>
              <a:t> </a:t>
            </a:r>
            <a:r>
              <a:rPr lang="de-CH" err="1">
                <a:ea typeface="+mn-lt"/>
                <a:cs typeface="+mn-lt"/>
              </a:rPr>
              <a:t>becomes</a:t>
            </a:r>
            <a:r>
              <a:rPr lang="de-CH">
                <a:ea typeface="+mn-lt"/>
                <a:cs typeface="+mn-lt"/>
              </a:rPr>
              <a:t> powerful </a:t>
            </a:r>
            <a:endParaRPr lang="de-DE">
              <a:ea typeface="+mn-lt"/>
              <a:cs typeface="+mn-lt"/>
            </a:endParaRPr>
          </a:p>
          <a:p>
            <a:r>
              <a:rPr lang="de-CH" err="1">
                <a:ea typeface="+mn-lt"/>
                <a:cs typeface="+mn-lt"/>
              </a:rPr>
              <a:t>when</a:t>
            </a:r>
            <a:r>
              <a:rPr lang="de-CH">
                <a:ea typeface="+mn-lt"/>
                <a:cs typeface="+mn-lt"/>
              </a:rPr>
              <a:t> </a:t>
            </a:r>
            <a:r>
              <a:rPr lang="de-CH" err="1">
                <a:ea typeface="+mn-lt"/>
                <a:cs typeface="+mn-lt"/>
              </a:rPr>
              <a:t>we</a:t>
            </a:r>
            <a:r>
              <a:rPr lang="de-CH">
                <a:ea typeface="+mn-lt"/>
                <a:cs typeface="+mn-lt"/>
              </a:rPr>
              <a:t> </a:t>
            </a:r>
            <a:r>
              <a:rPr lang="de-CH" err="1">
                <a:ea typeface="+mn-lt"/>
                <a:cs typeface="+mn-lt"/>
              </a:rPr>
              <a:t>keep</a:t>
            </a:r>
            <a:r>
              <a:rPr lang="de-CH">
                <a:ea typeface="+mn-lt"/>
                <a:cs typeface="+mn-lt"/>
              </a:rPr>
              <a:t> </a:t>
            </a:r>
            <a:endParaRPr lang="de-DE">
              <a:cs typeface="Arial"/>
            </a:endParaRPr>
          </a:p>
          <a:p>
            <a:r>
              <a:rPr lang="de-CH" err="1">
                <a:ea typeface="+mn-lt"/>
                <a:cs typeface="+mn-lt"/>
              </a:rPr>
              <a:t>learning</a:t>
            </a:r>
            <a:r>
              <a:rPr lang="de-CH">
                <a:ea typeface="+mn-lt"/>
                <a:cs typeface="+mn-lt"/>
              </a:rPr>
              <a:t>, </a:t>
            </a:r>
            <a:r>
              <a:rPr lang="de-CH" err="1">
                <a:ea typeface="+mn-lt"/>
                <a:cs typeface="+mn-lt"/>
              </a:rPr>
              <a:t>measuring</a:t>
            </a:r>
            <a:r>
              <a:rPr lang="de-CH">
                <a:ea typeface="+mn-lt"/>
                <a:cs typeface="+mn-lt"/>
              </a:rPr>
              <a:t> and </a:t>
            </a:r>
            <a:r>
              <a:rPr lang="de-CH" err="1">
                <a:ea typeface="+mn-lt"/>
                <a:cs typeface="+mn-lt"/>
              </a:rPr>
              <a:t>adapting</a:t>
            </a:r>
            <a:r>
              <a:rPr lang="de-CH">
                <a:ea typeface="+mn-lt"/>
                <a:cs typeface="+mn-lt"/>
              </a:rPr>
              <a:t>.»</a:t>
            </a:r>
            <a:endParaRPr lang="de-CH">
              <a:cs typeface="Arial"/>
            </a:endParaRPr>
          </a:p>
        </p:txBody>
      </p:sp>
      <p:sp>
        <p:nvSpPr>
          <p:cNvPr id="8" name="Textplatzhalter 7">
            <a:extLst>
              <a:ext uri="{FF2B5EF4-FFF2-40B4-BE49-F238E27FC236}">
                <a16:creationId xmlns:a16="http://schemas.microsoft.com/office/drawing/2014/main" id="{A360D589-B651-3CD6-91A8-5BF05AB44B4C}"/>
              </a:ext>
            </a:extLst>
          </p:cNvPr>
          <p:cNvSpPr>
            <a:spLocks noGrp="1"/>
          </p:cNvSpPr>
          <p:nvPr>
            <p:ph type="body" sz="quarter" idx="14"/>
          </p:nvPr>
        </p:nvSpPr>
        <p:spPr/>
        <p:txBody>
          <a:bodyPr/>
          <a:lstStyle/>
          <a:p>
            <a:r>
              <a:rPr lang="de-CH" b="1">
                <a:solidFill>
                  <a:schemeClr val="bg1"/>
                </a:solidFill>
              </a:rPr>
              <a:t>Esther Seidl-Nussbaumer</a:t>
            </a:r>
            <a:endParaRPr lang="de-CH">
              <a:solidFill>
                <a:schemeClr val="bg1"/>
              </a:solidFill>
              <a:cs typeface="Arial"/>
            </a:endParaRPr>
          </a:p>
          <a:p>
            <a:pPr>
              <a:lnSpc>
                <a:spcPct val="113999"/>
              </a:lnSpc>
            </a:pPr>
            <a:r>
              <a:rPr lang="de-CH">
                <a:solidFill>
                  <a:schemeClr val="bg1"/>
                </a:solidFill>
                <a:ea typeface="+mn-lt"/>
                <a:cs typeface="+mn-lt"/>
              </a:rPr>
              <a:t>Member </a:t>
            </a:r>
            <a:r>
              <a:rPr lang="de-CH" err="1">
                <a:solidFill>
                  <a:schemeClr val="bg1"/>
                </a:solidFill>
                <a:ea typeface="+mn-lt"/>
                <a:cs typeface="+mn-lt"/>
              </a:rPr>
              <a:t>of</a:t>
            </a:r>
            <a:r>
              <a:rPr lang="de-CH">
                <a:solidFill>
                  <a:schemeClr val="bg1"/>
                </a:solidFill>
                <a:ea typeface="+mn-lt"/>
                <a:cs typeface="+mn-lt"/>
              </a:rPr>
              <a:t> </a:t>
            </a:r>
            <a:r>
              <a:rPr lang="de-CH" err="1">
                <a:solidFill>
                  <a:schemeClr val="bg1"/>
                </a:solidFill>
                <a:ea typeface="+mn-lt"/>
                <a:cs typeface="+mn-lt"/>
              </a:rPr>
              <a:t>the</a:t>
            </a:r>
            <a:r>
              <a:rPr lang="de-CH">
                <a:solidFill>
                  <a:schemeClr val="bg1"/>
                </a:solidFill>
                <a:ea typeface="+mn-lt"/>
                <a:cs typeface="+mn-lt"/>
              </a:rPr>
              <a:t> Executive Board</a:t>
            </a:r>
          </a:p>
          <a:p>
            <a:pPr>
              <a:lnSpc>
                <a:spcPct val="113999"/>
              </a:lnSpc>
            </a:pPr>
            <a:r>
              <a:rPr lang="de-CH">
                <a:solidFill>
                  <a:schemeClr val="bg1"/>
                </a:solidFill>
              </a:rPr>
              <a:t>Lead Business Innovation &amp; </a:t>
            </a:r>
            <a:r>
              <a:rPr lang="de-CH" err="1">
                <a:solidFill>
                  <a:schemeClr val="bg1"/>
                </a:solidFill>
              </a:rPr>
              <a:t>Product</a:t>
            </a:r>
            <a:r>
              <a:rPr lang="de-CH">
                <a:solidFill>
                  <a:schemeClr val="bg1"/>
                </a:solidFill>
              </a:rPr>
              <a:t> Management</a:t>
            </a:r>
            <a:endParaRPr lang="de-CH">
              <a:solidFill>
                <a:schemeClr val="bg1"/>
              </a:solidFill>
              <a:cs typeface="Arial"/>
            </a:endParaRPr>
          </a:p>
          <a:p>
            <a:endParaRPr lang="de-DE"/>
          </a:p>
        </p:txBody>
      </p:sp>
    </p:spTree>
    <p:extLst>
      <p:ext uri="{BB962C8B-B14F-4D97-AF65-F5344CB8AC3E}">
        <p14:creationId xmlns:p14="http://schemas.microsoft.com/office/powerpoint/2010/main" val="2186544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08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29315-5B39-038C-33FD-4097B03FB3E4}"/>
              </a:ext>
            </a:extLst>
          </p:cNvPr>
          <p:cNvSpPr>
            <a:spLocks noGrp="1"/>
          </p:cNvSpPr>
          <p:nvPr>
            <p:ph type="title"/>
          </p:nvPr>
        </p:nvSpPr>
        <p:spPr/>
        <p:txBody>
          <a:bodyPr/>
          <a:lstStyle/>
          <a:p>
            <a:r>
              <a:rPr lang="de-DE" err="1"/>
              <a:t>Strategy</a:t>
            </a:r>
            <a:r>
              <a:rPr lang="de-DE"/>
              <a:t> </a:t>
            </a:r>
            <a:r>
              <a:rPr lang="de-DE" err="1"/>
              <a:t>as</a:t>
            </a:r>
            <a:r>
              <a:rPr lang="de-DE"/>
              <a:t> </a:t>
            </a:r>
            <a:br>
              <a:rPr lang="de-DE"/>
            </a:br>
            <a:r>
              <a:rPr lang="de-DE"/>
              <a:t>an </a:t>
            </a:r>
            <a:r>
              <a:rPr lang="de-DE" err="1"/>
              <a:t>innovation</a:t>
            </a:r>
            <a:r>
              <a:rPr lang="de-DE"/>
              <a:t> </a:t>
            </a:r>
            <a:r>
              <a:rPr lang="de-DE" err="1"/>
              <a:t>process</a:t>
            </a:r>
            <a:endParaRPr lang="de-DE"/>
          </a:p>
        </p:txBody>
      </p:sp>
      <p:sp>
        <p:nvSpPr>
          <p:cNvPr id="3" name="Inhaltsplatzhalter 2">
            <a:extLst>
              <a:ext uri="{FF2B5EF4-FFF2-40B4-BE49-F238E27FC236}">
                <a16:creationId xmlns:a16="http://schemas.microsoft.com/office/drawing/2014/main" id="{7D7DAFD3-1A0C-07E0-B307-64F9E7909688}"/>
              </a:ext>
            </a:extLst>
          </p:cNvPr>
          <p:cNvSpPr>
            <a:spLocks noGrp="1"/>
          </p:cNvSpPr>
          <p:nvPr>
            <p:ph sz="half" idx="1"/>
          </p:nvPr>
        </p:nvSpPr>
        <p:spPr>
          <a:xfrm>
            <a:off x="760413" y="2293033"/>
            <a:ext cx="3059112" cy="3883929"/>
          </a:xfrm>
        </p:spPr>
        <p:txBody>
          <a:bodyPr vert="horz" lIns="0" tIns="0" rIns="0" bIns="0" rtlCol="0" anchor="t">
            <a:noAutofit/>
          </a:bodyPr>
          <a:lstStyle/>
          <a:p>
            <a:pPr lvl="1"/>
            <a:r>
              <a:rPr lang="de-DE"/>
              <a:t>Outside-in</a:t>
            </a:r>
          </a:p>
          <a:p>
            <a:pPr lvl="1"/>
            <a:r>
              <a:rPr lang="de-DE"/>
              <a:t>Collaborative</a:t>
            </a:r>
          </a:p>
          <a:p>
            <a:pPr marL="186690" lvl="1" indent="-186690"/>
            <a:r>
              <a:rPr lang="de-DE"/>
              <a:t>Hypothesis-</a:t>
            </a:r>
            <a:r>
              <a:rPr lang="de-DE" err="1"/>
              <a:t>based</a:t>
            </a:r>
            <a:endParaRPr lang="de-DE" err="1">
              <a:cs typeface="Arial"/>
            </a:endParaRPr>
          </a:p>
          <a:p>
            <a:pPr lvl="1"/>
            <a:r>
              <a:rPr lang="de-DE"/>
              <a:t>Iterative</a:t>
            </a:r>
          </a:p>
          <a:p>
            <a:pPr lvl="1"/>
            <a:endParaRPr lang="de-DE"/>
          </a:p>
          <a:p>
            <a:pPr marL="0" lvl="1" indent="0">
              <a:buNone/>
            </a:pPr>
            <a:endParaRPr lang="de-DE"/>
          </a:p>
          <a:p>
            <a:pPr lvl="1"/>
            <a:endParaRPr lang="de-DE"/>
          </a:p>
          <a:p>
            <a:pPr marL="0" lvl="1" indent="0">
              <a:buNone/>
            </a:pPr>
            <a:endParaRPr lang="de-DE"/>
          </a:p>
        </p:txBody>
      </p:sp>
      <p:sp>
        <p:nvSpPr>
          <p:cNvPr id="4" name="Foliennummernplatzhalter 3">
            <a:extLst>
              <a:ext uri="{FF2B5EF4-FFF2-40B4-BE49-F238E27FC236}">
                <a16:creationId xmlns:a16="http://schemas.microsoft.com/office/drawing/2014/main" id="{D31398FE-D48D-C6A6-E88E-5BB62CA86EEA}"/>
              </a:ext>
            </a:extLst>
          </p:cNvPr>
          <p:cNvSpPr>
            <a:spLocks noGrp="1"/>
          </p:cNvSpPr>
          <p:nvPr>
            <p:ph type="sldNum" sz="quarter" idx="12"/>
          </p:nvPr>
        </p:nvSpPr>
        <p:spPr/>
        <p:txBody>
          <a:bodyPr/>
          <a:lstStyle/>
          <a:p>
            <a:fld id="{442AD375-037F-43D0-B059-5172DA06796A}" type="slidenum">
              <a:rPr lang="de-CH" smtClean="0"/>
              <a:pPr/>
              <a:t>2</a:t>
            </a:fld>
            <a:endParaRPr lang="de-CH"/>
          </a:p>
        </p:txBody>
      </p:sp>
      <p:pic>
        <p:nvPicPr>
          <p:cNvPr id="7" name="Bildplatzhalter 6">
            <a:extLst>
              <a:ext uri="{FF2B5EF4-FFF2-40B4-BE49-F238E27FC236}">
                <a16:creationId xmlns:a16="http://schemas.microsoft.com/office/drawing/2014/main" id="{E2B80D9B-5579-A7BA-07B4-6371A2EF216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6574" r="6574"/>
          <a:stretch/>
        </p:blipFill>
        <p:spPr/>
      </p:pic>
      <p:sp>
        <p:nvSpPr>
          <p:cNvPr id="5" name="Foliennummernplatzhalter 1">
            <a:extLst>
              <a:ext uri="{FF2B5EF4-FFF2-40B4-BE49-F238E27FC236}">
                <a16:creationId xmlns:a16="http://schemas.microsoft.com/office/drawing/2014/main" id="{8E38FF67-898B-F576-8FEB-62415DF48C0B}"/>
              </a:ext>
            </a:extLst>
          </p:cNvPr>
          <p:cNvSpPr txBox="1">
            <a:spLocks/>
          </p:cNvSpPr>
          <p:nvPr/>
        </p:nvSpPr>
        <p:spPr>
          <a:xfrm>
            <a:off x="4564397" y="6165002"/>
            <a:ext cx="4548187" cy="144016"/>
          </a:xfrm>
          <a:prstGeom prst="rect">
            <a:avLst/>
          </a:prstGeom>
        </p:spPr>
        <p:txBody>
          <a:bodyPr vert="horz" lIns="0" tIns="0" rIns="0" bIns="0" rtlCol="0" anchor="t" anchorCtr="0"/>
          <a:lstStyle>
            <a:defPPr>
              <a:defRPr lang="de-DE"/>
            </a:defPPr>
            <a:lvl1pPr marL="0" indent="0" algn="r" defTabSz="914400" rtl="0" eaLnBrk="1" latinLnBrk="0" hangingPunct="1">
              <a:lnSpc>
                <a:spcPct val="114000"/>
              </a:lnSpc>
              <a:spcBef>
                <a:spcPts val="0"/>
              </a:spcBef>
              <a:buFont typeface="+mj-lt"/>
              <a:buNone/>
              <a:defRPr sz="1100" kern="1200" spc="40" baseline="0">
                <a:solidFill>
                  <a:schemeClr val="bg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i="1">
                <a:solidFill>
                  <a:schemeClr val="bg1">
                    <a:alpha val="40000"/>
                  </a:schemeClr>
                </a:solidFill>
              </a:rPr>
              <a:t>Bild: </a:t>
            </a:r>
            <a:r>
              <a:rPr lang="de-CH" i="1" err="1">
                <a:solidFill>
                  <a:schemeClr val="bg1">
                    <a:alpha val="40000"/>
                  </a:schemeClr>
                </a:solidFill>
                <a:ea typeface="+mn-lt"/>
                <a:cs typeface="+mn-lt"/>
              </a:rPr>
              <a:t>Unsplash</a:t>
            </a:r>
            <a:endParaRPr lang="de-CH" i="1" err="1">
              <a:solidFill>
                <a:schemeClr val="bg1">
                  <a:alpha val="40000"/>
                </a:schemeClr>
              </a:solidFill>
            </a:endParaRPr>
          </a:p>
        </p:txBody>
      </p:sp>
    </p:spTree>
    <p:extLst>
      <p:ext uri="{BB962C8B-B14F-4D97-AF65-F5344CB8AC3E}">
        <p14:creationId xmlns:p14="http://schemas.microsoft.com/office/powerpoint/2010/main" val="281974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FB119-A442-8C2F-E08E-548B2673476A}"/>
              </a:ext>
            </a:extLst>
          </p:cNvPr>
          <p:cNvSpPr>
            <a:spLocks noGrp="1"/>
          </p:cNvSpPr>
          <p:nvPr>
            <p:ph type="title"/>
          </p:nvPr>
        </p:nvSpPr>
        <p:spPr/>
        <p:txBody>
          <a:bodyPr/>
          <a:lstStyle/>
          <a:p>
            <a:r>
              <a:rPr lang="de-DE"/>
              <a:t>Listening </a:t>
            </a:r>
            <a:r>
              <a:rPr lang="de-DE" err="1"/>
              <a:t>to</a:t>
            </a:r>
            <a:r>
              <a:rPr lang="de-DE"/>
              <a:t> </a:t>
            </a:r>
            <a:r>
              <a:rPr lang="de-DE" err="1"/>
              <a:t>the</a:t>
            </a:r>
            <a:r>
              <a:rPr lang="de-DE"/>
              <a:t> </a:t>
            </a:r>
            <a:r>
              <a:rPr lang="de-DE" err="1"/>
              <a:t>community</a:t>
            </a:r>
            <a:endParaRPr lang="de-DE"/>
          </a:p>
        </p:txBody>
      </p:sp>
      <p:sp>
        <p:nvSpPr>
          <p:cNvPr id="3" name="Inhaltsplatzhalter 2">
            <a:extLst>
              <a:ext uri="{FF2B5EF4-FFF2-40B4-BE49-F238E27FC236}">
                <a16:creationId xmlns:a16="http://schemas.microsoft.com/office/drawing/2014/main" id="{DBE3099F-B2EF-1B8F-278B-CDBCC72905FA}"/>
              </a:ext>
            </a:extLst>
          </p:cNvPr>
          <p:cNvSpPr>
            <a:spLocks noGrp="1"/>
          </p:cNvSpPr>
          <p:nvPr>
            <p:ph sz="half" idx="1"/>
          </p:nvPr>
        </p:nvSpPr>
        <p:spPr>
          <a:xfrm>
            <a:off x="760412" y="1463675"/>
            <a:ext cx="3419701" cy="4713288"/>
          </a:xfrm>
        </p:spPr>
        <p:txBody>
          <a:bodyPr/>
          <a:lstStyle/>
          <a:p>
            <a:pPr lvl="1"/>
            <a:r>
              <a:rPr lang="de-DE"/>
              <a:t>SWOT </a:t>
            </a:r>
            <a:r>
              <a:rPr lang="de-DE" err="1"/>
              <a:t>with</a:t>
            </a:r>
            <a:r>
              <a:rPr lang="de-DE"/>
              <a:t> </a:t>
            </a:r>
            <a:r>
              <a:rPr lang="de-DE" err="1"/>
              <a:t>customers</a:t>
            </a:r>
            <a:r>
              <a:rPr lang="de-DE"/>
              <a:t> and </a:t>
            </a:r>
            <a:r>
              <a:rPr lang="de-DE" err="1"/>
              <a:t>stakeholders</a:t>
            </a:r>
            <a:endParaRPr lang="de-DE"/>
          </a:p>
          <a:p>
            <a:pPr lvl="1"/>
            <a:r>
              <a:rPr lang="de-DE"/>
              <a:t>Internal </a:t>
            </a:r>
            <a:r>
              <a:rPr lang="de-DE" err="1"/>
              <a:t>reflection</a:t>
            </a:r>
            <a:r>
              <a:rPr lang="de-DE"/>
              <a:t> / </a:t>
            </a:r>
            <a:r>
              <a:rPr lang="de-DE" err="1"/>
              <a:t>mirroring</a:t>
            </a:r>
            <a:endParaRPr lang="de-DE"/>
          </a:p>
          <a:p>
            <a:pPr lvl="1"/>
            <a:r>
              <a:rPr lang="de-DE"/>
              <a:t>Consolidation and </a:t>
            </a:r>
            <a:r>
              <a:rPr lang="de-DE" err="1"/>
              <a:t>validation</a:t>
            </a:r>
            <a:r>
              <a:rPr lang="de-DE"/>
              <a:t> </a:t>
            </a:r>
            <a:r>
              <a:rPr lang="de-DE" err="1"/>
              <a:t>with</a:t>
            </a:r>
            <a:r>
              <a:rPr lang="de-DE"/>
              <a:t> </a:t>
            </a:r>
            <a:r>
              <a:rPr lang="de-DE" err="1"/>
              <a:t>key</a:t>
            </a:r>
            <a:r>
              <a:rPr lang="de-DE"/>
              <a:t> </a:t>
            </a:r>
            <a:r>
              <a:rPr lang="de-DE" err="1"/>
              <a:t>stakeholders</a:t>
            </a:r>
            <a:r>
              <a:rPr lang="de-DE"/>
              <a:t> (SBFI, </a:t>
            </a:r>
            <a:r>
              <a:rPr lang="de-DE" err="1"/>
              <a:t>Geant</a:t>
            </a:r>
            <a:r>
              <a:rPr lang="de-DE"/>
              <a:t>, …)</a:t>
            </a:r>
          </a:p>
        </p:txBody>
      </p:sp>
      <p:sp>
        <p:nvSpPr>
          <p:cNvPr id="4" name="Foliennummernplatzhalter 3">
            <a:extLst>
              <a:ext uri="{FF2B5EF4-FFF2-40B4-BE49-F238E27FC236}">
                <a16:creationId xmlns:a16="http://schemas.microsoft.com/office/drawing/2014/main" id="{4E360BCB-B013-3030-C97F-FFBA4B9985A6}"/>
              </a:ext>
            </a:extLst>
          </p:cNvPr>
          <p:cNvSpPr>
            <a:spLocks noGrp="1"/>
          </p:cNvSpPr>
          <p:nvPr>
            <p:ph type="sldNum" sz="quarter" idx="12"/>
          </p:nvPr>
        </p:nvSpPr>
        <p:spPr/>
        <p:txBody>
          <a:bodyPr/>
          <a:lstStyle/>
          <a:p>
            <a:fld id="{442AD375-037F-43D0-B059-5172DA06796A}" type="slidenum">
              <a:rPr lang="de-CH" smtClean="0"/>
              <a:pPr/>
              <a:t>3</a:t>
            </a:fld>
            <a:endParaRPr lang="de-CH"/>
          </a:p>
        </p:txBody>
      </p:sp>
      <p:pic>
        <p:nvPicPr>
          <p:cNvPr id="7" name="Bildplatzhalter 6">
            <a:extLst>
              <a:ext uri="{FF2B5EF4-FFF2-40B4-BE49-F238E27FC236}">
                <a16:creationId xmlns:a16="http://schemas.microsoft.com/office/drawing/2014/main" id="{D710844A-473E-716E-5DCE-7FEBB4B03C1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7457" r="17457"/>
          <a:stretch/>
        </p:blipFill>
        <p:spPr/>
      </p:pic>
    </p:spTree>
    <p:extLst>
      <p:ext uri="{BB962C8B-B14F-4D97-AF65-F5344CB8AC3E}">
        <p14:creationId xmlns:p14="http://schemas.microsoft.com/office/powerpoint/2010/main" val="4154634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D5430-84DF-1572-99AB-F4852144700D}"/>
              </a:ext>
            </a:extLst>
          </p:cNvPr>
          <p:cNvSpPr>
            <a:spLocks noGrp="1"/>
          </p:cNvSpPr>
          <p:nvPr>
            <p:ph type="title"/>
          </p:nvPr>
        </p:nvSpPr>
        <p:spPr/>
        <p:txBody>
          <a:bodyPr/>
          <a:lstStyle/>
          <a:p>
            <a:r>
              <a:rPr lang="de-DE" err="1"/>
              <a:t>Three</a:t>
            </a:r>
            <a:r>
              <a:rPr lang="de-DE"/>
              <a:t> </a:t>
            </a:r>
            <a:r>
              <a:rPr lang="de-DE" err="1"/>
              <a:t>roles</a:t>
            </a:r>
            <a:r>
              <a:rPr lang="de-DE"/>
              <a:t> </a:t>
            </a:r>
            <a:r>
              <a:rPr lang="de-DE" err="1"/>
              <a:t>to</a:t>
            </a:r>
            <a:r>
              <a:rPr lang="de-DE"/>
              <a:t> </a:t>
            </a:r>
            <a:r>
              <a:rPr lang="de-DE" err="1"/>
              <a:t>clarify</a:t>
            </a:r>
            <a:r>
              <a:rPr lang="de-DE"/>
              <a:t> </a:t>
            </a:r>
            <a:r>
              <a:rPr lang="de-DE" err="1"/>
              <a:t>our</a:t>
            </a:r>
            <a:r>
              <a:rPr lang="de-DE"/>
              <a:t> </a:t>
            </a:r>
            <a:r>
              <a:rPr lang="de-DE" err="1"/>
              <a:t>value</a:t>
            </a:r>
            <a:endParaRPr lang="de-DE"/>
          </a:p>
        </p:txBody>
      </p:sp>
      <p:sp>
        <p:nvSpPr>
          <p:cNvPr id="3" name="Inhaltsplatzhalter 2">
            <a:extLst>
              <a:ext uri="{FF2B5EF4-FFF2-40B4-BE49-F238E27FC236}">
                <a16:creationId xmlns:a16="http://schemas.microsoft.com/office/drawing/2014/main" id="{7A4DA4AD-75A7-1E00-F794-F6C25E6FFD50}"/>
              </a:ext>
            </a:extLst>
          </p:cNvPr>
          <p:cNvSpPr>
            <a:spLocks noGrp="1"/>
          </p:cNvSpPr>
          <p:nvPr>
            <p:ph sz="half" idx="1"/>
          </p:nvPr>
        </p:nvSpPr>
        <p:spPr>
          <a:blipFill>
            <a:blip r:embed="rId3"/>
            <a:stretch>
              <a:fillRect/>
            </a:stretch>
          </a:blipFill>
        </p:spPr>
        <p:txBody>
          <a:bodyPr bIns="216000" anchor="b"/>
          <a:lstStyle/>
          <a:p>
            <a:pPr algn="ctr"/>
            <a:r>
              <a:rPr lang="de-DE" sz="2800" b="1" dirty="0"/>
              <a:t>ICT Provider</a:t>
            </a:r>
          </a:p>
        </p:txBody>
      </p:sp>
      <p:sp>
        <p:nvSpPr>
          <p:cNvPr id="4" name="Inhaltsplatzhalter 3">
            <a:extLst>
              <a:ext uri="{FF2B5EF4-FFF2-40B4-BE49-F238E27FC236}">
                <a16:creationId xmlns:a16="http://schemas.microsoft.com/office/drawing/2014/main" id="{BD71D3EE-D2E5-4000-84DA-72E2DE1CE7AE}"/>
              </a:ext>
            </a:extLst>
          </p:cNvPr>
          <p:cNvSpPr>
            <a:spLocks noGrp="1"/>
          </p:cNvSpPr>
          <p:nvPr>
            <p:ph sz="half" idx="2"/>
          </p:nvPr>
        </p:nvSpPr>
        <p:spPr>
          <a:blipFill>
            <a:blip r:embed="rId4"/>
            <a:stretch>
              <a:fillRect/>
            </a:stretch>
          </a:blipFill>
        </p:spPr>
        <p:txBody>
          <a:bodyPr bIns="216000" anchor="b"/>
          <a:lstStyle/>
          <a:p>
            <a:pPr algn="ctr"/>
            <a:r>
              <a:rPr lang="de-DE" sz="2800" b="1" dirty="0"/>
              <a:t>Guardian</a:t>
            </a:r>
          </a:p>
        </p:txBody>
      </p:sp>
      <p:sp>
        <p:nvSpPr>
          <p:cNvPr id="5" name="Foliennummernplatzhalter 4">
            <a:extLst>
              <a:ext uri="{FF2B5EF4-FFF2-40B4-BE49-F238E27FC236}">
                <a16:creationId xmlns:a16="http://schemas.microsoft.com/office/drawing/2014/main" id="{593E90E5-028E-F2C6-35E9-5AFB1C9DBA60}"/>
              </a:ext>
            </a:extLst>
          </p:cNvPr>
          <p:cNvSpPr>
            <a:spLocks noGrp="1"/>
          </p:cNvSpPr>
          <p:nvPr>
            <p:ph type="sldNum" sz="quarter" idx="12"/>
          </p:nvPr>
        </p:nvSpPr>
        <p:spPr/>
        <p:txBody>
          <a:bodyPr/>
          <a:lstStyle/>
          <a:p>
            <a:fld id="{442AD375-037F-43D0-B059-5172DA06796A}" type="slidenum">
              <a:rPr lang="de-CH" smtClean="0"/>
              <a:pPr/>
              <a:t>4</a:t>
            </a:fld>
            <a:endParaRPr lang="de-CH"/>
          </a:p>
        </p:txBody>
      </p:sp>
      <p:sp>
        <p:nvSpPr>
          <p:cNvPr id="6" name="Inhaltsplatzhalter 5">
            <a:extLst>
              <a:ext uri="{FF2B5EF4-FFF2-40B4-BE49-F238E27FC236}">
                <a16:creationId xmlns:a16="http://schemas.microsoft.com/office/drawing/2014/main" id="{2429B3EB-8F05-0901-D50D-53BCC4587BB1}"/>
              </a:ext>
            </a:extLst>
          </p:cNvPr>
          <p:cNvSpPr>
            <a:spLocks noGrp="1"/>
          </p:cNvSpPr>
          <p:nvPr>
            <p:ph sz="half" idx="13"/>
          </p:nvPr>
        </p:nvSpPr>
        <p:spPr>
          <a:blipFill>
            <a:blip r:embed="rId5"/>
            <a:stretch>
              <a:fillRect/>
            </a:stretch>
          </a:blipFill>
        </p:spPr>
        <p:txBody>
          <a:bodyPr bIns="216000" anchor="b"/>
          <a:lstStyle/>
          <a:p>
            <a:pPr algn="ctr">
              <a:lnSpc>
                <a:spcPct val="113999"/>
              </a:lnSpc>
            </a:pPr>
            <a:r>
              <a:rPr lang="de-DE" sz="2800" b="1" dirty="0" err="1"/>
              <a:t>Enabler</a:t>
            </a:r>
            <a:endParaRPr lang="en-US" dirty="0" err="1"/>
          </a:p>
        </p:txBody>
      </p:sp>
    </p:spTree>
    <p:extLst>
      <p:ext uri="{BB962C8B-B14F-4D97-AF65-F5344CB8AC3E}">
        <p14:creationId xmlns:p14="http://schemas.microsoft.com/office/powerpoint/2010/main" val="1831012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33772-5714-C0AE-1BCA-CC6BD35431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367A7F-102F-F6C8-DAF8-C3CF9A394643}"/>
              </a:ext>
            </a:extLst>
          </p:cNvPr>
          <p:cNvSpPr>
            <a:spLocks noGrp="1"/>
          </p:cNvSpPr>
          <p:nvPr>
            <p:ph type="title"/>
          </p:nvPr>
        </p:nvSpPr>
        <p:spPr>
          <a:xfrm>
            <a:off x="760413" y="417481"/>
            <a:ext cx="10561589" cy="1501259"/>
          </a:xfrm>
        </p:spPr>
        <p:txBody>
          <a:bodyPr/>
          <a:lstStyle/>
          <a:p>
            <a:r>
              <a:rPr lang="de-DE" dirty="0" err="1"/>
              <a:t>Strategy</a:t>
            </a:r>
            <a:r>
              <a:rPr lang="de-DE" dirty="0"/>
              <a:t> </a:t>
            </a:r>
            <a:r>
              <a:rPr lang="de-DE" dirty="0" err="1"/>
              <a:t>map</a:t>
            </a:r>
            <a:r>
              <a:rPr lang="de-DE" dirty="0"/>
              <a:t> and </a:t>
            </a:r>
            <a:r>
              <a:rPr lang="de-DE" dirty="0" err="1"/>
              <a:t>measurable</a:t>
            </a:r>
            <a:r>
              <a:rPr lang="de-DE" dirty="0"/>
              <a:t> </a:t>
            </a:r>
            <a:r>
              <a:rPr lang="de-DE" dirty="0" err="1"/>
              <a:t>outcomes</a:t>
            </a:r>
            <a:endParaRPr lang="de-DE" dirty="0"/>
          </a:p>
        </p:txBody>
      </p:sp>
      <p:sp>
        <p:nvSpPr>
          <p:cNvPr id="4" name="Foliennummernplatzhalter 3">
            <a:extLst>
              <a:ext uri="{FF2B5EF4-FFF2-40B4-BE49-F238E27FC236}">
                <a16:creationId xmlns:a16="http://schemas.microsoft.com/office/drawing/2014/main" id="{E5DD1FC7-CB52-91C9-7EB3-2C7EDF7A14C0}"/>
              </a:ext>
            </a:extLst>
          </p:cNvPr>
          <p:cNvSpPr>
            <a:spLocks noGrp="1"/>
          </p:cNvSpPr>
          <p:nvPr>
            <p:ph type="sldNum" sz="quarter" idx="12"/>
          </p:nvPr>
        </p:nvSpPr>
        <p:spPr/>
        <p:txBody>
          <a:bodyPr/>
          <a:lstStyle/>
          <a:p>
            <a:fld id="{442AD375-037F-43D0-B059-5172DA06796A}" type="slidenum">
              <a:rPr lang="de-CH" smtClean="0"/>
              <a:pPr/>
              <a:t>5</a:t>
            </a:fld>
            <a:endParaRPr lang="de-CH"/>
          </a:p>
        </p:txBody>
      </p:sp>
      <p:sp>
        <p:nvSpPr>
          <p:cNvPr id="10" name="Rechteck 9">
            <a:extLst>
              <a:ext uri="{FF2B5EF4-FFF2-40B4-BE49-F238E27FC236}">
                <a16:creationId xmlns:a16="http://schemas.microsoft.com/office/drawing/2014/main" id="{07EA1994-C3FE-4B4F-21DE-24C8DCCB1B53}"/>
              </a:ext>
            </a:extLst>
          </p:cNvPr>
          <p:cNvSpPr/>
          <p:nvPr/>
        </p:nvSpPr>
        <p:spPr>
          <a:xfrm>
            <a:off x="491197" y="1017270"/>
            <a:ext cx="11027350" cy="56531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4" descr="Ein Bild, das Text, Screenshot, Handschrift, Schrift enthält.&#10;&#10;KI-generierte Inhalte können fehlerhaft sein.">
            <a:extLst>
              <a:ext uri="{FF2B5EF4-FFF2-40B4-BE49-F238E27FC236}">
                <a16:creationId xmlns:a16="http://schemas.microsoft.com/office/drawing/2014/main" id="{432FE53C-4282-9CED-4DF5-EE00C02CCE04}"/>
              </a:ext>
            </a:extLst>
          </p:cNvPr>
          <p:cNvPicPr>
            <a:picLocks noGrp="1" noChangeAspect="1"/>
          </p:cNvPicPr>
          <p:nvPr>
            <p:ph type="pic" sz="quarter" idx="13"/>
          </p:nvPr>
        </p:nvPicPr>
        <p:blipFill rotWithShape="1">
          <a:blip r:embed="rId3"/>
          <a:srcRect t="19312" r="4382" b="2330"/>
          <a:stretch/>
        </p:blipFill>
        <p:spPr>
          <a:xfrm>
            <a:off x="627440" y="1544310"/>
            <a:ext cx="10802560" cy="4999531"/>
          </a:xfrm>
          <a:prstGeom prst="rect">
            <a:avLst/>
          </a:prstGeom>
          <a:pattFill prst="lgCheck">
            <a:fgClr>
              <a:prstClr val="white">
                <a:lumMod val="85000"/>
              </a:prstClr>
            </a:fgClr>
            <a:bgClr>
              <a:prstClr val="white"/>
            </a:bgClr>
          </a:pattFill>
        </p:spPr>
      </p:pic>
      <p:sp>
        <p:nvSpPr>
          <p:cNvPr id="13" name="Rechteck: abgerundete Ecken 10">
            <a:extLst>
              <a:ext uri="{FF2B5EF4-FFF2-40B4-BE49-F238E27FC236}">
                <a16:creationId xmlns:a16="http://schemas.microsoft.com/office/drawing/2014/main" id="{5226C213-48B0-8A4A-8C8B-96395894BE82}"/>
              </a:ext>
            </a:extLst>
          </p:cNvPr>
          <p:cNvSpPr/>
          <p:nvPr/>
        </p:nvSpPr>
        <p:spPr>
          <a:xfrm>
            <a:off x="1028700" y="1084520"/>
            <a:ext cx="10401299" cy="459789"/>
          </a:xfrm>
          <a:prstGeom prst="roundRect">
            <a:avLst>
              <a:gd name="adj" fmla="val 0"/>
            </a:avLst>
          </a:pr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endParaRPr lang="de-DE" sz="1000" dirty="0">
              <a:cs typeface="Arial"/>
            </a:endParaRPr>
          </a:p>
        </p:txBody>
      </p:sp>
      <p:sp>
        <p:nvSpPr>
          <p:cNvPr id="11" name="Rechteck: abgerundete Ecken 10">
            <a:extLst>
              <a:ext uri="{FF2B5EF4-FFF2-40B4-BE49-F238E27FC236}">
                <a16:creationId xmlns:a16="http://schemas.microsoft.com/office/drawing/2014/main" id="{02EB384A-015A-092F-0A31-0E7E3BBC084C}"/>
              </a:ext>
            </a:extLst>
          </p:cNvPr>
          <p:cNvSpPr/>
          <p:nvPr/>
        </p:nvSpPr>
        <p:spPr>
          <a:xfrm>
            <a:off x="1452561" y="1140054"/>
            <a:ext cx="2050404" cy="345195"/>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r>
              <a:rPr lang="de-DE" sz="1000" dirty="0" err="1">
                <a:cs typeface="Arial"/>
              </a:rPr>
              <a:t>Scaling</a:t>
            </a:r>
            <a:r>
              <a:rPr lang="de-DE" sz="1000" dirty="0">
                <a:cs typeface="Arial"/>
              </a:rPr>
              <a:t> and Efficiency</a:t>
            </a:r>
          </a:p>
        </p:txBody>
      </p:sp>
      <p:sp>
        <p:nvSpPr>
          <p:cNvPr id="5" name="Rechteck: abgerundete Ecken 10">
            <a:extLst>
              <a:ext uri="{FF2B5EF4-FFF2-40B4-BE49-F238E27FC236}">
                <a16:creationId xmlns:a16="http://schemas.microsoft.com/office/drawing/2014/main" id="{E33CA021-E058-5CD9-F808-FD420A53DA8A}"/>
              </a:ext>
            </a:extLst>
          </p:cNvPr>
          <p:cNvSpPr/>
          <p:nvPr/>
        </p:nvSpPr>
        <p:spPr>
          <a:xfrm>
            <a:off x="3918082" y="1140054"/>
            <a:ext cx="2050404" cy="345195"/>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r>
              <a:rPr lang="de-DE" sz="1000" dirty="0" err="1">
                <a:cs typeface="Arial"/>
              </a:rPr>
              <a:t>Maturity</a:t>
            </a:r>
            <a:endParaRPr lang="de-DE" sz="1000" dirty="0">
              <a:cs typeface="Arial"/>
            </a:endParaRPr>
          </a:p>
        </p:txBody>
      </p:sp>
      <p:sp>
        <p:nvSpPr>
          <p:cNvPr id="7" name="Rechteck: abgerundete Ecken 10">
            <a:extLst>
              <a:ext uri="{FF2B5EF4-FFF2-40B4-BE49-F238E27FC236}">
                <a16:creationId xmlns:a16="http://schemas.microsoft.com/office/drawing/2014/main" id="{38B89432-9EC6-2402-300C-F152BA28C590}"/>
              </a:ext>
            </a:extLst>
          </p:cNvPr>
          <p:cNvSpPr/>
          <p:nvPr/>
        </p:nvSpPr>
        <p:spPr>
          <a:xfrm>
            <a:off x="6343059" y="1140054"/>
            <a:ext cx="2050404" cy="345195"/>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r>
              <a:rPr lang="de-DE" sz="1000" dirty="0" err="1">
                <a:cs typeface="Arial"/>
              </a:rPr>
              <a:t>Cyber</a:t>
            </a:r>
            <a:r>
              <a:rPr lang="de-DE" sz="1000" dirty="0">
                <a:cs typeface="Arial"/>
              </a:rPr>
              <a:t> Expertise</a:t>
            </a:r>
          </a:p>
        </p:txBody>
      </p:sp>
      <p:sp>
        <p:nvSpPr>
          <p:cNvPr id="8" name="Rechteck: abgerundete Ecken 10">
            <a:extLst>
              <a:ext uri="{FF2B5EF4-FFF2-40B4-BE49-F238E27FC236}">
                <a16:creationId xmlns:a16="http://schemas.microsoft.com/office/drawing/2014/main" id="{7B1B6C79-CCA7-C113-E5DB-B8BCDC128F41}"/>
              </a:ext>
            </a:extLst>
          </p:cNvPr>
          <p:cNvSpPr/>
          <p:nvPr/>
        </p:nvSpPr>
        <p:spPr>
          <a:xfrm>
            <a:off x="8808580" y="1140054"/>
            <a:ext cx="2050404" cy="345195"/>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r>
              <a:rPr lang="de-DE" sz="1000" dirty="0">
                <a:cs typeface="Arial"/>
              </a:rPr>
              <a:t>Networking and </a:t>
            </a:r>
            <a:r>
              <a:rPr lang="de-DE" sz="1000" dirty="0" err="1">
                <a:cs typeface="Arial"/>
              </a:rPr>
              <a:t>Dialogue</a:t>
            </a:r>
            <a:endParaRPr lang="de-DE" sz="1000" dirty="0">
              <a:cs typeface="Arial"/>
            </a:endParaRPr>
          </a:p>
        </p:txBody>
      </p:sp>
      <p:sp>
        <p:nvSpPr>
          <p:cNvPr id="12" name="Rechteck: abgerundete Ecken 10">
            <a:extLst>
              <a:ext uri="{FF2B5EF4-FFF2-40B4-BE49-F238E27FC236}">
                <a16:creationId xmlns:a16="http://schemas.microsoft.com/office/drawing/2014/main" id="{D93EBE6E-7346-B0F8-1769-8D16B8703363}"/>
              </a:ext>
            </a:extLst>
          </p:cNvPr>
          <p:cNvSpPr/>
          <p:nvPr/>
        </p:nvSpPr>
        <p:spPr>
          <a:xfrm rot="16200000">
            <a:off x="-1927118" y="3588023"/>
            <a:ext cx="5459321" cy="452316"/>
          </a:xfrm>
          <a:prstGeom prst="roundRect">
            <a:avLst>
              <a:gd name="adj" fmla="val 0"/>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r>
              <a:rPr lang="de-DE" sz="1800" b="1" dirty="0">
                <a:cs typeface="Arial"/>
              </a:rPr>
              <a:t>Switch </a:t>
            </a:r>
            <a:r>
              <a:rPr lang="de-DE" sz="1800" b="1" dirty="0" err="1">
                <a:cs typeface="Arial"/>
              </a:rPr>
              <a:t>Strategy</a:t>
            </a:r>
            <a:r>
              <a:rPr lang="de-DE" sz="1800" b="1" dirty="0">
                <a:cs typeface="Arial"/>
              </a:rPr>
              <a:t> </a:t>
            </a:r>
            <a:r>
              <a:rPr lang="de-DE" sz="1800" b="1" dirty="0" err="1">
                <a:cs typeface="Arial"/>
              </a:rPr>
              <a:t>Map</a:t>
            </a:r>
            <a:endParaRPr lang="de-DE" sz="1800" b="1" dirty="0">
              <a:cs typeface="Arial"/>
            </a:endParaRPr>
          </a:p>
        </p:txBody>
      </p:sp>
      <p:sp>
        <p:nvSpPr>
          <p:cNvPr id="23" name="Rechteck: abgerundete Ecken 10">
            <a:extLst>
              <a:ext uri="{FF2B5EF4-FFF2-40B4-BE49-F238E27FC236}">
                <a16:creationId xmlns:a16="http://schemas.microsoft.com/office/drawing/2014/main" id="{4FEAECC1-2942-B1E5-4247-E087CB5B10DC}"/>
              </a:ext>
            </a:extLst>
          </p:cNvPr>
          <p:cNvSpPr/>
          <p:nvPr/>
        </p:nvSpPr>
        <p:spPr>
          <a:xfrm rot="16200000">
            <a:off x="637139" y="2049836"/>
            <a:ext cx="1206988" cy="423861"/>
          </a:xfrm>
          <a:prstGeom prst="roundRect">
            <a:avLst>
              <a:gd name="adj" fmla="val 0"/>
            </a:avLst>
          </a:prstGeom>
          <a:solidFill>
            <a:srgbClr val="DAFBD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de-DE" sz="850" b="1" dirty="0">
                <a:solidFill>
                  <a:schemeClr val="accent4"/>
                </a:solidFill>
                <a:cs typeface="Arial"/>
              </a:rPr>
              <a:t>Financial and </a:t>
            </a:r>
          </a:p>
          <a:p>
            <a:pPr algn="ctr">
              <a:lnSpc>
                <a:spcPts val="900"/>
              </a:lnSpc>
            </a:pPr>
            <a:r>
              <a:rPr lang="de-DE" sz="850" b="1" dirty="0" err="1">
                <a:solidFill>
                  <a:schemeClr val="accent4"/>
                </a:solidFill>
                <a:cs typeface="Arial"/>
              </a:rPr>
              <a:t>value</a:t>
            </a:r>
            <a:r>
              <a:rPr lang="de-DE" sz="850" b="1" dirty="0">
                <a:solidFill>
                  <a:schemeClr val="accent4"/>
                </a:solidFill>
                <a:cs typeface="Arial"/>
              </a:rPr>
              <a:t> </a:t>
            </a:r>
            <a:r>
              <a:rPr lang="de-DE" sz="850" b="1" dirty="0" err="1">
                <a:solidFill>
                  <a:schemeClr val="accent4"/>
                </a:solidFill>
                <a:cs typeface="Arial"/>
              </a:rPr>
              <a:t>targets</a:t>
            </a:r>
            <a:r>
              <a:rPr lang="de-DE" sz="850" b="1" dirty="0">
                <a:solidFill>
                  <a:schemeClr val="accent4"/>
                </a:solidFill>
                <a:cs typeface="Arial"/>
              </a:rPr>
              <a:t> </a:t>
            </a:r>
          </a:p>
          <a:p>
            <a:pPr algn="ctr">
              <a:lnSpc>
                <a:spcPts val="900"/>
              </a:lnSpc>
            </a:pPr>
            <a:r>
              <a:rPr lang="de-DE" sz="850" dirty="0">
                <a:solidFill>
                  <a:schemeClr val="accent4"/>
                </a:solidFill>
                <a:cs typeface="Arial"/>
              </a:rPr>
              <a:t>(</a:t>
            </a:r>
            <a:r>
              <a:rPr lang="de-DE" sz="850" dirty="0" err="1">
                <a:solidFill>
                  <a:schemeClr val="accent4"/>
                </a:solidFill>
                <a:cs typeface="Arial"/>
              </a:rPr>
              <a:t>owner's</a:t>
            </a:r>
            <a:r>
              <a:rPr lang="de-DE" sz="850" dirty="0">
                <a:solidFill>
                  <a:schemeClr val="accent4"/>
                </a:solidFill>
                <a:cs typeface="Arial"/>
              </a:rPr>
              <a:t> </a:t>
            </a:r>
            <a:r>
              <a:rPr lang="de-DE" sz="850" dirty="0" err="1">
                <a:solidFill>
                  <a:schemeClr val="accent4"/>
                </a:solidFill>
                <a:cs typeface="Arial"/>
              </a:rPr>
              <a:t>view</a:t>
            </a:r>
            <a:r>
              <a:rPr lang="de-DE" sz="850" dirty="0">
                <a:solidFill>
                  <a:schemeClr val="accent4"/>
                </a:solidFill>
                <a:cs typeface="Arial"/>
              </a:rPr>
              <a:t>)</a:t>
            </a:r>
          </a:p>
        </p:txBody>
      </p:sp>
      <p:sp>
        <p:nvSpPr>
          <p:cNvPr id="24" name="Rechteck: abgerundete Ecken 10">
            <a:extLst>
              <a:ext uri="{FF2B5EF4-FFF2-40B4-BE49-F238E27FC236}">
                <a16:creationId xmlns:a16="http://schemas.microsoft.com/office/drawing/2014/main" id="{74EAA2FF-29D7-874E-509C-2182BB25B737}"/>
              </a:ext>
            </a:extLst>
          </p:cNvPr>
          <p:cNvSpPr/>
          <p:nvPr/>
        </p:nvSpPr>
        <p:spPr>
          <a:xfrm rot="16200000">
            <a:off x="637136" y="3288714"/>
            <a:ext cx="1206988" cy="423861"/>
          </a:xfrm>
          <a:prstGeom prst="roundRect">
            <a:avLst>
              <a:gd name="adj" fmla="val 0"/>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de-DE" sz="850" b="1" dirty="0" err="1">
                <a:solidFill>
                  <a:schemeClr val="accent4"/>
                </a:solidFill>
                <a:cs typeface="Arial"/>
              </a:rPr>
              <a:t>Beneficiary</a:t>
            </a:r>
            <a:r>
              <a:rPr lang="de-DE" sz="850" b="1" dirty="0">
                <a:solidFill>
                  <a:schemeClr val="accent4"/>
                </a:solidFill>
                <a:cs typeface="Arial"/>
              </a:rPr>
              <a:t> and </a:t>
            </a:r>
            <a:r>
              <a:rPr lang="de-DE" sz="850" b="1" spc="0" dirty="0" err="1">
                <a:solidFill>
                  <a:schemeClr val="accent4"/>
                </a:solidFill>
                <a:cs typeface="Arial"/>
              </a:rPr>
              <a:t>customer</a:t>
            </a:r>
            <a:r>
              <a:rPr lang="de-DE" sz="850" b="1" spc="0" dirty="0">
                <a:solidFill>
                  <a:schemeClr val="accent4"/>
                </a:solidFill>
                <a:cs typeface="Arial"/>
              </a:rPr>
              <a:t> </a:t>
            </a:r>
            <a:r>
              <a:rPr lang="de-DE" sz="850" b="1" spc="0" dirty="0" err="1">
                <a:solidFill>
                  <a:schemeClr val="accent4"/>
                </a:solidFill>
                <a:cs typeface="Arial"/>
              </a:rPr>
              <a:t>objective</a:t>
            </a:r>
            <a:endParaRPr lang="de-DE" sz="850" b="1" spc="0" dirty="0">
              <a:solidFill>
                <a:schemeClr val="accent4"/>
              </a:solidFill>
              <a:cs typeface="Arial"/>
            </a:endParaRPr>
          </a:p>
          <a:p>
            <a:pPr algn="ctr">
              <a:lnSpc>
                <a:spcPts val="900"/>
              </a:lnSpc>
            </a:pPr>
            <a:r>
              <a:rPr lang="de-DE" sz="850" dirty="0">
                <a:solidFill>
                  <a:schemeClr val="accent4"/>
                </a:solidFill>
                <a:cs typeface="Arial"/>
              </a:rPr>
              <a:t>(</a:t>
            </a:r>
            <a:r>
              <a:rPr lang="de-DE" sz="850" dirty="0" err="1">
                <a:solidFill>
                  <a:schemeClr val="accent4"/>
                </a:solidFill>
                <a:cs typeface="Arial"/>
              </a:rPr>
              <a:t>customer</a:t>
            </a:r>
            <a:r>
              <a:rPr lang="de-DE" sz="850" dirty="0">
                <a:solidFill>
                  <a:schemeClr val="accent4"/>
                </a:solidFill>
                <a:cs typeface="Arial"/>
              </a:rPr>
              <a:t> </a:t>
            </a:r>
            <a:r>
              <a:rPr lang="de-DE" sz="850" dirty="0" err="1">
                <a:solidFill>
                  <a:schemeClr val="accent4"/>
                </a:solidFill>
                <a:cs typeface="Arial"/>
              </a:rPr>
              <a:t>view</a:t>
            </a:r>
            <a:r>
              <a:rPr lang="de-DE" sz="850" dirty="0">
                <a:solidFill>
                  <a:schemeClr val="accent4"/>
                </a:solidFill>
                <a:cs typeface="Arial"/>
              </a:rPr>
              <a:t>)</a:t>
            </a:r>
          </a:p>
        </p:txBody>
      </p:sp>
      <p:sp>
        <p:nvSpPr>
          <p:cNvPr id="25" name="Rechteck: abgerundete Ecken 10">
            <a:extLst>
              <a:ext uri="{FF2B5EF4-FFF2-40B4-BE49-F238E27FC236}">
                <a16:creationId xmlns:a16="http://schemas.microsoft.com/office/drawing/2014/main" id="{1FEB6B61-49BE-6464-E540-A1CA766AB39C}"/>
              </a:ext>
            </a:extLst>
          </p:cNvPr>
          <p:cNvSpPr/>
          <p:nvPr/>
        </p:nvSpPr>
        <p:spPr>
          <a:xfrm rot="16200000">
            <a:off x="642694" y="4527592"/>
            <a:ext cx="1206988" cy="423861"/>
          </a:xfrm>
          <a:prstGeom prst="roundRect">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de-DE" sz="850" b="1" dirty="0" err="1">
                <a:solidFill>
                  <a:schemeClr val="accent4"/>
                </a:solidFill>
                <a:cs typeface="Arial"/>
              </a:rPr>
              <a:t>Process</a:t>
            </a:r>
            <a:r>
              <a:rPr lang="de-DE" sz="850" b="1" dirty="0">
                <a:solidFill>
                  <a:schemeClr val="accent4"/>
                </a:solidFill>
                <a:cs typeface="Arial"/>
              </a:rPr>
              <a:t> and </a:t>
            </a:r>
            <a:r>
              <a:rPr lang="de-DE" sz="850" b="1" dirty="0" err="1">
                <a:solidFill>
                  <a:schemeClr val="accent4"/>
                </a:solidFill>
                <a:cs typeface="Arial"/>
              </a:rPr>
              <a:t>structural</a:t>
            </a:r>
            <a:r>
              <a:rPr lang="de-DE" sz="850" b="1" dirty="0">
                <a:solidFill>
                  <a:schemeClr val="accent4"/>
                </a:solidFill>
                <a:cs typeface="Arial"/>
              </a:rPr>
              <a:t> </a:t>
            </a:r>
            <a:r>
              <a:rPr lang="de-DE" sz="850" b="1" dirty="0" err="1">
                <a:solidFill>
                  <a:schemeClr val="accent4"/>
                </a:solidFill>
                <a:cs typeface="Arial"/>
              </a:rPr>
              <a:t>goals</a:t>
            </a:r>
            <a:r>
              <a:rPr lang="de-DE" sz="850" b="1" dirty="0">
                <a:solidFill>
                  <a:schemeClr val="accent4"/>
                </a:solidFill>
                <a:cs typeface="Arial"/>
              </a:rPr>
              <a:t> </a:t>
            </a:r>
            <a:r>
              <a:rPr lang="de-DE" sz="850" dirty="0">
                <a:solidFill>
                  <a:schemeClr val="accent4"/>
                </a:solidFill>
                <a:cs typeface="Arial"/>
              </a:rPr>
              <a:t>(internal </a:t>
            </a:r>
            <a:r>
              <a:rPr lang="de-DE" sz="850" dirty="0" err="1">
                <a:solidFill>
                  <a:schemeClr val="accent4"/>
                </a:solidFill>
                <a:cs typeface="Arial"/>
              </a:rPr>
              <a:t>view</a:t>
            </a:r>
            <a:r>
              <a:rPr lang="de-DE" sz="850" dirty="0">
                <a:solidFill>
                  <a:schemeClr val="accent4"/>
                </a:solidFill>
                <a:cs typeface="Arial"/>
              </a:rPr>
              <a:t>)</a:t>
            </a:r>
          </a:p>
        </p:txBody>
      </p:sp>
      <p:sp>
        <p:nvSpPr>
          <p:cNvPr id="26" name="Rechteck: abgerundete Ecken 10">
            <a:extLst>
              <a:ext uri="{FF2B5EF4-FFF2-40B4-BE49-F238E27FC236}">
                <a16:creationId xmlns:a16="http://schemas.microsoft.com/office/drawing/2014/main" id="{A9A50BFF-A19D-887B-0162-C48CF51BF206}"/>
              </a:ext>
            </a:extLst>
          </p:cNvPr>
          <p:cNvSpPr/>
          <p:nvPr/>
        </p:nvSpPr>
        <p:spPr>
          <a:xfrm rot="16200000">
            <a:off x="656164" y="5747443"/>
            <a:ext cx="1168935" cy="423861"/>
          </a:xfrm>
          <a:prstGeom prst="roundRect">
            <a:avLst>
              <a:gd name="adj" fmla="val 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de-DE" sz="850" b="1" dirty="0">
                <a:solidFill>
                  <a:schemeClr val="accent4"/>
                </a:solidFill>
                <a:cs typeface="Arial"/>
              </a:rPr>
              <a:t>Learning and </a:t>
            </a:r>
            <a:r>
              <a:rPr lang="de-DE" sz="850" b="1" dirty="0" err="1">
                <a:solidFill>
                  <a:schemeClr val="accent4"/>
                </a:solidFill>
                <a:cs typeface="Arial"/>
              </a:rPr>
              <a:t>growth</a:t>
            </a:r>
            <a:r>
              <a:rPr lang="de-DE" sz="850" b="1" dirty="0">
                <a:solidFill>
                  <a:schemeClr val="accent4"/>
                </a:solidFill>
                <a:cs typeface="Arial"/>
              </a:rPr>
              <a:t> </a:t>
            </a:r>
            <a:r>
              <a:rPr lang="de-DE" sz="850" b="1" dirty="0" err="1">
                <a:solidFill>
                  <a:schemeClr val="accent4"/>
                </a:solidFill>
                <a:cs typeface="Arial"/>
              </a:rPr>
              <a:t>targets</a:t>
            </a:r>
            <a:endParaRPr lang="de-DE" sz="850" dirty="0">
              <a:solidFill>
                <a:schemeClr val="accent4"/>
              </a:solidFill>
              <a:cs typeface="Arial"/>
            </a:endParaRPr>
          </a:p>
          <a:p>
            <a:pPr algn="ctr">
              <a:lnSpc>
                <a:spcPts val="900"/>
              </a:lnSpc>
            </a:pPr>
            <a:r>
              <a:rPr lang="de-DE" sz="850" dirty="0">
                <a:solidFill>
                  <a:schemeClr val="accent4"/>
                </a:solidFill>
                <a:cs typeface="Arial"/>
              </a:rPr>
              <a:t>(internal </a:t>
            </a:r>
            <a:r>
              <a:rPr lang="de-DE" sz="850" dirty="0" err="1">
                <a:solidFill>
                  <a:schemeClr val="accent4"/>
                </a:solidFill>
                <a:cs typeface="Arial"/>
              </a:rPr>
              <a:t>view</a:t>
            </a:r>
            <a:r>
              <a:rPr lang="de-DE" sz="850" dirty="0">
                <a:solidFill>
                  <a:schemeClr val="accent4"/>
                </a:solidFill>
                <a:cs typeface="Arial"/>
              </a:rPr>
              <a:t>)</a:t>
            </a:r>
          </a:p>
        </p:txBody>
      </p:sp>
    </p:spTree>
    <p:extLst>
      <p:ext uri="{BB962C8B-B14F-4D97-AF65-F5344CB8AC3E}">
        <p14:creationId xmlns:p14="http://schemas.microsoft.com/office/powerpoint/2010/main" val="3797094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71EDF-8621-20B1-4E54-3C64C532CEE0}"/>
              </a:ext>
            </a:extLst>
          </p:cNvPr>
          <p:cNvSpPr>
            <a:spLocks noGrp="1"/>
          </p:cNvSpPr>
          <p:nvPr>
            <p:ph type="title"/>
          </p:nvPr>
        </p:nvSpPr>
        <p:spPr/>
        <p:txBody>
          <a:bodyPr/>
          <a:lstStyle/>
          <a:p>
            <a:r>
              <a:rPr lang="de-DE" err="1"/>
              <a:t>What</a:t>
            </a:r>
            <a:r>
              <a:rPr lang="de-DE"/>
              <a:t> </a:t>
            </a:r>
            <a:r>
              <a:rPr lang="de-DE" err="1"/>
              <a:t>made</a:t>
            </a:r>
            <a:r>
              <a:rPr lang="de-DE"/>
              <a:t> </a:t>
            </a:r>
            <a:r>
              <a:rPr lang="de-DE" err="1"/>
              <a:t>it</a:t>
            </a:r>
            <a:r>
              <a:rPr lang="de-DE"/>
              <a:t> real</a:t>
            </a:r>
          </a:p>
        </p:txBody>
      </p:sp>
      <p:pic>
        <p:nvPicPr>
          <p:cNvPr id="10" name="Inhaltsplatzhalter 9" descr="Ein Bild, das Person, Kleidung, computer, Computer enthält.&#10;&#10;Automatisch generierte Beschreibung">
            <a:extLst>
              <a:ext uri="{FF2B5EF4-FFF2-40B4-BE49-F238E27FC236}">
                <a16:creationId xmlns:a16="http://schemas.microsoft.com/office/drawing/2014/main" id="{3C356474-C272-188A-898E-10235C11C7D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739" b="16130"/>
          <a:stretch/>
        </p:blipFill>
        <p:spPr>
          <a:xfrm>
            <a:off x="763327" y="1463675"/>
            <a:ext cx="3143772" cy="3918227"/>
          </a:xfrm>
        </p:spPr>
      </p:pic>
      <p:pic>
        <p:nvPicPr>
          <p:cNvPr id="16" name="Inhaltsplatzhalter 15" descr="Ein Bild, das Wand, Menschliches Gesicht, Im Haus, Kleidung enthält.&#10;&#10;Automatisch generierte Beschreibung">
            <a:extLst>
              <a:ext uri="{FF2B5EF4-FFF2-40B4-BE49-F238E27FC236}">
                <a16:creationId xmlns:a16="http://schemas.microsoft.com/office/drawing/2014/main" id="{8791E5C7-0785-A32E-7F0C-D78E189B9DB7}"/>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7393" r="27393"/>
          <a:stretch/>
        </p:blipFill>
        <p:spPr>
          <a:xfrm>
            <a:off x="4394200" y="1463675"/>
            <a:ext cx="3149600" cy="3918227"/>
          </a:xfrm>
        </p:spPr>
      </p:pic>
      <p:sp>
        <p:nvSpPr>
          <p:cNvPr id="5" name="Foliennummernplatzhalter 4">
            <a:extLst>
              <a:ext uri="{FF2B5EF4-FFF2-40B4-BE49-F238E27FC236}">
                <a16:creationId xmlns:a16="http://schemas.microsoft.com/office/drawing/2014/main" id="{10ED7285-9E9F-F5AE-BCC9-7C784DAAA743}"/>
              </a:ext>
            </a:extLst>
          </p:cNvPr>
          <p:cNvSpPr>
            <a:spLocks noGrp="1"/>
          </p:cNvSpPr>
          <p:nvPr>
            <p:ph type="sldNum" sz="quarter" idx="12"/>
          </p:nvPr>
        </p:nvSpPr>
        <p:spPr/>
        <p:txBody>
          <a:bodyPr/>
          <a:lstStyle/>
          <a:p>
            <a:fld id="{442AD375-037F-43D0-B059-5172DA06796A}" type="slidenum">
              <a:rPr lang="de-CH" smtClean="0"/>
              <a:pPr/>
              <a:t>6</a:t>
            </a:fld>
            <a:endParaRPr lang="de-CH"/>
          </a:p>
        </p:txBody>
      </p:sp>
      <p:pic>
        <p:nvPicPr>
          <p:cNvPr id="18" name="Inhaltsplatzhalter 17">
            <a:extLst>
              <a:ext uri="{FF2B5EF4-FFF2-40B4-BE49-F238E27FC236}">
                <a16:creationId xmlns:a16="http://schemas.microsoft.com/office/drawing/2014/main" id="{8279D70D-91B7-1785-BF66-2CAA4B32D642}"/>
              </a:ext>
            </a:extLst>
          </p:cNvPr>
          <p:cNvPicPr>
            <a:picLocks noGrp="1" noChangeAspect="1"/>
          </p:cNvPicPr>
          <p:nvPr>
            <p:ph sz="half" idx="13"/>
          </p:nvPr>
        </p:nvPicPr>
        <p:blipFill rotWithShape="1">
          <a:blip r:embed="rId5">
            <a:extLst>
              <a:ext uri="{28A0092B-C50C-407E-A947-70E740481C1C}">
                <a14:useLocalDpi xmlns:a14="http://schemas.microsoft.com/office/drawing/2010/main" val="0"/>
              </a:ext>
            </a:extLst>
          </a:blip>
          <a:srcRect l="27466" r="27466"/>
          <a:stretch/>
        </p:blipFill>
        <p:spPr>
          <a:xfrm>
            <a:off x="8027988" y="1463675"/>
            <a:ext cx="3149600" cy="3930650"/>
          </a:xfrm>
        </p:spPr>
      </p:pic>
      <p:sp>
        <p:nvSpPr>
          <p:cNvPr id="8" name="Textfeld 7">
            <a:extLst>
              <a:ext uri="{FF2B5EF4-FFF2-40B4-BE49-F238E27FC236}">
                <a16:creationId xmlns:a16="http://schemas.microsoft.com/office/drawing/2014/main" id="{2B7DEB4E-DA41-630D-07F9-79784FD7B750}"/>
              </a:ext>
            </a:extLst>
          </p:cNvPr>
          <p:cNvSpPr txBox="1"/>
          <p:nvPr/>
        </p:nvSpPr>
        <p:spPr>
          <a:xfrm>
            <a:off x="846056" y="5394325"/>
            <a:ext cx="2443409" cy="596574"/>
          </a:xfrm>
          <a:prstGeom prst="rect">
            <a:avLst/>
          </a:prstGeom>
          <a:noFill/>
        </p:spPr>
        <p:txBody>
          <a:bodyPr wrap="square">
            <a:spAutoFit/>
          </a:bodyPr>
          <a:lstStyle/>
          <a:p>
            <a:pPr lvl="1"/>
            <a:r>
              <a:rPr lang="de-DE" err="1"/>
              <a:t>Strategy</a:t>
            </a:r>
            <a:r>
              <a:rPr lang="de-DE"/>
              <a:t> </a:t>
            </a:r>
            <a:r>
              <a:rPr lang="de-DE" err="1"/>
              <a:t>breakfasts</a:t>
            </a:r>
            <a:endParaRPr lang="de-DE"/>
          </a:p>
          <a:p>
            <a:pPr lvl="1"/>
            <a:r>
              <a:rPr lang="de-DE" err="1"/>
              <a:t>Townhalls</a:t>
            </a:r>
            <a:endParaRPr lang="de-DE"/>
          </a:p>
        </p:txBody>
      </p:sp>
      <p:sp>
        <p:nvSpPr>
          <p:cNvPr id="23" name="Textfeld 22">
            <a:extLst>
              <a:ext uri="{FF2B5EF4-FFF2-40B4-BE49-F238E27FC236}">
                <a16:creationId xmlns:a16="http://schemas.microsoft.com/office/drawing/2014/main" id="{119A7001-724D-65EB-5DD3-18D26073EE1B}"/>
              </a:ext>
            </a:extLst>
          </p:cNvPr>
          <p:cNvSpPr txBox="1"/>
          <p:nvPr/>
        </p:nvSpPr>
        <p:spPr>
          <a:xfrm>
            <a:off x="4634285" y="5381902"/>
            <a:ext cx="2764042" cy="1386020"/>
          </a:xfrm>
          <a:prstGeom prst="rect">
            <a:avLst/>
          </a:prstGeom>
          <a:noFill/>
        </p:spPr>
        <p:txBody>
          <a:bodyPr wrap="square">
            <a:spAutoFit/>
          </a:bodyPr>
          <a:lstStyle/>
          <a:p>
            <a:pPr lvl="1"/>
            <a:r>
              <a:rPr lang="de-DE"/>
              <a:t>Team-level OKRs</a:t>
            </a:r>
          </a:p>
          <a:p>
            <a:pPr lvl="1"/>
            <a:r>
              <a:rPr lang="de-DE" err="1"/>
              <a:t>Confluence</a:t>
            </a:r>
            <a:r>
              <a:rPr lang="de-DE"/>
              <a:t> </a:t>
            </a:r>
            <a:r>
              <a:rPr lang="de-DE" err="1"/>
              <a:t>pages</a:t>
            </a:r>
            <a:r>
              <a:rPr lang="de-DE"/>
              <a:t> </a:t>
            </a:r>
            <a:r>
              <a:rPr lang="de-DE" err="1"/>
              <a:t>for</a:t>
            </a:r>
            <a:r>
              <a:rPr lang="de-DE"/>
              <a:t> all </a:t>
            </a:r>
            <a:r>
              <a:rPr lang="de-DE" err="1"/>
              <a:t>employees</a:t>
            </a:r>
            <a:endParaRPr lang="de-DE"/>
          </a:p>
          <a:p>
            <a:pPr lvl="1"/>
            <a:endParaRPr lang="de-DE"/>
          </a:p>
          <a:p>
            <a:pPr lvl="1"/>
            <a:endParaRPr lang="de-DE"/>
          </a:p>
        </p:txBody>
      </p:sp>
      <p:sp>
        <p:nvSpPr>
          <p:cNvPr id="24" name="Textfeld 23">
            <a:extLst>
              <a:ext uri="{FF2B5EF4-FFF2-40B4-BE49-F238E27FC236}">
                <a16:creationId xmlns:a16="http://schemas.microsoft.com/office/drawing/2014/main" id="{8578F8D4-25F4-4B08-09AF-D6771AA6CCF6}"/>
              </a:ext>
            </a:extLst>
          </p:cNvPr>
          <p:cNvSpPr txBox="1"/>
          <p:nvPr/>
        </p:nvSpPr>
        <p:spPr>
          <a:xfrm>
            <a:off x="8256259" y="5394325"/>
            <a:ext cx="2443409" cy="596574"/>
          </a:xfrm>
          <a:prstGeom prst="rect">
            <a:avLst/>
          </a:prstGeom>
          <a:noFill/>
        </p:spPr>
        <p:txBody>
          <a:bodyPr wrap="square">
            <a:spAutoFit/>
          </a:bodyPr>
          <a:lstStyle/>
          <a:p>
            <a:pPr lvl="1"/>
            <a:r>
              <a:rPr lang="de-DE"/>
              <a:t>Videos </a:t>
            </a:r>
            <a:r>
              <a:rPr lang="de-DE" err="1"/>
              <a:t>for</a:t>
            </a:r>
            <a:r>
              <a:rPr lang="de-DE"/>
              <a:t> </a:t>
            </a:r>
            <a:r>
              <a:rPr lang="de-DE" err="1"/>
              <a:t>each</a:t>
            </a:r>
            <a:r>
              <a:rPr lang="de-DE"/>
              <a:t> </a:t>
            </a:r>
            <a:r>
              <a:rPr lang="de-DE" err="1"/>
              <a:t>strategic</a:t>
            </a:r>
            <a:r>
              <a:rPr lang="de-DE"/>
              <a:t> </a:t>
            </a:r>
            <a:r>
              <a:rPr lang="de-DE" err="1"/>
              <a:t>goal</a:t>
            </a:r>
            <a:endParaRPr lang="de-DE"/>
          </a:p>
        </p:txBody>
      </p:sp>
      <p:sp>
        <p:nvSpPr>
          <p:cNvPr id="6" name="Foliennummernplatzhalter 1">
            <a:extLst>
              <a:ext uri="{FF2B5EF4-FFF2-40B4-BE49-F238E27FC236}">
                <a16:creationId xmlns:a16="http://schemas.microsoft.com/office/drawing/2014/main" id="{4CA3019C-46A6-4CE5-EB36-62E56A60F7F5}"/>
              </a:ext>
            </a:extLst>
          </p:cNvPr>
          <p:cNvSpPr txBox="1">
            <a:spLocks/>
          </p:cNvSpPr>
          <p:nvPr/>
        </p:nvSpPr>
        <p:spPr>
          <a:xfrm>
            <a:off x="904488" y="5114366"/>
            <a:ext cx="2954915" cy="144016"/>
          </a:xfrm>
          <a:prstGeom prst="rect">
            <a:avLst/>
          </a:prstGeom>
        </p:spPr>
        <p:txBody>
          <a:bodyPr vert="horz" lIns="0" tIns="0" rIns="0" bIns="0" rtlCol="0" anchor="t" anchorCtr="0"/>
          <a:lstStyle>
            <a:defPPr>
              <a:defRPr lang="de-DE"/>
            </a:defPPr>
            <a:lvl1pPr marL="0" indent="0" algn="r" defTabSz="914400" rtl="0" eaLnBrk="1" latinLnBrk="0" hangingPunct="1">
              <a:lnSpc>
                <a:spcPct val="114000"/>
              </a:lnSpc>
              <a:spcBef>
                <a:spcPts val="0"/>
              </a:spcBef>
              <a:buFont typeface="+mj-lt"/>
              <a:buNone/>
              <a:defRPr sz="1100" kern="1200" spc="40" baseline="0">
                <a:solidFill>
                  <a:schemeClr val="bg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i="1">
                <a:solidFill>
                  <a:schemeClr val="bg1">
                    <a:alpha val="40000"/>
                  </a:schemeClr>
                </a:solidFill>
              </a:rPr>
              <a:t>Bild: </a:t>
            </a:r>
            <a:r>
              <a:rPr lang="de-CH" i="1" err="1">
                <a:solidFill>
                  <a:schemeClr val="bg1">
                    <a:alpha val="40000"/>
                  </a:schemeClr>
                </a:solidFill>
                <a:ea typeface="+mn-lt"/>
                <a:cs typeface="+mn-lt"/>
              </a:rPr>
              <a:t>Unsplash</a:t>
            </a:r>
            <a:endParaRPr lang="de-CH" i="1" err="1">
              <a:solidFill>
                <a:schemeClr val="bg1">
                  <a:alpha val="40000"/>
                </a:schemeClr>
              </a:solidFill>
            </a:endParaRPr>
          </a:p>
        </p:txBody>
      </p:sp>
    </p:spTree>
    <p:extLst>
      <p:ext uri="{BB962C8B-B14F-4D97-AF65-F5344CB8AC3E}">
        <p14:creationId xmlns:p14="http://schemas.microsoft.com/office/powerpoint/2010/main" val="2106445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46CA-435F-D272-2551-2BFD8A5806F0}"/>
            </a:ext>
          </a:extLst>
        </p:cNvPr>
        <p:cNvGrpSpPr/>
        <p:nvPr/>
      </p:nvGrpSpPr>
      <p:grpSpPr>
        <a:xfrm>
          <a:off x="0" y="0"/>
          <a:ext cx="0" cy="0"/>
          <a:chOff x="0" y="0"/>
          <a:chExt cx="0" cy="0"/>
        </a:xfrm>
      </p:grpSpPr>
      <p:sp>
        <p:nvSpPr>
          <p:cNvPr id="13" name="Rechteck 12">
            <a:extLst>
              <a:ext uri="{FF2B5EF4-FFF2-40B4-BE49-F238E27FC236}">
                <a16:creationId xmlns:a16="http://schemas.microsoft.com/office/drawing/2014/main" id="{EA36EB63-FC5F-EB18-ED0F-9D424A64D596}"/>
              </a:ext>
            </a:extLst>
          </p:cNvPr>
          <p:cNvSpPr/>
          <p:nvPr/>
        </p:nvSpPr>
        <p:spPr>
          <a:xfrm>
            <a:off x="-2674" y="4011"/>
            <a:ext cx="6098674" cy="684997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3D59E971-5EF9-23F4-9321-238E7DF6B930}"/>
              </a:ext>
            </a:extLst>
          </p:cNvPr>
          <p:cNvSpPr/>
          <p:nvPr/>
        </p:nvSpPr>
        <p:spPr>
          <a:xfrm>
            <a:off x="6096000" y="4011"/>
            <a:ext cx="6098674" cy="6849978"/>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a16="http://schemas.microsoft.com/office/drawing/2014/main" id="{F24934E2-83B6-51A3-E476-CDB0B8E17C78}"/>
              </a:ext>
            </a:extLst>
          </p:cNvPr>
          <p:cNvSpPr>
            <a:spLocks noGrp="1"/>
          </p:cNvSpPr>
          <p:nvPr>
            <p:ph type="sldNum" sz="quarter" idx="16"/>
          </p:nvPr>
        </p:nvSpPr>
        <p:spPr/>
        <p:txBody>
          <a:bodyPr/>
          <a:lstStyle/>
          <a:p>
            <a:fld id="{442AD375-037F-43D0-B059-5172DA06796A}" type="slidenum">
              <a:rPr lang="de-CH" smtClean="0"/>
              <a:pPr/>
              <a:t>7</a:t>
            </a:fld>
            <a:endParaRPr lang="de-CH"/>
          </a:p>
        </p:txBody>
      </p:sp>
      <p:sp>
        <p:nvSpPr>
          <p:cNvPr id="4" name="Titel 3">
            <a:extLst>
              <a:ext uri="{FF2B5EF4-FFF2-40B4-BE49-F238E27FC236}">
                <a16:creationId xmlns:a16="http://schemas.microsoft.com/office/drawing/2014/main" id="{6641DA03-6BEC-6381-20CA-0C8381A7B58D}"/>
              </a:ext>
            </a:extLst>
          </p:cNvPr>
          <p:cNvSpPr>
            <a:spLocks noGrp="1"/>
          </p:cNvSpPr>
          <p:nvPr>
            <p:ph type="title"/>
          </p:nvPr>
        </p:nvSpPr>
        <p:spPr>
          <a:xfrm>
            <a:off x="753729" y="417482"/>
            <a:ext cx="4977815" cy="455234"/>
          </a:xfrm>
        </p:spPr>
        <p:txBody>
          <a:bodyPr/>
          <a:lstStyle/>
          <a:p>
            <a:r>
              <a:rPr lang="de-CH">
                <a:ea typeface="+mj-lt"/>
                <a:cs typeface="+mj-lt"/>
              </a:rPr>
              <a:t>Challenges</a:t>
            </a:r>
            <a:endParaRPr lang="de-DE"/>
          </a:p>
        </p:txBody>
      </p:sp>
      <p:sp>
        <p:nvSpPr>
          <p:cNvPr id="10" name="Titel 3">
            <a:extLst>
              <a:ext uri="{FF2B5EF4-FFF2-40B4-BE49-F238E27FC236}">
                <a16:creationId xmlns:a16="http://schemas.microsoft.com/office/drawing/2014/main" id="{F2642488-9594-BCB3-43F4-6DEBF9B96B18}"/>
              </a:ext>
            </a:extLst>
          </p:cNvPr>
          <p:cNvSpPr txBox="1">
            <a:spLocks/>
          </p:cNvSpPr>
          <p:nvPr/>
        </p:nvSpPr>
        <p:spPr>
          <a:xfrm>
            <a:off x="6460708" y="416145"/>
            <a:ext cx="5474399" cy="4552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accent1"/>
                </a:solidFill>
                <a:latin typeface="+mj-lt"/>
                <a:ea typeface="+mj-ea"/>
                <a:cs typeface="+mj-cs"/>
              </a:defRPr>
            </a:lvl1pPr>
          </a:lstStyle>
          <a:p>
            <a:r>
              <a:rPr lang="de-CH" spc="0" err="1">
                <a:ea typeface="+mj-lt"/>
                <a:cs typeface="+mj-lt"/>
              </a:rPr>
              <a:t>Learnings</a:t>
            </a:r>
            <a:endParaRPr lang="de-DE"/>
          </a:p>
        </p:txBody>
      </p:sp>
      <p:sp>
        <p:nvSpPr>
          <p:cNvPr id="12" name="Inhaltsplatzhalter 2">
            <a:extLst>
              <a:ext uri="{FF2B5EF4-FFF2-40B4-BE49-F238E27FC236}">
                <a16:creationId xmlns:a16="http://schemas.microsoft.com/office/drawing/2014/main" id="{F2696BDD-7CE8-5888-9BA0-68DFA3993A46}"/>
              </a:ext>
            </a:extLst>
          </p:cNvPr>
          <p:cNvSpPr txBox="1">
            <a:spLocks/>
          </p:cNvSpPr>
          <p:nvPr/>
        </p:nvSpPr>
        <p:spPr>
          <a:xfrm>
            <a:off x="760412" y="1465200"/>
            <a:ext cx="4804927" cy="4738973"/>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mj-lt"/>
              <a:buNone/>
              <a:defRPr sz="1700" kern="1200" spc="40" baseline="0">
                <a:solidFill>
                  <a:schemeClr val="accent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de-DE"/>
              <a:t>Moving </a:t>
            </a:r>
            <a:r>
              <a:rPr lang="de-DE" err="1"/>
              <a:t>from</a:t>
            </a:r>
            <a:r>
              <a:rPr lang="de-DE"/>
              <a:t> </a:t>
            </a:r>
            <a:r>
              <a:rPr lang="de-DE" b="1" err="1"/>
              <a:t>reactive</a:t>
            </a:r>
            <a:r>
              <a:rPr lang="de-DE"/>
              <a:t> </a:t>
            </a:r>
            <a:r>
              <a:rPr lang="de-DE" err="1"/>
              <a:t>work</a:t>
            </a:r>
            <a:r>
              <a:rPr lang="de-DE"/>
              <a:t> </a:t>
            </a:r>
            <a:r>
              <a:rPr lang="de-DE" err="1"/>
              <a:t>to</a:t>
            </a:r>
            <a:r>
              <a:rPr lang="de-DE"/>
              <a:t> </a:t>
            </a:r>
            <a:r>
              <a:rPr lang="de-DE" err="1"/>
              <a:t>strategic</a:t>
            </a:r>
            <a:r>
              <a:rPr lang="de-DE"/>
              <a:t> </a:t>
            </a:r>
            <a:r>
              <a:rPr lang="de-DE" b="1" err="1"/>
              <a:t>discipline</a:t>
            </a:r>
            <a:endParaRPr lang="de-DE" b="1"/>
          </a:p>
          <a:p>
            <a:pPr lvl="1"/>
            <a:r>
              <a:rPr lang="de-DE" err="1"/>
              <a:t>Defining</a:t>
            </a:r>
            <a:r>
              <a:rPr lang="de-DE"/>
              <a:t> </a:t>
            </a:r>
            <a:r>
              <a:rPr lang="de-DE" b="1" err="1"/>
              <a:t>measurable</a:t>
            </a:r>
            <a:r>
              <a:rPr lang="de-DE"/>
              <a:t> </a:t>
            </a:r>
            <a:r>
              <a:rPr lang="de-DE" err="1"/>
              <a:t>outcomes</a:t>
            </a:r>
            <a:endParaRPr lang="de-DE"/>
          </a:p>
          <a:p>
            <a:pPr lvl="1"/>
            <a:r>
              <a:rPr lang="de-DE"/>
              <a:t>Keeping </a:t>
            </a:r>
            <a:r>
              <a:rPr lang="de-DE" err="1"/>
              <a:t>strategy</a:t>
            </a:r>
            <a:r>
              <a:rPr lang="de-DE"/>
              <a:t> </a:t>
            </a:r>
            <a:r>
              <a:rPr lang="de-DE" b="1" err="1"/>
              <a:t>alive</a:t>
            </a:r>
            <a:r>
              <a:rPr lang="de-DE"/>
              <a:t> </a:t>
            </a:r>
            <a:r>
              <a:rPr lang="de-DE" err="1"/>
              <a:t>beyond</a:t>
            </a:r>
            <a:r>
              <a:rPr lang="de-DE"/>
              <a:t> launch</a:t>
            </a:r>
          </a:p>
        </p:txBody>
      </p:sp>
      <p:sp>
        <p:nvSpPr>
          <p:cNvPr id="15" name="Inhaltsplatzhalter 2">
            <a:extLst>
              <a:ext uri="{FF2B5EF4-FFF2-40B4-BE49-F238E27FC236}">
                <a16:creationId xmlns:a16="http://schemas.microsoft.com/office/drawing/2014/main" id="{BCE0D4E5-8CD8-FEEB-5DEB-AB6311916080}"/>
              </a:ext>
            </a:extLst>
          </p:cNvPr>
          <p:cNvSpPr txBox="1">
            <a:spLocks/>
          </p:cNvSpPr>
          <p:nvPr/>
        </p:nvSpPr>
        <p:spPr>
          <a:xfrm>
            <a:off x="6616682" y="1465199"/>
            <a:ext cx="4068000" cy="4738973"/>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mj-lt"/>
              <a:buNone/>
              <a:defRPr sz="1700" kern="1200" spc="40" baseline="0">
                <a:solidFill>
                  <a:schemeClr val="accent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690" lvl="1" indent="-186690"/>
            <a:r>
              <a:rPr lang="de-DE"/>
              <a:t>Outside-in </a:t>
            </a:r>
            <a:r>
              <a:rPr lang="de-DE" err="1"/>
              <a:t>perspective</a:t>
            </a:r>
            <a:endParaRPr lang="de-DE">
              <a:cs typeface="Arial"/>
            </a:endParaRPr>
          </a:p>
          <a:p>
            <a:pPr lvl="1"/>
            <a:r>
              <a:rPr lang="de-DE"/>
              <a:t>Iterative review</a:t>
            </a:r>
          </a:p>
          <a:p>
            <a:pPr lvl="1"/>
            <a:r>
              <a:rPr lang="de-DE"/>
              <a:t>Transparency</a:t>
            </a:r>
          </a:p>
          <a:p>
            <a:pPr marL="186690" lvl="1" indent="-186690"/>
            <a:r>
              <a:rPr lang="de-DE" err="1"/>
              <a:t>Shared</a:t>
            </a:r>
            <a:r>
              <a:rPr lang="de-DE"/>
              <a:t> </a:t>
            </a:r>
            <a:r>
              <a:rPr lang="de-DE" err="1"/>
              <a:t>language</a:t>
            </a:r>
            <a:endParaRPr lang="de-DE">
              <a:cs typeface="Arial"/>
            </a:endParaRPr>
          </a:p>
          <a:p>
            <a:pPr marL="186690" lvl="1" indent="-186690"/>
            <a:r>
              <a:rPr lang="de-DE"/>
              <a:t>Leadership </a:t>
            </a:r>
            <a:r>
              <a:rPr lang="de-DE" err="1"/>
              <a:t>commitment</a:t>
            </a:r>
            <a:endParaRPr lang="de-DE" err="1">
              <a:cs typeface="Arial"/>
            </a:endParaRPr>
          </a:p>
          <a:p>
            <a:pPr marL="186690" lvl="1" indent="-186690">
              <a:lnSpc>
                <a:spcPct val="113999"/>
              </a:lnSpc>
            </a:pPr>
            <a:r>
              <a:rPr lang="de-DE" err="1">
                <a:cs typeface="Arial"/>
              </a:rPr>
              <a:t>We</a:t>
            </a:r>
            <a:r>
              <a:rPr lang="de-DE">
                <a:cs typeface="Arial"/>
              </a:rPr>
              <a:t> </a:t>
            </a:r>
            <a:r>
              <a:rPr lang="de-DE" err="1">
                <a:cs typeface="Arial"/>
              </a:rPr>
              <a:t>are</a:t>
            </a:r>
            <a:r>
              <a:rPr lang="de-DE">
                <a:cs typeface="Arial"/>
              </a:rPr>
              <a:t> ALL </a:t>
            </a:r>
            <a:r>
              <a:rPr lang="de-DE" err="1">
                <a:cs typeface="Arial"/>
              </a:rPr>
              <a:t>measurable</a:t>
            </a:r>
            <a:r>
              <a:rPr lang="de-DE">
                <a:cs typeface="Arial"/>
              </a:rPr>
              <a:t> (also </a:t>
            </a:r>
            <a:r>
              <a:rPr lang="de-DE" err="1">
                <a:cs typeface="Arial"/>
              </a:rPr>
              <a:t>BoD</a:t>
            </a:r>
            <a:r>
              <a:rPr lang="de-DE">
                <a:cs typeface="Arial"/>
              </a:rPr>
              <a:t>)</a:t>
            </a:r>
          </a:p>
        </p:txBody>
      </p:sp>
      <p:sp>
        <p:nvSpPr>
          <p:cNvPr id="11" name="Titel 3">
            <a:extLst>
              <a:ext uri="{FF2B5EF4-FFF2-40B4-BE49-F238E27FC236}">
                <a16:creationId xmlns:a16="http://schemas.microsoft.com/office/drawing/2014/main" id="{038EB026-B338-103E-1086-54CC0AA593E5}"/>
              </a:ext>
            </a:extLst>
          </p:cNvPr>
          <p:cNvSpPr txBox="1">
            <a:spLocks/>
          </p:cNvSpPr>
          <p:nvPr/>
        </p:nvSpPr>
        <p:spPr>
          <a:xfrm>
            <a:off x="497819" y="5222093"/>
            <a:ext cx="4911546" cy="622340"/>
          </a:xfrm>
          <a:prstGeom prst="roundRect">
            <a:avLst/>
          </a:prstGeom>
          <a:solidFill>
            <a:schemeClr val="accent3"/>
          </a:solidFill>
          <a:ln>
            <a:noFill/>
          </a:ln>
        </p:spPr>
        <p:txBody>
          <a:bodyPr vert="horz" lIns="0" tIns="0" rIns="0" bIns="0" rtlCol="0" anchor="ctr">
            <a:noAutofit/>
          </a:bodyPr>
          <a:lstStyle>
            <a:lvl1pPr algn="l" defTabSz="914400" rtl="0" eaLnBrk="1" latinLnBrk="0" hangingPunct="1">
              <a:lnSpc>
                <a:spcPct val="100000"/>
              </a:lnSpc>
              <a:spcBef>
                <a:spcPct val="0"/>
              </a:spcBef>
              <a:buNone/>
              <a:defRPr sz="3000" b="1" kern="1200">
                <a:solidFill>
                  <a:schemeClr val="accent1"/>
                </a:solidFill>
                <a:latin typeface="+mj-lt"/>
                <a:ea typeface="+mj-ea"/>
                <a:cs typeface="+mj-cs"/>
              </a:defRPr>
            </a:lvl1pPr>
          </a:lstStyle>
          <a:p>
            <a:pPr algn="ctr"/>
            <a:r>
              <a:rPr lang="de-CH" b="0" spc="0">
                <a:solidFill>
                  <a:schemeClr val="bg1"/>
                </a:solidFill>
                <a:ea typeface="+mj-lt"/>
                <a:cs typeface="+mj-lt"/>
              </a:rPr>
              <a:t>Helps </a:t>
            </a:r>
            <a:r>
              <a:rPr lang="de-CH" b="0" spc="0" err="1">
                <a:solidFill>
                  <a:schemeClr val="bg1"/>
                </a:solidFill>
                <a:ea typeface="+mj-lt"/>
                <a:cs typeface="+mj-lt"/>
              </a:rPr>
              <a:t>to</a:t>
            </a:r>
            <a:r>
              <a:rPr lang="de-CH" b="0" spc="0">
                <a:solidFill>
                  <a:schemeClr val="bg1"/>
                </a:solidFill>
                <a:ea typeface="+mj-lt"/>
                <a:cs typeface="+mj-lt"/>
              </a:rPr>
              <a:t> </a:t>
            </a:r>
            <a:r>
              <a:rPr lang="de-CH" b="0" spc="0" err="1">
                <a:solidFill>
                  <a:schemeClr val="bg1"/>
                </a:solidFill>
                <a:ea typeface="+mj-lt"/>
                <a:cs typeface="+mj-lt"/>
              </a:rPr>
              <a:t>say</a:t>
            </a:r>
            <a:r>
              <a:rPr lang="de-CH" b="0" spc="0">
                <a:solidFill>
                  <a:schemeClr val="bg1"/>
                </a:solidFill>
                <a:ea typeface="+mj-lt"/>
                <a:cs typeface="+mj-lt"/>
              </a:rPr>
              <a:t> </a:t>
            </a:r>
            <a:r>
              <a:rPr lang="de-CH" b="0" spc="0" err="1">
                <a:solidFill>
                  <a:schemeClr val="bg1"/>
                </a:solidFill>
                <a:ea typeface="+mj-lt"/>
                <a:cs typeface="+mj-lt"/>
              </a:rPr>
              <a:t>no</a:t>
            </a:r>
            <a:r>
              <a:rPr lang="de-CH" b="0" spc="0">
                <a:solidFill>
                  <a:schemeClr val="bg1"/>
                </a:solidFill>
                <a:ea typeface="+mj-lt"/>
                <a:cs typeface="+mj-lt"/>
              </a:rPr>
              <a:t>, </a:t>
            </a:r>
            <a:r>
              <a:rPr lang="de-CH" b="0" spc="0" err="1">
                <a:solidFill>
                  <a:schemeClr val="bg1"/>
                </a:solidFill>
                <a:ea typeface="+mj-lt"/>
                <a:cs typeface="+mj-lt"/>
              </a:rPr>
              <a:t>too</a:t>
            </a:r>
            <a:endParaRPr lang="de-CH" b="0" spc="0" err="1">
              <a:solidFill>
                <a:schemeClr val="bg1"/>
              </a:solidFill>
              <a:cs typeface="Arial"/>
            </a:endParaRPr>
          </a:p>
        </p:txBody>
      </p:sp>
      <p:sp>
        <p:nvSpPr>
          <p:cNvPr id="18" name="Titel 3">
            <a:extLst>
              <a:ext uri="{FF2B5EF4-FFF2-40B4-BE49-F238E27FC236}">
                <a16:creationId xmlns:a16="http://schemas.microsoft.com/office/drawing/2014/main" id="{6410D3AD-AD37-9484-CD75-A4A18391028E}"/>
              </a:ext>
            </a:extLst>
          </p:cNvPr>
          <p:cNvSpPr txBox="1">
            <a:spLocks/>
          </p:cNvSpPr>
          <p:nvPr/>
        </p:nvSpPr>
        <p:spPr>
          <a:xfrm>
            <a:off x="6460707" y="5222092"/>
            <a:ext cx="4957381" cy="622340"/>
          </a:xfrm>
          <a:prstGeom prst="roundRect">
            <a:avLst/>
          </a:prstGeom>
          <a:solidFill>
            <a:schemeClr val="accent2"/>
          </a:solidFill>
        </p:spPr>
        <p:txBody>
          <a:bodyPr vert="horz" lIns="0" tIns="0" rIns="0" bIns="0" rtlCol="0" anchor="ctr">
            <a:noAutofit/>
          </a:bodyPr>
          <a:lstStyle>
            <a:lvl1pPr algn="l" defTabSz="914400" rtl="0" eaLnBrk="1" latinLnBrk="0" hangingPunct="1">
              <a:lnSpc>
                <a:spcPct val="100000"/>
              </a:lnSpc>
              <a:spcBef>
                <a:spcPct val="0"/>
              </a:spcBef>
              <a:buNone/>
              <a:defRPr sz="3000" b="1" kern="1200">
                <a:solidFill>
                  <a:schemeClr val="accent1"/>
                </a:solidFill>
                <a:latin typeface="+mj-lt"/>
                <a:ea typeface="+mj-ea"/>
                <a:cs typeface="+mj-cs"/>
              </a:defRPr>
            </a:lvl1pPr>
          </a:lstStyle>
          <a:p>
            <a:pPr algn="ctr"/>
            <a:r>
              <a:rPr lang="de-CH" b="0" spc="0">
                <a:solidFill>
                  <a:schemeClr val="bg1"/>
                </a:solidFill>
                <a:cs typeface="Arial"/>
              </a:rPr>
              <a:t>Helps </a:t>
            </a:r>
            <a:r>
              <a:rPr lang="de-CH" b="0" spc="0" err="1">
                <a:solidFill>
                  <a:schemeClr val="bg1"/>
                </a:solidFill>
                <a:cs typeface="Arial"/>
              </a:rPr>
              <a:t>for</a:t>
            </a:r>
            <a:r>
              <a:rPr lang="de-CH" b="0" spc="0">
                <a:solidFill>
                  <a:schemeClr val="bg1"/>
                </a:solidFill>
                <a:cs typeface="Arial"/>
              </a:rPr>
              <a:t> external </a:t>
            </a:r>
            <a:r>
              <a:rPr lang="de-CH" b="0" spc="0" err="1">
                <a:solidFill>
                  <a:schemeClr val="bg1"/>
                </a:solidFill>
                <a:cs typeface="Arial"/>
              </a:rPr>
              <a:t>com</a:t>
            </a:r>
            <a:r>
              <a:rPr lang="de-CH" b="0" spc="0">
                <a:solidFill>
                  <a:schemeClr val="bg1"/>
                </a:solidFill>
                <a:cs typeface="Arial"/>
              </a:rPr>
              <a:t>, </a:t>
            </a:r>
            <a:r>
              <a:rPr lang="de-CH" b="0" spc="0" err="1">
                <a:solidFill>
                  <a:schemeClr val="bg1"/>
                </a:solidFill>
                <a:cs typeface="Arial"/>
              </a:rPr>
              <a:t>too</a:t>
            </a:r>
          </a:p>
        </p:txBody>
      </p:sp>
    </p:spTree>
    <p:extLst>
      <p:ext uri="{BB962C8B-B14F-4D97-AF65-F5344CB8AC3E}">
        <p14:creationId xmlns:p14="http://schemas.microsoft.com/office/powerpoint/2010/main" val="594562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75EC5-91FB-9ECE-B593-C79AB4F82D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ADBBDC-528E-7671-402B-3E5DF28C34E6}"/>
              </a:ext>
            </a:extLst>
          </p:cNvPr>
          <p:cNvSpPr>
            <a:spLocks noGrp="1"/>
          </p:cNvSpPr>
          <p:nvPr>
            <p:ph type="title"/>
          </p:nvPr>
        </p:nvSpPr>
        <p:spPr>
          <a:xfrm>
            <a:off x="760412" y="417482"/>
            <a:ext cx="4575495" cy="501137"/>
          </a:xfrm>
        </p:spPr>
        <p:txBody>
          <a:bodyPr/>
          <a:lstStyle/>
          <a:p>
            <a:r>
              <a:rPr lang="de-DE" err="1">
                <a:ea typeface="+mj-lt"/>
                <a:cs typeface="+mj-lt"/>
              </a:rPr>
              <a:t>Strategy</a:t>
            </a:r>
            <a:r>
              <a:rPr lang="de-DE">
                <a:ea typeface="+mj-lt"/>
                <a:cs typeface="+mj-lt"/>
              </a:rPr>
              <a:t> </a:t>
            </a:r>
            <a:r>
              <a:rPr lang="de-DE" err="1">
                <a:ea typeface="+mj-lt"/>
                <a:cs typeface="+mj-lt"/>
              </a:rPr>
              <a:t>grows</a:t>
            </a:r>
            <a:r>
              <a:rPr lang="de-DE">
                <a:ea typeface="+mj-lt"/>
                <a:cs typeface="+mj-lt"/>
              </a:rPr>
              <a:t> </a:t>
            </a:r>
            <a:r>
              <a:rPr lang="de-DE" err="1">
                <a:ea typeface="+mj-lt"/>
                <a:cs typeface="+mj-lt"/>
              </a:rPr>
              <a:t>stronger</a:t>
            </a:r>
            <a:r>
              <a:rPr lang="de-DE">
                <a:ea typeface="+mj-lt"/>
                <a:cs typeface="+mj-lt"/>
              </a:rPr>
              <a:t> </a:t>
            </a:r>
            <a:r>
              <a:rPr lang="de-DE" err="1">
                <a:ea typeface="+mj-lt"/>
                <a:cs typeface="+mj-lt"/>
              </a:rPr>
              <a:t>through</a:t>
            </a:r>
            <a:r>
              <a:rPr lang="de-DE">
                <a:ea typeface="+mj-lt"/>
                <a:cs typeface="+mj-lt"/>
              </a:rPr>
              <a:t> international </a:t>
            </a:r>
            <a:r>
              <a:rPr lang="de-DE" err="1">
                <a:ea typeface="+mj-lt"/>
                <a:cs typeface="+mj-lt"/>
              </a:rPr>
              <a:t>reflection</a:t>
            </a:r>
            <a:endParaRPr lang="de-DE" err="1"/>
          </a:p>
        </p:txBody>
      </p:sp>
      <p:sp>
        <p:nvSpPr>
          <p:cNvPr id="3" name="Inhaltsplatzhalter 2">
            <a:extLst>
              <a:ext uri="{FF2B5EF4-FFF2-40B4-BE49-F238E27FC236}">
                <a16:creationId xmlns:a16="http://schemas.microsoft.com/office/drawing/2014/main" id="{3D1C0873-AE8D-6C50-E082-BED24F69D39F}"/>
              </a:ext>
            </a:extLst>
          </p:cNvPr>
          <p:cNvSpPr>
            <a:spLocks noGrp="1"/>
          </p:cNvSpPr>
          <p:nvPr>
            <p:ph sz="half" idx="1"/>
          </p:nvPr>
        </p:nvSpPr>
        <p:spPr>
          <a:xfrm>
            <a:off x="761521" y="2089788"/>
            <a:ext cx="3040751" cy="4087175"/>
          </a:xfrm>
        </p:spPr>
        <p:txBody>
          <a:bodyPr vert="horz" lIns="0" tIns="0" rIns="0" bIns="0" rtlCol="0" anchor="t">
            <a:noAutofit/>
          </a:bodyPr>
          <a:lstStyle/>
          <a:p>
            <a:pPr marL="186690" lvl="1" indent="-186690">
              <a:lnSpc>
                <a:spcPct val="113999"/>
              </a:lnSpc>
            </a:pPr>
            <a:r>
              <a:rPr lang="de-DE">
                <a:ea typeface="+mn-lt"/>
                <a:cs typeface="+mn-lt"/>
              </a:rPr>
              <a:t>National </a:t>
            </a:r>
            <a:r>
              <a:rPr lang="de-DE" err="1">
                <a:ea typeface="+mn-lt"/>
                <a:cs typeface="+mn-lt"/>
              </a:rPr>
              <a:t>feedback</a:t>
            </a:r>
            <a:r>
              <a:rPr lang="de-DE">
                <a:ea typeface="+mn-lt"/>
                <a:cs typeface="+mn-lt"/>
              </a:rPr>
              <a:t> </a:t>
            </a:r>
            <a:r>
              <a:rPr lang="de-DE" err="1">
                <a:ea typeface="+mn-lt"/>
                <a:cs typeface="+mn-lt"/>
              </a:rPr>
              <a:t>explains</a:t>
            </a:r>
            <a:r>
              <a:rPr lang="de-DE">
                <a:ea typeface="+mn-lt"/>
                <a:cs typeface="+mn-lt"/>
              </a:rPr>
              <a:t> </a:t>
            </a:r>
            <a:r>
              <a:rPr lang="de-DE" b="1" err="1">
                <a:ea typeface="+mn-lt"/>
                <a:cs typeface="+mn-lt"/>
              </a:rPr>
              <a:t>local</a:t>
            </a:r>
            <a:r>
              <a:rPr lang="de-DE" b="1">
                <a:ea typeface="+mn-lt"/>
                <a:cs typeface="+mn-lt"/>
              </a:rPr>
              <a:t> </a:t>
            </a:r>
            <a:r>
              <a:rPr lang="de-DE" b="1" err="1">
                <a:ea typeface="+mn-lt"/>
                <a:cs typeface="+mn-lt"/>
              </a:rPr>
              <a:t>relevance</a:t>
            </a:r>
            <a:endParaRPr lang="de-DE" b="1" err="1">
              <a:cs typeface="Arial"/>
            </a:endParaRPr>
          </a:p>
          <a:p>
            <a:pPr marL="186690" lvl="1" indent="-186690">
              <a:lnSpc>
                <a:spcPct val="113999"/>
              </a:lnSpc>
            </a:pPr>
            <a:r>
              <a:rPr lang="de-DE">
                <a:ea typeface="+mn-lt"/>
                <a:cs typeface="+mn-lt"/>
              </a:rPr>
              <a:t>Exchange </a:t>
            </a:r>
            <a:r>
              <a:rPr lang="de-DE" err="1">
                <a:ea typeface="+mn-lt"/>
                <a:cs typeface="+mn-lt"/>
              </a:rPr>
              <a:t>with</a:t>
            </a:r>
            <a:r>
              <a:rPr lang="de-DE">
                <a:ea typeface="+mn-lt"/>
                <a:cs typeface="+mn-lt"/>
              </a:rPr>
              <a:t> NRENs and GÉANT </a:t>
            </a:r>
            <a:r>
              <a:rPr lang="de-DE" b="1" err="1">
                <a:ea typeface="+mn-lt"/>
                <a:cs typeface="+mn-lt"/>
              </a:rPr>
              <a:t>challenges</a:t>
            </a:r>
            <a:r>
              <a:rPr lang="de-DE" b="1">
                <a:ea typeface="+mn-lt"/>
                <a:cs typeface="+mn-lt"/>
              </a:rPr>
              <a:t> </a:t>
            </a:r>
            <a:r>
              <a:rPr lang="de-DE" b="1" err="1">
                <a:ea typeface="+mn-lt"/>
                <a:cs typeface="+mn-lt"/>
              </a:rPr>
              <a:t>our</a:t>
            </a:r>
            <a:r>
              <a:rPr lang="de-DE" b="1">
                <a:ea typeface="+mn-lt"/>
                <a:cs typeface="+mn-lt"/>
              </a:rPr>
              <a:t> </a:t>
            </a:r>
            <a:r>
              <a:rPr lang="de-DE" b="1" err="1">
                <a:ea typeface="+mn-lt"/>
                <a:cs typeface="+mn-lt"/>
              </a:rPr>
              <a:t>assumptions</a:t>
            </a:r>
            <a:endParaRPr lang="de-DE" b="1" err="1"/>
          </a:p>
          <a:p>
            <a:pPr marL="186690" lvl="1" indent="-186690">
              <a:lnSpc>
                <a:spcPct val="113999"/>
              </a:lnSpc>
            </a:pPr>
            <a:r>
              <a:rPr lang="de-DE">
                <a:ea typeface="+mn-lt"/>
                <a:cs typeface="+mn-lt"/>
              </a:rPr>
              <a:t>Different </a:t>
            </a:r>
            <a:r>
              <a:rPr lang="de-DE" err="1">
                <a:ea typeface="+mn-lt"/>
                <a:cs typeface="+mn-lt"/>
              </a:rPr>
              <a:t>maturity</a:t>
            </a:r>
            <a:r>
              <a:rPr lang="de-DE">
                <a:ea typeface="+mn-lt"/>
                <a:cs typeface="+mn-lt"/>
              </a:rPr>
              <a:t> </a:t>
            </a:r>
            <a:r>
              <a:rPr lang="de-DE" err="1">
                <a:ea typeface="+mn-lt"/>
                <a:cs typeface="+mn-lt"/>
              </a:rPr>
              <a:t>levels</a:t>
            </a:r>
            <a:r>
              <a:rPr lang="de-DE">
                <a:ea typeface="+mn-lt"/>
                <a:cs typeface="+mn-lt"/>
              </a:rPr>
              <a:t> </a:t>
            </a:r>
            <a:r>
              <a:rPr lang="de-DE" err="1">
                <a:ea typeface="+mn-lt"/>
                <a:cs typeface="+mn-lt"/>
              </a:rPr>
              <a:t>reveal</a:t>
            </a:r>
            <a:r>
              <a:rPr lang="de-DE">
                <a:ea typeface="+mn-lt"/>
                <a:cs typeface="+mn-lt"/>
              </a:rPr>
              <a:t> </a:t>
            </a:r>
            <a:r>
              <a:rPr lang="de-DE" b="1" err="1">
                <a:ea typeface="+mn-lt"/>
                <a:cs typeface="+mn-lt"/>
              </a:rPr>
              <a:t>dependencies</a:t>
            </a:r>
            <a:r>
              <a:rPr lang="de-DE" b="1">
                <a:ea typeface="+mn-lt"/>
                <a:cs typeface="+mn-lt"/>
              </a:rPr>
              <a:t> </a:t>
            </a:r>
            <a:endParaRPr lang="de-DE" b="1" err="1">
              <a:ea typeface="+mn-lt"/>
              <a:cs typeface="+mn-lt"/>
            </a:endParaRPr>
          </a:p>
          <a:p>
            <a:pPr marL="186690" lvl="1" indent="-186690">
              <a:lnSpc>
                <a:spcPct val="113999"/>
              </a:lnSpc>
            </a:pPr>
            <a:r>
              <a:rPr lang="de-DE" err="1">
                <a:ea typeface="+mn-lt"/>
                <a:cs typeface="+mn-lt"/>
              </a:rPr>
              <a:t>Product</a:t>
            </a:r>
            <a:r>
              <a:rPr lang="de-DE">
                <a:ea typeface="+mn-lt"/>
                <a:cs typeface="+mn-lt"/>
              </a:rPr>
              <a:t> </a:t>
            </a:r>
            <a:r>
              <a:rPr lang="de-DE" err="1">
                <a:ea typeface="+mn-lt"/>
                <a:cs typeface="+mn-lt"/>
              </a:rPr>
              <a:t>collaboration</a:t>
            </a:r>
            <a:r>
              <a:rPr lang="de-DE">
                <a:ea typeface="+mn-lt"/>
                <a:cs typeface="+mn-lt"/>
              </a:rPr>
              <a:t> </a:t>
            </a:r>
            <a:r>
              <a:rPr lang="de-DE" err="1">
                <a:ea typeface="+mn-lt"/>
                <a:cs typeface="+mn-lt"/>
              </a:rPr>
              <a:t>accelerates</a:t>
            </a:r>
            <a:r>
              <a:rPr lang="de-DE">
                <a:ea typeface="+mn-lt"/>
                <a:cs typeface="+mn-lt"/>
              </a:rPr>
              <a:t> </a:t>
            </a:r>
            <a:r>
              <a:rPr lang="de-DE" b="1" err="1">
                <a:ea typeface="+mn-lt"/>
                <a:cs typeface="+mn-lt"/>
              </a:rPr>
              <a:t>collective</a:t>
            </a:r>
            <a:r>
              <a:rPr lang="de-DE" b="1">
                <a:ea typeface="+mn-lt"/>
                <a:cs typeface="+mn-lt"/>
              </a:rPr>
              <a:t> </a:t>
            </a:r>
            <a:r>
              <a:rPr lang="de-DE" b="1" err="1">
                <a:ea typeface="+mn-lt"/>
                <a:cs typeface="+mn-lt"/>
              </a:rPr>
              <a:t>learning</a:t>
            </a:r>
            <a:endParaRPr lang="de-DE" b="1">
              <a:cs typeface="Arial"/>
            </a:endParaRPr>
          </a:p>
          <a:p>
            <a:pPr marL="186690" lvl="1" indent="-186690">
              <a:lnSpc>
                <a:spcPct val="113999"/>
              </a:lnSpc>
            </a:pPr>
            <a:r>
              <a:rPr lang="de-DE" err="1">
                <a:ea typeface="+mn-lt"/>
                <a:cs typeface="+mn-lt"/>
              </a:rPr>
              <a:t>Shared</a:t>
            </a:r>
            <a:r>
              <a:rPr lang="de-DE">
                <a:ea typeface="+mn-lt"/>
                <a:cs typeface="+mn-lt"/>
              </a:rPr>
              <a:t> </a:t>
            </a:r>
            <a:r>
              <a:rPr lang="de-DE" err="1">
                <a:ea typeface="+mn-lt"/>
                <a:cs typeface="+mn-lt"/>
              </a:rPr>
              <a:t>reflection</a:t>
            </a:r>
            <a:r>
              <a:rPr lang="de-DE">
                <a:ea typeface="+mn-lt"/>
                <a:cs typeface="+mn-lt"/>
              </a:rPr>
              <a:t> </a:t>
            </a:r>
            <a:r>
              <a:rPr lang="de-DE" err="1">
                <a:ea typeface="+mn-lt"/>
                <a:cs typeface="+mn-lt"/>
              </a:rPr>
              <a:t>strengthens</a:t>
            </a:r>
            <a:r>
              <a:rPr lang="de-DE">
                <a:ea typeface="+mn-lt"/>
                <a:cs typeface="+mn-lt"/>
              </a:rPr>
              <a:t> </a:t>
            </a:r>
            <a:r>
              <a:rPr lang="de-DE" err="1">
                <a:ea typeface="+mn-lt"/>
                <a:cs typeface="+mn-lt"/>
              </a:rPr>
              <a:t>the</a:t>
            </a:r>
            <a:r>
              <a:rPr lang="de-DE" b="1">
                <a:ea typeface="+mn-lt"/>
                <a:cs typeface="+mn-lt"/>
              </a:rPr>
              <a:t> </a:t>
            </a:r>
            <a:r>
              <a:rPr lang="de-DE" b="1" err="1">
                <a:ea typeface="+mn-lt"/>
                <a:cs typeface="+mn-lt"/>
              </a:rPr>
              <a:t>positioning</a:t>
            </a:r>
            <a:r>
              <a:rPr lang="de-DE" b="1">
                <a:ea typeface="+mn-lt"/>
                <a:cs typeface="+mn-lt"/>
              </a:rPr>
              <a:t> </a:t>
            </a:r>
            <a:r>
              <a:rPr lang="de-DE" b="1" err="1">
                <a:ea typeface="+mn-lt"/>
                <a:cs typeface="+mn-lt"/>
              </a:rPr>
              <a:t>of</a:t>
            </a:r>
            <a:r>
              <a:rPr lang="de-DE" b="1">
                <a:ea typeface="+mn-lt"/>
                <a:cs typeface="+mn-lt"/>
              </a:rPr>
              <a:t> </a:t>
            </a:r>
            <a:r>
              <a:rPr lang="de-DE" b="1" err="1">
                <a:ea typeface="+mn-lt"/>
                <a:cs typeface="+mn-lt"/>
              </a:rPr>
              <a:t>the</a:t>
            </a:r>
            <a:r>
              <a:rPr lang="de-DE" b="1">
                <a:ea typeface="+mn-lt"/>
                <a:cs typeface="+mn-lt"/>
              </a:rPr>
              <a:t> R&amp;E </a:t>
            </a:r>
            <a:r>
              <a:rPr lang="de-DE" b="1" err="1">
                <a:ea typeface="+mn-lt"/>
                <a:cs typeface="+mn-lt"/>
              </a:rPr>
              <a:t>community</a:t>
            </a:r>
            <a:endParaRPr lang="de-DE" b="1" err="1"/>
          </a:p>
        </p:txBody>
      </p:sp>
      <p:sp>
        <p:nvSpPr>
          <p:cNvPr id="4" name="Foliennummernplatzhalter 3">
            <a:extLst>
              <a:ext uri="{FF2B5EF4-FFF2-40B4-BE49-F238E27FC236}">
                <a16:creationId xmlns:a16="http://schemas.microsoft.com/office/drawing/2014/main" id="{7C2FE095-C899-EB1C-56B6-F77D0EF3569C}"/>
              </a:ext>
            </a:extLst>
          </p:cNvPr>
          <p:cNvSpPr>
            <a:spLocks noGrp="1"/>
          </p:cNvSpPr>
          <p:nvPr>
            <p:ph type="sldNum" sz="quarter" idx="12"/>
          </p:nvPr>
        </p:nvSpPr>
        <p:spPr/>
        <p:txBody>
          <a:bodyPr/>
          <a:lstStyle/>
          <a:p>
            <a:fld id="{442AD375-037F-43D0-B059-5172DA06796A}" type="slidenum">
              <a:rPr lang="de-CH" smtClean="0"/>
              <a:pPr/>
              <a:t>8</a:t>
            </a:fld>
            <a:endParaRPr lang="de-CH"/>
          </a:p>
        </p:txBody>
      </p:sp>
      <p:sp>
        <p:nvSpPr>
          <p:cNvPr id="8" name="Oval 7">
            <a:extLst>
              <a:ext uri="{FF2B5EF4-FFF2-40B4-BE49-F238E27FC236}">
                <a16:creationId xmlns:a16="http://schemas.microsoft.com/office/drawing/2014/main" id="{CB36CBF2-AA5F-9D46-88D5-F0A17923B3D5}"/>
              </a:ext>
            </a:extLst>
          </p:cNvPr>
          <p:cNvSpPr/>
          <p:nvPr/>
        </p:nvSpPr>
        <p:spPr>
          <a:xfrm>
            <a:off x="6295971" y="1221239"/>
            <a:ext cx="5151282" cy="5264195"/>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sz="4800" b="1">
              <a:solidFill>
                <a:schemeClr val="bg1"/>
              </a:solidFill>
              <a:cs typeface="Arial"/>
            </a:endParaRPr>
          </a:p>
        </p:txBody>
      </p:sp>
      <p:sp>
        <p:nvSpPr>
          <p:cNvPr id="9" name="Oval 8">
            <a:extLst>
              <a:ext uri="{FF2B5EF4-FFF2-40B4-BE49-F238E27FC236}">
                <a16:creationId xmlns:a16="http://schemas.microsoft.com/office/drawing/2014/main" id="{64352A11-8FAD-3BF8-691F-22589F680CEB}"/>
              </a:ext>
            </a:extLst>
          </p:cNvPr>
          <p:cNvSpPr/>
          <p:nvPr/>
        </p:nvSpPr>
        <p:spPr>
          <a:xfrm>
            <a:off x="4386559" y="417482"/>
            <a:ext cx="5015558" cy="4960927"/>
          </a:xfrm>
          <a:prstGeom prst="ellipse">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sz="4800" b="1">
              <a:solidFill>
                <a:schemeClr val="bg1"/>
              </a:solidFill>
              <a:cs typeface="Arial"/>
            </a:endParaRPr>
          </a:p>
        </p:txBody>
      </p:sp>
      <p:sp>
        <p:nvSpPr>
          <p:cNvPr id="12" name="Oval 11">
            <a:extLst>
              <a:ext uri="{FF2B5EF4-FFF2-40B4-BE49-F238E27FC236}">
                <a16:creationId xmlns:a16="http://schemas.microsoft.com/office/drawing/2014/main" id="{F1B6A58F-891B-5F56-5A3C-A714CA8FB23E}"/>
              </a:ext>
            </a:extLst>
          </p:cNvPr>
          <p:cNvSpPr/>
          <p:nvPr/>
        </p:nvSpPr>
        <p:spPr>
          <a:xfrm>
            <a:off x="6903564" y="2317739"/>
            <a:ext cx="1739591" cy="1739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2">
            <a:extLst>
              <a:ext uri="{FF2B5EF4-FFF2-40B4-BE49-F238E27FC236}">
                <a16:creationId xmlns:a16="http://schemas.microsoft.com/office/drawing/2014/main" id="{EA7C2097-FB94-D8A4-CDD0-53DB1659B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33049" y="3005916"/>
            <a:ext cx="1325224" cy="3876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7">
            <a:extLst>
              <a:ext uri="{FF2B5EF4-FFF2-40B4-BE49-F238E27FC236}">
                <a16:creationId xmlns:a16="http://schemas.microsoft.com/office/drawing/2014/main" id="{B9B0DE41-DE31-FC6D-0BFB-EDBDC1881E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81680" b="14392"/>
          <a:stretch/>
        </p:blipFill>
        <p:spPr>
          <a:xfrm>
            <a:off x="5412769" y="2418323"/>
            <a:ext cx="298915" cy="340131"/>
          </a:xfrm>
          <a:prstGeom prst="rect">
            <a:avLst/>
          </a:prstGeom>
        </p:spPr>
      </p:pic>
      <p:sp>
        <p:nvSpPr>
          <p:cNvPr id="14" name="Ellipse 11">
            <a:extLst>
              <a:ext uri="{FF2B5EF4-FFF2-40B4-BE49-F238E27FC236}">
                <a16:creationId xmlns:a16="http://schemas.microsoft.com/office/drawing/2014/main" id="{D3196336-C56D-786E-827F-95F03DCFD243}"/>
              </a:ext>
            </a:extLst>
          </p:cNvPr>
          <p:cNvSpPr>
            <a:spLocks noChangeAspect="1"/>
          </p:cNvSpPr>
          <p:nvPr/>
        </p:nvSpPr>
        <p:spPr>
          <a:xfrm>
            <a:off x="6976330" y="5378409"/>
            <a:ext cx="3790564" cy="63645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3000" b="1">
                <a:solidFill>
                  <a:schemeClr val="accent3"/>
                </a:solidFill>
              </a:rPr>
              <a:t>International</a:t>
            </a:r>
            <a:endParaRPr lang="de-CH" sz="3000" b="1">
              <a:solidFill>
                <a:schemeClr val="accent3"/>
              </a:solidFill>
              <a:cs typeface="Arial"/>
            </a:endParaRPr>
          </a:p>
        </p:txBody>
      </p:sp>
      <p:sp>
        <p:nvSpPr>
          <p:cNvPr id="15" name="Ellipse 11">
            <a:extLst>
              <a:ext uri="{FF2B5EF4-FFF2-40B4-BE49-F238E27FC236}">
                <a16:creationId xmlns:a16="http://schemas.microsoft.com/office/drawing/2014/main" id="{9FB269C6-73EE-A3BE-8CDA-D3D8893D0DF9}"/>
              </a:ext>
            </a:extLst>
          </p:cNvPr>
          <p:cNvSpPr>
            <a:spLocks noChangeAspect="1"/>
          </p:cNvSpPr>
          <p:nvPr/>
        </p:nvSpPr>
        <p:spPr>
          <a:xfrm>
            <a:off x="4458241" y="2228309"/>
            <a:ext cx="1213156" cy="63378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3000" b="1">
                <a:solidFill>
                  <a:schemeClr val="accent6"/>
                </a:solidFill>
              </a:rPr>
              <a:t>CH</a:t>
            </a:r>
          </a:p>
        </p:txBody>
      </p:sp>
      <p:grpSp>
        <p:nvGrpSpPr>
          <p:cNvPr id="16" name="Gruppieren 15">
            <a:extLst>
              <a:ext uri="{FF2B5EF4-FFF2-40B4-BE49-F238E27FC236}">
                <a16:creationId xmlns:a16="http://schemas.microsoft.com/office/drawing/2014/main" id="{35F4B496-CC6F-FC38-848A-01A2C7CB6DE7}"/>
              </a:ext>
            </a:extLst>
          </p:cNvPr>
          <p:cNvGrpSpPr/>
          <p:nvPr/>
        </p:nvGrpSpPr>
        <p:grpSpPr>
          <a:xfrm>
            <a:off x="9402117" y="4120345"/>
            <a:ext cx="931508" cy="931508"/>
            <a:chOff x="3563958" y="266917"/>
            <a:chExt cx="1943282" cy="1943282"/>
          </a:xfrm>
        </p:grpSpPr>
        <p:sp>
          <p:nvSpPr>
            <p:cNvPr id="17" name="Oval 4">
              <a:extLst>
                <a:ext uri="{FF2B5EF4-FFF2-40B4-BE49-F238E27FC236}">
                  <a16:creationId xmlns:a16="http://schemas.microsoft.com/office/drawing/2014/main" id="{38BC9C44-8EB1-CB58-1E6E-2D19FC0F1C80}"/>
                </a:ext>
              </a:extLst>
            </p:cNvPr>
            <p:cNvSpPr/>
            <p:nvPr/>
          </p:nvSpPr>
          <p:spPr>
            <a:xfrm>
              <a:off x="3563958" y="266917"/>
              <a:ext cx="1943282" cy="1943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err="1">
                  <a:cs typeface="Arial"/>
                </a:rPr>
                <a:t>e</a:t>
              </a:r>
              <a:endParaRPr lang="de-DE"/>
            </a:p>
          </p:txBody>
        </p:sp>
        <p:pic>
          <p:nvPicPr>
            <p:cNvPr id="18" name="Picture 6" descr="Promotional materials – eduGAIN">
              <a:extLst>
                <a:ext uri="{FF2B5EF4-FFF2-40B4-BE49-F238E27FC236}">
                  <a16:creationId xmlns:a16="http://schemas.microsoft.com/office/drawing/2014/main" id="{562BBF90-A8A1-35DE-024A-B7ED57FF3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9437" y="1138129"/>
              <a:ext cx="1441253" cy="316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randing - GÉANT Resources">
              <a:extLst>
                <a:ext uri="{FF2B5EF4-FFF2-40B4-BE49-F238E27FC236}">
                  <a16:creationId xmlns:a16="http://schemas.microsoft.com/office/drawing/2014/main" id="{26EF9B48-7E6D-5BC9-3498-7FE9C97300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091" y="500334"/>
              <a:ext cx="693944" cy="32989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Oval 19">
            <a:extLst>
              <a:ext uri="{FF2B5EF4-FFF2-40B4-BE49-F238E27FC236}">
                <a16:creationId xmlns:a16="http://schemas.microsoft.com/office/drawing/2014/main" id="{DB42A209-C7DD-78EC-47D7-D4F206B50811}"/>
              </a:ext>
            </a:extLst>
          </p:cNvPr>
          <p:cNvSpPr/>
          <p:nvPr/>
        </p:nvSpPr>
        <p:spPr>
          <a:xfrm>
            <a:off x="9943368" y="2896223"/>
            <a:ext cx="742347" cy="7423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700">
                <a:solidFill>
                  <a:sysClr val="windowText" lastClr="000000"/>
                </a:solidFill>
              </a:rPr>
              <a:t>NRENs</a:t>
            </a:r>
            <a:endParaRPr lang="de-DE" sz="700">
              <a:solidFill>
                <a:sysClr val="windowText" lastClr="000000"/>
              </a:solidFill>
              <a:cs typeface="Arial"/>
            </a:endParaRPr>
          </a:p>
        </p:txBody>
      </p:sp>
      <p:sp>
        <p:nvSpPr>
          <p:cNvPr id="22" name="Oval 21">
            <a:extLst>
              <a:ext uri="{FF2B5EF4-FFF2-40B4-BE49-F238E27FC236}">
                <a16:creationId xmlns:a16="http://schemas.microsoft.com/office/drawing/2014/main" id="{64B92194-A24E-4C34-78B7-75064A7C1A88}"/>
              </a:ext>
            </a:extLst>
          </p:cNvPr>
          <p:cNvSpPr/>
          <p:nvPr/>
        </p:nvSpPr>
        <p:spPr>
          <a:xfrm>
            <a:off x="6564387" y="925128"/>
            <a:ext cx="742347" cy="7423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ysClr val="windowText" lastClr="000000"/>
                </a:solidFill>
              </a:rPr>
              <a:t>SBFI</a:t>
            </a:r>
            <a:endParaRPr lang="de-DE">
              <a:solidFill>
                <a:sysClr val="windowText" lastClr="000000"/>
              </a:solidFill>
            </a:endParaRPr>
          </a:p>
        </p:txBody>
      </p:sp>
      <p:sp>
        <p:nvSpPr>
          <p:cNvPr id="23" name="Oval 22">
            <a:extLst>
              <a:ext uri="{FF2B5EF4-FFF2-40B4-BE49-F238E27FC236}">
                <a16:creationId xmlns:a16="http://schemas.microsoft.com/office/drawing/2014/main" id="{9ED20A66-8E6A-A633-F95D-1D7445BBB57B}"/>
              </a:ext>
            </a:extLst>
          </p:cNvPr>
          <p:cNvSpPr/>
          <p:nvPr/>
        </p:nvSpPr>
        <p:spPr>
          <a:xfrm>
            <a:off x="5331173" y="1050139"/>
            <a:ext cx="742347" cy="7423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err="1">
                <a:solidFill>
                  <a:sysClr val="windowText" lastClr="000000"/>
                </a:solidFill>
              </a:rPr>
              <a:t>Universiities</a:t>
            </a:r>
            <a:endParaRPr lang="de-DE">
              <a:solidFill>
                <a:sysClr val="windowText" lastClr="000000"/>
              </a:solidFill>
            </a:endParaRPr>
          </a:p>
        </p:txBody>
      </p:sp>
      <p:sp>
        <p:nvSpPr>
          <p:cNvPr id="6" name="Oval 22">
            <a:extLst>
              <a:ext uri="{FF2B5EF4-FFF2-40B4-BE49-F238E27FC236}">
                <a16:creationId xmlns:a16="http://schemas.microsoft.com/office/drawing/2014/main" id="{70CD8FAC-9A42-E310-09D5-E6168BD48F45}"/>
              </a:ext>
            </a:extLst>
          </p:cNvPr>
          <p:cNvSpPr/>
          <p:nvPr/>
        </p:nvSpPr>
        <p:spPr>
          <a:xfrm>
            <a:off x="4932029" y="3183738"/>
            <a:ext cx="742347" cy="7423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3999"/>
              </a:lnSpc>
            </a:pPr>
            <a:r>
              <a:rPr lang="de-DE" sz="800">
                <a:solidFill>
                  <a:sysClr val="windowText" lastClr="000000"/>
                </a:solidFill>
                <a:ea typeface="+mn-lt"/>
                <a:cs typeface="+mn-lt"/>
              </a:rPr>
              <a:t>Swiss </a:t>
            </a:r>
            <a:r>
              <a:rPr lang="de-DE" sz="800" err="1">
                <a:solidFill>
                  <a:sysClr val="windowText" lastClr="000000"/>
                </a:solidFill>
                <a:ea typeface="+mn-lt"/>
                <a:cs typeface="+mn-lt"/>
              </a:rPr>
              <a:t>institutions</a:t>
            </a:r>
            <a:r>
              <a:rPr lang="de-DE" sz="800">
                <a:solidFill>
                  <a:sysClr val="windowText" lastClr="000000"/>
                </a:solidFill>
                <a:ea typeface="+mn-lt"/>
                <a:cs typeface="+mn-lt"/>
              </a:rPr>
              <a:t> </a:t>
            </a:r>
            <a:endParaRPr lang="de-DE">
              <a:solidFill>
                <a:sysClr val="windowText" lastClr="000000"/>
              </a:solidFill>
              <a:ea typeface="+mn-lt"/>
              <a:cs typeface="+mn-lt"/>
            </a:endParaRPr>
          </a:p>
        </p:txBody>
      </p:sp>
    </p:spTree>
    <p:extLst>
      <p:ext uri="{BB962C8B-B14F-4D97-AF65-F5344CB8AC3E}">
        <p14:creationId xmlns:p14="http://schemas.microsoft.com/office/powerpoint/2010/main" val="385840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FC754-31F3-8802-EC99-FF5CCDFE605B}"/>
              </a:ext>
            </a:extLst>
          </p:cNvPr>
          <p:cNvSpPr>
            <a:spLocks noGrp="1"/>
          </p:cNvSpPr>
          <p:nvPr>
            <p:ph type="title"/>
          </p:nvPr>
        </p:nvSpPr>
        <p:spPr/>
        <p:txBody>
          <a:bodyPr/>
          <a:lstStyle/>
          <a:p>
            <a:r>
              <a:rPr lang="de-DE" err="1"/>
              <a:t>Strategy</a:t>
            </a:r>
            <a:r>
              <a:rPr lang="de-DE"/>
              <a:t> </a:t>
            </a:r>
            <a:r>
              <a:rPr lang="de-DE" err="1"/>
              <a:t>as</a:t>
            </a:r>
            <a:r>
              <a:rPr lang="de-DE"/>
              <a:t> a </a:t>
            </a:r>
            <a:r>
              <a:rPr lang="de-DE" err="1"/>
              <a:t>living</a:t>
            </a:r>
            <a:r>
              <a:rPr lang="de-DE"/>
              <a:t> network.</a:t>
            </a:r>
          </a:p>
        </p:txBody>
      </p:sp>
      <p:sp>
        <p:nvSpPr>
          <p:cNvPr id="3" name="Inhaltsplatzhalter 2">
            <a:extLst>
              <a:ext uri="{FF2B5EF4-FFF2-40B4-BE49-F238E27FC236}">
                <a16:creationId xmlns:a16="http://schemas.microsoft.com/office/drawing/2014/main" id="{93D0B5F6-AC14-00FB-3376-364D657C92B3}"/>
              </a:ext>
            </a:extLst>
          </p:cNvPr>
          <p:cNvSpPr>
            <a:spLocks noGrp="1"/>
          </p:cNvSpPr>
          <p:nvPr>
            <p:ph sz="half" idx="1"/>
          </p:nvPr>
        </p:nvSpPr>
        <p:spPr>
          <a:xfrm>
            <a:off x="760412" y="2095017"/>
            <a:ext cx="3374265" cy="4081945"/>
          </a:xfrm>
        </p:spPr>
        <p:txBody>
          <a:bodyPr/>
          <a:lstStyle/>
          <a:p>
            <a:r>
              <a:rPr lang="de-DE"/>
              <a:t>Outside-in</a:t>
            </a:r>
          </a:p>
          <a:p>
            <a:r>
              <a:rPr lang="de-DE"/>
              <a:t>Collaborative</a:t>
            </a:r>
          </a:p>
          <a:p>
            <a:r>
              <a:rPr lang="de-DE" err="1"/>
              <a:t>Measurable</a:t>
            </a:r>
            <a:endParaRPr lang="de-DE"/>
          </a:p>
          <a:p>
            <a:r>
              <a:rPr lang="de-DE"/>
              <a:t>Adaptive</a:t>
            </a:r>
          </a:p>
        </p:txBody>
      </p:sp>
      <p:sp>
        <p:nvSpPr>
          <p:cNvPr id="4" name="Foliennummernplatzhalter 3">
            <a:extLst>
              <a:ext uri="{FF2B5EF4-FFF2-40B4-BE49-F238E27FC236}">
                <a16:creationId xmlns:a16="http://schemas.microsoft.com/office/drawing/2014/main" id="{49E593E0-E91D-6B85-F661-1FF9FF902B53}"/>
              </a:ext>
            </a:extLst>
          </p:cNvPr>
          <p:cNvSpPr>
            <a:spLocks noGrp="1"/>
          </p:cNvSpPr>
          <p:nvPr>
            <p:ph type="sldNum" sz="quarter" idx="12"/>
          </p:nvPr>
        </p:nvSpPr>
        <p:spPr/>
        <p:txBody>
          <a:bodyPr/>
          <a:lstStyle/>
          <a:p>
            <a:fld id="{442AD375-037F-43D0-B059-5172DA06796A}" type="slidenum">
              <a:rPr lang="de-CH" smtClean="0"/>
              <a:pPr/>
              <a:t>9</a:t>
            </a:fld>
            <a:endParaRPr lang="de-CH"/>
          </a:p>
        </p:txBody>
      </p:sp>
      <p:pic>
        <p:nvPicPr>
          <p:cNvPr id="7" name="Bildplatzhalter 6">
            <a:extLst>
              <a:ext uri="{FF2B5EF4-FFF2-40B4-BE49-F238E27FC236}">
                <a16:creationId xmlns:a16="http://schemas.microsoft.com/office/drawing/2014/main" id="{79ACA0C7-C5A6-140E-2CF8-73ABA630A8D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213" b="21213"/>
          <a:stretch/>
        </p:blipFill>
        <p:spPr>
          <a:xfrm>
            <a:off x="4403812" y="417482"/>
            <a:ext cx="7026188" cy="6067952"/>
          </a:xfrm>
        </p:spPr>
      </p:pic>
      <p:sp>
        <p:nvSpPr>
          <p:cNvPr id="9" name="Foliennummernplatzhalter 1">
            <a:extLst>
              <a:ext uri="{FF2B5EF4-FFF2-40B4-BE49-F238E27FC236}">
                <a16:creationId xmlns:a16="http://schemas.microsoft.com/office/drawing/2014/main" id="{DDD9CFEF-D82E-E233-688C-8BB4188ED37D}"/>
              </a:ext>
            </a:extLst>
          </p:cNvPr>
          <p:cNvSpPr txBox="1">
            <a:spLocks/>
          </p:cNvSpPr>
          <p:nvPr/>
        </p:nvSpPr>
        <p:spPr>
          <a:xfrm>
            <a:off x="4564397" y="6165002"/>
            <a:ext cx="4548187" cy="144016"/>
          </a:xfrm>
          <a:prstGeom prst="rect">
            <a:avLst/>
          </a:prstGeom>
        </p:spPr>
        <p:txBody>
          <a:bodyPr vert="horz" lIns="0" tIns="0" rIns="0" bIns="0" rtlCol="0" anchor="t" anchorCtr="0"/>
          <a:lstStyle>
            <a:defPPr>
              <a:defRPr lang="de-DE"/>
            </a:defPPr>
            <a:lvl1pPr marL="0" indent="0" algn="r" defTabSz="914400" rtl="0" eaLnBrk="1" latinLnBrk="0" hangingPunct="1">
              <a:lnSpc>
                <a:spcPct val="114000"/>
              </a:lnSpc>
              <a:spcBef>
                <a:spcPts val="0"/>
              </a:spcBef>
              <a:buFont typeface="+mj-lt"/>
              <a:buNone/>
              <a:defRPr sz="1100" kern="1200" spc="40" baseline="0">
                <a:solidFill>
                  <a:schemeClr val="bg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i="1">
                <a:solidFill>
                  <a:schemeClr val="bg1">
                    <a:alpha val="40000"/>
                  </a:schemeClr>
                </a:solidFill>
              </a:rPr>
              <a:t>Bild: </a:t>
            </a:r>
            <a:r>
              <a:rPr lang="de-CH" i="1" err="1">
                <a:solidFill>
                  <a:schemeClr val="bg1">
                    <a:alpha val="40000"/>
                  </a:schemeClr>
                </a:solidFill>
                <a:ea typeface="+mn-lt"/>
                <a:cs typeface="+mn-lt"/>
              </a:rPr>
              <a:t>Unsplash</a:t>
            </a:r>
            <a:endParaRPr lang="de-CH" i="1" err="1">
              <a:solidFill>
                <a:schemeClr val="bg1">
                  <a:alpha val="40000"/>
                </a:schemeClr>
              </a:solidFill>
            </a:endParaRPr>
          </a:p>
        </p:txBody>
      </p:sp>
    </p:spTree>
    <p:extLst>
      <p:ext uri="{BB962C8B-B14F-4D97-AF65-F5344CB8AC3E}">
        <p14:creationId xmlns:p14="http://schemas.microsoft.com/office/powerpoint/2010/main" val="1686729170"/>
      </p:ext>
    </p:extLst>
  </p:cSld>
  <p:clrMapOvr>
    <a:masterClrMapping/>
  </p:clrMapOvr>
</p:sld>
</file>

<file path=ppt/theme/theme1.xml><?xml version="1.0" encoding="utf-8"?>
<a:theme xmlns:a="http://schemas.openxmlformats.org/drawingml/2006/main" name="Benutzerdefiniertes Design">
  <a:themeElements>
    <a:clrScheme name="Switch 2">
      <a:dk1>
        <a:sysClr val="windowText" lastClr="000000"/>
      </a:dk1>
      <a:lt1>
        <a:sysClr val="window" lastClr="FFFFFF"/>
      </a:lt1>
      <a:dk2>
        <a:srgbClr val="4B4B4B"/>
      </a:dk2>
      <a:lt2>
        <a:srgbClr val="E0E0E0"/>
      </a:lt2>
      <a:accent1>
        <a:srgbClr val="002864"/>
      </a:accent1>
      <a:accent2>
        <a:srgbClr val="FFAA00"/>
      </a:accent2>
      <a:accent3>
        <a:srgbClr val="6EC8E1"/>
      </a:accent3>
      <a:accent4>
        <a:srgbClr val="285F82"/>
      </a:accent4>
      <a:accent5>
        <a:srgbClr val="A05AF5"/>
      </a:accent5>
      <a:accent6>
        <a:srgbClr val="FF4B4B"/>
      </a:accent6>
      <a:hlink>
        <a:srgbClr val="000000"/>
      </a:hlink>
      <a:folHlink>
        <a:srgbClr val="000000"/>
      </a:folHlink>
    </a:clrScheme>
    <a:fontScheme name="Swit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witch V1.potx" id="{31F9A33E-3E6F-4C8F-B53F-513FE9FE3F49}" vid="{0BC05307-2F72-4BB4-8804-659200CD16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537ede8-d7db-4ce6-97e3-e34dd7ab17be" xsi:nil="true"/>
    <lcf76f155ced4ddcb4097134ff3c332f xmlns="c490f844-3fa4-4feb-8ce3-d245ce94666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BBA676CA8A174891AAA3EFE405464F" ma:contentTypeVersion="11" ma:contentTypeDescription="Create a new document." ma:contentTypeScope="" ma:versionID="fb5ce463a1af47aaa08042de4d5d1565">
  <xsd:schema xmlns:xsd="http://www.w3.org/2001/XMLSchema" xmlns:xs="http://www.w3.org/2001/XMLSchema" xmlns:p="http://schemas.microsoft.com/office/2006/metadata/properties" xmlns:ns2="c490f844-3fa4-4feb-8ce3-d245ce946663" xmlns:ns3="8537ede8-d7db-4ce6-97e3-e34dd7ab17be" targetNamespace="http://schemas.microsoft.com/office/2006/metadata/properties" ma:root="true" ma:fieldsID="be83a4bc80c0b734d582ade5b0174648" ns2:_="" ns3:_="">
    <xsd:import namespace="c490f844-3fa4-4feb-8ce3-d245ce946663"/>
    <xsd:import namespace="8537ede8-d7db-4ce6-97e3-e34dd7ab17b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0f844-3fa4-4feb-8ce3-d245ce9466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c6c1ad4-3663-4c82-bd69-14e6c1fed01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37ede8-d7db-4ce6-97e3-e34dd7ab17b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7dfc345-bb91-4df2-b1be-30f8ef36bb86}" ma:internalName="TaxCatchAll" ma:showField="CatchAllData" ma:web="8537ede8-d7db-4ce6-97e3-e34dd7ab17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2.xml><?xml version="1.0" encoding="utf-8"?>
<ds:datastoreItem xmlns:ds="http://schemas.openxmlformats.org/officeDocument/2006/customXml" ds:itemID="{5626B806-0237-4942-A1FD-5C97285908C2}">
  <ds:schemaRef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c490f844-3fa4-4feb-8ce3-d245ce946663"/>
    <ds:schemaRef ds:uri="http://schemas.microsoft.com/office/infopath/2007/PartnerControls"/>
    <ds:schemaRef ds:uri="http://schemas.openxmlformats.org/package/2006/metadata/core-properties"/>
    <ds:schemaRef ds:uri="http://purl.org/dc/terms/"/>
    <ds:schemaRef ds:uri="8537ede8-d7db-4ce6-97e3-e34dd7ab17be"/>
  </ds:schemaRefs>
</ds:datastoreItem>
</file>

<file path=customXml/itemProps3.xml><?xml version="1.0" encoding="utf-8"?>
<ds:datastoreItem xmlns:ds="http://schemas.openxmlformats.org/officeDocument/2006/customXml" ds:itemID="{2D4975D6-BDA9-4219-AAC3-45850DCAAE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0f844-3fa4-4feb-8ce3-d245ce946663"/>
    <ds:schemaRef ds:uri="8537ede8-d7db-4ce6-97e3-e34dd7ab17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Benutzerdefiniertes Design</Template>
  <TotalTime>7</TotalTime>
  <Words>1935</Words>
  <Application>Microsoft Macintosh PowerPoint</Application>
  <PresentationFormat>Widescreen</PresentationFormat>
  <Paragraphs>131</Paragraphs>
  <Slides>11</Slides>
  <Notes>10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11</vt:i4>
      </vt:variant>
    </vt:vector>
  </HeadingPairs>
  <TitlesOfParts>
    <vt:vector size="13" baseType="lpstr">
      <vt:lpstr>Arial</vt:lpstr>
      <vt:lpstr>Benutzerdefiniertes Design</vt:lpstr>
      <vt:lpstr>    Making strategy adaptive</vt:lpstr>
      <vt:lpstr>Strategy as  an innovation process</vt:lpstr>
      <vt:lpstr>Listening to the community</vt:lpstr>
      <vt:lpstr>Three roles to clarify our value</vt:lpstr>
      <vt:lpstr>Strategy map and measurable outcomes</vt:lpstr>
      <vt:lpstr>What made it real</vt:lpstr>
      <vt:lpstr>Challenges</vt:lpstr>
      <vt:lpstr>Strategy grows stronger through international reflection</vt:lpstr>
      <vt:lpstr>Strategy as a living network.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Hinweise zur Textformatierung</dc:title>
  <dc:creator>Sebastian Sigloch</dc:creator>
  <dc:description>erstellt durch Vorlagenbauer.ch</dc:description>
  <cp:lastModifiedBy>Esther Seidl-Nussbaumer</cp:lastModifiedBy>
  <cp:revision>10</cp:revision>
  <dcterms:created xsi:type="dcterms:W3CDTF">2024-03-26T12:58:47Z</dcterms:created>
  <dcterms:modified xsi:type="dcterms:W3CDTF">2026-06-04T17:49:38Z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0x0101007BBBA676CA8A174891AAA3EFE405464F</vt:lpwstr>
  </property>
  <property fmtid="{D5CDD505-2E9C-101B-9397-08002B2CF9AE}" pid="3" name="MediaServiceImageTags">
    <vt:lpwstr/>
  </property>
  <property fmtid="{D5CDD505-2E9C-101B-9397-08002B2CF9AE}" pid="4" name="MSIP_Label_e5d45f1b-bd49-4758-aadb-0fb229309946_Enabled">
    <vt:lpwstr>true</vt:lpwstr>
  </property>
  <property fmtid="{D5CDD505-2E9C-101B-9397-08002B2CF9AE}" pid="5" name="MSIP_Label_e5d45f1b-bd49-4758-aadb-0fb229309946_SetDate">
    <vt:lpwstr>2024-03-26T12:58:56Z</vt:lpwstr>
  </property>
  <property fmtid="{D5CDD505-2E9C-101B-9397-08002B2CF9AE}" pid="6" name="MSIP_Label_e5d45f1b-bd49-4758-aadb-0fb229309946_Method">
    <vt:lpwstr>Privileged</vt:lpwstr>
  </property>
  <property fmtid="{D5CDD505-2E9C-101B-9397-08002B2CF9AE}" pid="7" name="MSIP_Label_e5d45f1b-bd49-4758-aadb-0fb229309946_Name">
    <vt:lpwstr>Intern</vt:lpwstr>
  </property>
  <property fmtid="{D5CDD505-2E9C-101B-9397-08002B2CF9AE}" pid="8" name="MSIP_Label_e5d45f1b-bd49-4758-aadb-0fb229309946_SiteId">
    <vt:lpwstr>026057f4-2082-4f1e-8d04-3410acf953b4</vt:lpwstr>
  </property>
  <property fmtid="{D5CDD505-2E9C-101B-9397-08002B2CF9AE}" pid="9" name="MSIP_Label_e5d45f1b-bd49-4758-aadb-0fb229309946_ActionId">
    <vt:lpwstr>9e9f0939-a6f1-47cf-ba76-5c9f5dbbd2cd</vt:lpwstr>
  </property>
  <property fmtid="{D5CDD505-2E9C-101B-9397-08002B2CF9AE}" pid="10" name="MSIP_Label_e5d45f1b-bd49-4758-aadb-0fb229309946_ContentBits">
    <vt:lpwstr>0</vt:lpwstr>
  </property>
</Properties>
</file>