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4"/>
  </p:notesMasterIdLst>
  <p:sldIdLst>
    <p:sldId id="305" r:id="rId6"/>
    <p:sldId id="312" r:id="rId7"/>
    <p:sldId id="311" r:id="rId8"/>
    <p:sldId id="307" r:id="rId9"/>
    <p:sldId id="309" r:id="rId10"/>
    <p:sldId id="308" r:id="rId11"/>
    <p:sldId id="310" r:id="rId12"/>
    <p:sldId id="304" r:id="rId13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25C"/>
    <a:srgbClr val="535DA9"/>
    <a:srgbClr val="D2D2D2"/>
    <a:srgbClr val="C63E96"/>
    <a:srgbClr val="FAFAFA"/>
    <a:srgbClr val="BDBADD"/>
    <a:srgbClr val="1C305D"/>
    <a:srgbClr val="037C3F"/>
    <a:srgbClr val="20649A"/>
    <a:srgbClr val="42A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856E1A-693D-4E5A-BEC3-8018DE19E78F}" v="1" dt="2026-06-03T14:38:46.987"/>
    <p1510:client id="{70232C56-8E25-0F59-D1CA-5298F4019BE3}" v="701" dt="2026-06-04T08:59:44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2"/>
  </p:normalViewPr>
  <p:slideViewPr>
    <p:cSldViewPr snapToGrid="0">
      <p:cViewPr varScale="1">
        <p:scale>
          <a:sx n="148" d="100"/>
          <a:sy n="148" d="100"/>
        </p:scale>
        <p:origin x="792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/>
              <a:t>Location</a:t>
            </a:r>
            <a:endParaRPr lang="en-GB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/>
              <a:t>Date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Slide Title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Lise Fuhr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Inspiration and process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GÉANT strategy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ea typeface="Verdana"/>
                <a:cs typeface="Arial"/>
              </a:rPr>
              <a:t>TNC26 – Helsinki, Finland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ea typeface="Verdana"/>
                <a:cs typeface="Arial"/>
              </a:rPr>
              <a:t>10 June 2026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5F83D9-9DCB-0A5A-E853-48D0A01D3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383" y="1033270"/>
            <a:ext cx="2354583" cy="26063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444444"/>
                </a:solidFill>
                <a:ea typeface="Calibri"/>
                <a:cs typeface="Calibri"/>
              </a:rPr>
              <a:t>Inspiration</a:t>
            </a:r>
            <a:endParaRPr lang="en-US" sz="160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200">
              <a:solidFill>
                <a:srgbClr val="444444"/>
              </a:solidFill>
              <a:ea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Red Cross International strategy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ISOC strategy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400">
              <a:solidFill>
                <a:srgbClr val="444444"/>
              </a:solidFill>
              <a:ea typeface="Calibri"/>
              <a:cs typeface="Calibri"/>
            </a:endParaRP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i="1">
                <a:solidFill>
                  <a:srgbClr val="444444"/>
                </a:solidFill>
                <a:ea typeface="Calibri"/>
                <a:cs typeface="Calibri"/>
              </a:rPr>
              <a:t>Both </a:t>
            </a:r>
            <a:r>
              <a:rPr lang="en-US" sz="1400" i="1" err="1">
                <a:solidFill>
                  <a:srgbClr val="444444"/>
                </a:solidFill>
                <a:ea typeface="Calibri"/>
                <a:cs typeface="Calibri"/>
              </a:rPr>
              <a:t>organisations</a:t>
            </a:r>
            <a:r>
              <a:rPr lang="en-US" sz="1400" i="1">
                <a:solidFill>
                  <a:srgbClr val="444444"/>
                </a:solidFill>
                <a:ea typeface="Calibri"/>
                <a:cs typeface="Calibri"/>
              </a:rPr>
              <a:t> with international memberships or offices</a:t>
            </a:r>
            <a:endParaRPr lang="en-US" sz="1400" i="1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>
              <a:solidFill>
                <a:srgbClr val="444444"/>
              </a:solidFill>
              <a:ea typeface="Calibri"/>
              <a:cs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0B7CC3-C516-9996-61A3-B0392F7E5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F9F17A-A5C7-EC64-24BF-510893960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Inspiration and Structure</a:t>
            </a:r>
            <a:endParaRPr lang="en-US"/>
          </a:p>
        </p:txBody>
      </p:sp>
      <p:pic>
        <p:nvPicPr>
          <p:cNvPr id="5" name="Graphic 4" descr="Lightbulb with solid fill">
            <a:extLst>
              <a:ext uri="{FF2B5EF4-FFF2-40B4-BE49-F238E27FC236}">
                <a16:creationId xmlns:a16="http://schemas.microsoft.com/office/drawing/2014/main" id="{264E9C9C-B7F3-56DA-929E-7B4DE3A4AED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2414" y="1030716"/>
            <a:ext cx="914400" cy="914400"/>
          </a:xfrm>
          <a:prstGeom prst="rect">
            <a:avLst/>
          </a:prstGeom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CC720E24-472A-2718-9947-3890B3E16D20}"/>
              </a:ext>
            </a:extLst>
          </p:cNvPr>
          <p:cNvSpPr txBox="1">
            <a:spLocks/>
          </p:cNvSpPr>
          <p:nvPr/>
        </p:nvSpPr>
        <p:spPr>
          <a:xfrm>
            <a:off x="4926163" y="1030685"/>
            <a:ext cx="3194161" cy="32601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444444"/>
                </a:solidFill>
                <a:ea typeface="Calibri"/>
                <a:cs typeface="Calibri"/>
              </a:rPr>
              <a:t>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>
                <a:solidFill>
                  <a:srgbClr val="444444"/>
                </a:solidFill>
                <a:ea typeface="Calibri"/>
                <a:cs typeface="Calibri"/>
              </a:rPr>
              <a:t>Main Strategy </a:t>
            </a:r>
            <a:endParaRPr lang="en-US" sz="1400">
              <a:solidFill>
                <a:srgbClr val="444444"/>
              </a:solidFill>
              <a:ea typeface="Calibri"/>
              <a:cs typeface="Calibri"/>
            </a:endParaRP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i="1">
                <a:solidFill>
                  <a:srgbClr val="444444"/>
                </a:solidFill>
                <a:ea typeface="Calibri"/>
                <a:cs typeface="Calibri"/>
              </a:rPr>
              <a:t>3 strategic goals built on</a:t>
            </a: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What do we try to solve – the challenges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What outcome do we want - what are the transformation needed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>
              <a:solidFill>
                <a:srgbClr val="444444"/>
              </a:solidFill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i="1">
                <a:solidFill>
                  <a:srgbClr val="444444"/>
                </a:solidFill>
                <a:ea typeface="Calibri"/>
                <a:cs typeface="Calibri"/>
              </a:rPr>
              <a:t>Then added our own 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>
              <a:solidFill>
                <a:srgbClr val="444444"/>
              </a:solidFill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>
                <a:solidFill>
                  <a:srgbClr val="444444"/>
                </a:solidFill>
                <a:ea typeface="Calibri"/>
                <a:cs typeface="Calibri"/>
              </a:rPr>
              <a:t>Strategic framework</a:t>
            </a: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 to give directions to the specific services</a:t>
            </a:r>
            <a:endParaRPr lang="en-US" sz="140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>
                <a:solidFill>
                  <a:srgbClr val="444444"/>
                </a:solidFill>
                <a:ea typeface="Calibri"/>
                <a:cs typeface="Calibri"/>
              </a:rPr>
              <a:t>Guiding principles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>
                <a:solidFill>
                  <a:srgbClr val="444444"/>
                </a:solidFill>
                <a:ea typeface="Calibri"/>
                <a:cs typeface="Calibri"/>
              </a:rPr>
              <a:t>Strategic service portfolio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100">
              <a:solidFill>
                <a:srgbClr val="444444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"/>
            </a:pPr>
            <a:endParaRPr lang="en-US"/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95FD8F5-BD5F-955C-C26F-FB0FEFB42336}"/>
              </a:ext>
            </a:extLst>
          </p:cNvPr>
          <p:cNvSpPr txBox="1">
            <a:spLocks/>
          </p:cNvSpPr>
          <p:nvPr/>
        </p:nvSpPr>
        <p:spPr>
          <a:xfrm>
            <a:off x="6229548" y="300575"/>
            <a:ext cx="2409431" cy="528621"/>
          </a:xfrm>
          <a:prstGeom prst="rect">
            <a:avLst/>
          </a:prstGeom>
          <a:solidFill>
            <a:srgbClr val="F3C25C"/>
          </a:solidFill>
          <a:ln>
            <a:solidFill>
              <a:srgbClr val="F3C2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C2C4F"/>
                </a:solidFill>
                <a:latin typeface="+mn-lt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>
                <a:solidFill>
                  <a:srgbClr val="444444"/>
                </a:solidFill>
                <a:ea typeface="Calibri"/>
                <a:cs typeface="Calibri"/>
              </a:rPr>
              <a:t>Strategy needs be revisited and prioritized every year</a:t>
            </a:r>
            <a:endParaRPr lang="en-US" sz="200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/>
          </a:p>
        </p:txBody>
      </p:sp>
      <p:pic>
        <p:nvPicPr>
          <p:cNvPr id="10" name="Graphic 9" descr="Pyramid with levels with solid fill">
            <a:extLst>
              <a:ext uri="{FF2B5EF4-FFF2-40B4-BE49-F238E27FC236}">
                <a16:creationId xmlns:a16="http://schemas.microsoft.com/office/drawing/2014/main" id="{78802AB5-719D-768F-FA47-50EB985417A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14794" y="9299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13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657BA-6975-7884-36AE-D2D758FD2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 descr="A colorful circles on a blue background&#10;&#10;AI-generated content may be incorrect.">
            <a:extLst>
              <a:ext uri="{FF2B5EF4-FFF2-40B4-BE49-F238E27FC236}">
                <a16:creationId xmlns:a16="http://schemas.microsoft.com/office/drawing/2014/main" id="{7FB441D9-41AC-76CB-5DCE-F9C226E41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9150" y="2372"/>
            <a:ext cx="10932980" cy="526965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09550-E518-89A4-E8B0-34E8829FE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E7CA0F2-EE66-4F60-8C00-E0BE38E7AEC5}" type="slidenum">
              <a:rPr lang="en-GB" smtClean="0"/>
              <a:pPr>
                <a:spcAft>
                  <a:spcPts val="600"/>
                </a:spcAft>
              </a:pPr>
              <a:t>3</a:t>
            </a:fld>
            <a:endParaRPr lang="en-GB"/>
          </a:p>
        </p:txBody>
      </p:sp>
      <p:sp>
        <p:nvSpPr>
          <p:cNvPr id="42" name="Content Placeholder 5">
            <a:extLst>
              <a:ext uri="{FF2B5EF4-FFF2-40B4-BE49-F238E27FC236}">
                <a16:creationId xmlns:a16="http://schemas.microsoft.com/office/drawing/2014/main" id="{57F86A25-0EF2-F8F5-D9C7-927BFFE2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620" y="825403"/>
            <a:ext cx="6678401" cy="3357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chemeClr val="bg1"/>
                </a:solidFill>
                <a:ea typeface="Verdana"/>
                <a:cs typeface="Arial"/>
              </a:rPr>
              <a:t>Vision </a:t>
            </a:r>
            <a:endParaRPr lang="en-US" sz="28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>
                <a:solidFill>
                  <a:schemeClr val="bg1"/>
                </a:solidFill>
                <a:ea typeface="Verdana"/>
                <a:cs typeface="Arial"/>
              </a:rPr>
              <a:t>Powering knowledge for Europe. </a:t>
            </a:r>
          </a:p>
          <a:p>
            <a:pPr marL="0" indent="0" algn="ctr">
              <a:buNone/>
            </a:pPr>
            <a:endParaRPr lang="en-US" sz="20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800" b="1">
                <a:solidFill>
                  <a:schemeClr val="bg1"/>
                </a:solidFill>
                <a:ea typeface="Verdana"/>
                <a:cs typeface="Arial"/>
              </a:rPr>
              <a:t>Mission</a:t>
            </a:r>
            <a:r>
              <a:rPr lang="en-US" sz="2800">
                <a:solidFill>
                  <a:schemeClr val="bg1"/>
                </a:solidFill>
                <a:ea typeface="Verdana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n-US" sz="2000">
                <a:solidFill>
                  <a:schemeClr val="bg1"/>
                </a:solidFill>
                <a:ea typeface="Verdana"/>
                <a:cs typeface="Arial"/>
              </a:rPr>
              <a:t>The GÉANT Association provides and advances the digital infrastructure and services required to accelerate research, education, and innovation for a secure and competitive Europe.</a:t>
            </a:r>
          </a:p>
        </p:txBody>
      </p:sp>
      <p:sp>
        <p:nvSpPr>
          <p:cNvPr id="44" name="Title 4">
            <a:extLst>
              <a:ext uri="{FF2B5EF4-FFF2-40B4-BE49-F238E27FC236}">
                <a16:creationId xmlns:a16="http://schemas.microsoft.com/office/drawing/2014/main" id="{0791BD6D-3D14-88B9-223B-16B2EB7F3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ea typeface="Verdana"/>
                <a:cs typeface="Arial"/>
              </a:rPr>
              <a:t>Strategy</a:t>
            </a:r>
          </a:p>
        </p:txBody>
      </p:sp>
    </p:spTree>
    <p:extLst>
      <p:ext uri="{BB962C8B-B14F-4D97-AF65-F5344CB8AC3E}">
        <p14:creationId xmlns:p14="http://schemas.microsoft.com/office/powerpoint/2010/main" val="207820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4C5B2F-EB91-EDCE-C6E2-9BFFA5FCD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+mj-lt"/>
              <a:buAutoNum type="arabicPeriod"/>
            </a:pPr>
            <a:endParaRPr lang="en-US"/>
          </a:p>
          <a:p>
            <a:pPr marL="342900" indent="-342900">
              <a:buFont typeface="+mj-lt"/>
              <a:buAutoNum type="arabicPeriod"/>
            </a:pPr>
            <a:endParaRPr lang="en-NL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3EA0C7-259E-EB45-81CC-CDB08E09C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8BF7D5-E5D1-3B47-DFA9-8A08EAAD9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main pillars – strategic goals</a:t>
            </a:r>
            <a:endParaRPr lang="en-NL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DC39E0D-4754-957D-814D-9E60EB19B711}"/>
              </a:ext>
            </a:extLst>
          </p:cNvPr>
          <p:cNvSpPr/>
          <p:nvPr/>
        </p:nvSpPr>
        <p:spPr>
          <a:xfrm>
            <a:off x="1490534" y="903587"/>
            <a:ext cx="1830344" cy="3235925"/>
          </a:xfrm>
          <a:prstGeom prst="roundRect">
            <a:avLst/>
          </a:prstGeom>
          <a:solidFill>
            <a:srgbClr val="BDBA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0C38B6-F38F-0B61-B3F4-DBAE37B9681F}"/>
              </a:ext>
            </a:extLst>
          </p:cNvPr>
          <p:cNvSpPr txBox="1"/>
          <p:nvPr/>
        </p:nvSpPr>
        <p:spPr>
          <a:xfrm>
            <a:off x="1629546" y="1058047"/>
            <a:ext cx="1536871" cy="31695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600">
                <a:ea typeface="Calibri"/>
                <a:cs typeface="Calibri"/>
              </a:rPr>
              <a:t>1.</a:t>
            </a:r>
          </a:p>
          <a:p>
            <a:endParaRPr lang="en-US" sz="160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Collaborate to strengthen physical and human networks across Europe and beyond. </a:t>
            </a:r>
            <a:endParaRPr lang="en-US" sz="160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2D2221C-4F4F-BE97-9DF3-07BC4650B778}"/>
              </a:ext>
            </a:extLst>
          </p:cNvPr>
          <p:cNvSpPr/>
          <p:nvPr/>
        </p:nvSpPr>
        <p:spPr>
          <a:xfrm>
            <a:off x="3799703" y="888140"/>
            <a:ext cx="1830344" cy="3235925"/>
          </a:xfrm>
          <a:prstGeom prst="roundRect">
            <a:avLst/>
          </a:prstGeom>
          <a:solidFill>
            <a:srgbClr val="BDBA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ts val="750"/>
              </a:spcBef>
            </a:pPr>
            <a:endParaRPr lang="en-US" sz="1800">
              <a:solidFill>
                <a:srgbClr val="1C2C4F"/>
              </a:solidFill>
              <a:ea typeface="Calibri"/>
              <a:cs typeface="Calibri"/>
            </a:endParaRPr>
          </a:p>
          <a:p>
            <a:pPr algn="ctr"/>
            <a:endParaRPr lang="en-US">
              <a:ea typeface="Calibri"/>
              <a:cs typeface="Calibri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5DBD287-D703-FF35-7854-D52276BCCC7C}"/>
              </a:ext>
            </a:extLst>
          </p:cNvPr>
          <p:cNvSpPr/>
          <p:nvPr/>
        </p:nvSpPr>
        <p:spPr>
          <a:xfrm>
            <a:off x="6070256" y="888140"/>
            <a:ext cx="1830344" cy="3235925"/>
          </a:xfrm>
          <a:prstGeom prst="roundRect">
            <a:avLst/>
          </a:prstGeom>
          <a:solidFill>
            <a:srgbClr val="BDBA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342900" indent="-342900">
              <a:lnSpc>
                <a:spcPct val="90000"/>
              </a:lnSpc>
              <a:spcBef>
                <a:spcPts val="750"/>
              </a:spcBef>
              <a:buAutoNum type="arabicPeriod"/>
            </a:pPr>
            <a:endParaRPr lang="en-US" sz="1800">
              <a:solidFill>
                <a:srgbClr val="1C2C4F"/>
              </a:solidFill>
              <a:ea typeface="Calibri"/>
              <a:cs typeface="Calibri"/>
            </a:endParaRPr>
          </a:p>
          <a:p>
            <a:pPr algn="ctr"/>
            <a:endParaRPr lang="en-US"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3A5960-8883-785E-3B53-39455462C3B1}"/>
              </a:ext>
            </a:extLst>
          </p:cNvPr>
          <p:cNvSpPr txBox="1"/>
          <p:nvPr/>
        </p:nvSpPr>
        <p:spPr>
          <a:xfrm>
            <a:off x="3869207" y="1058047"/>
            <a:ext cx="1760836" cy="2776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ts val="750"/>
              </a:spcBef>
            </a:pPr>
            <a:r>
              <a:rPr lang="en-US" sz="3600">
                <a:ea typeface="Calibri"/>
                <a:cs typeface="Calibri"/>
              </a:rPr>
              <a:t>2.</a:t>
            </a:r>
          </a:p>
          <a:p>
            <a:pPr>
              <a:lnSpc>
                <a:spcPct val="90000"/>
              </a:lnSpc>
              <a:spcBef>
                <a:spcPts val="750"/>
              </a:spcBef>
            </a:pPr>
            <a:endParaRPr lang="en-US" sz="1800">
              <a:solidFill>
                <a:srgbClr val="1C2C4F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Create scalable, innovative services prioritised by the community. </a:t>
            </a:r>
            <a:endParaRPr lang="en-US" sz="160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9AF252-2753-AF96-3FC9-80409BFD77F1}"/>
              </a:ext>
            </a:extLst>
          </p:cNvPr>
          <p:cNvSpPr txBox="1"/>
          <p:nvPr/>
        </p:nvSpPr>
        <p:spPr>
          <a:xfrm>
            <a:off x="6216990" y="1058045"/>
            <a:ext cx="1544593" cy="23334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3600">
                <a:solidFill>
                  <a:srgbClr val="1C2C4F"/>
                </a:solidFill>
                <a:ea typeface="Calibri"/>
                <a:cs typeface="Calibri"/>
              </a:rPr>
              <a:t>3.</a:t>
            </a:r>
            <a:endParaRPr lang="en-US" sz="36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750"/>
              </a:spcBef>
            </a:pPr>
            <a:endParaRPr lang="en-US" sz="1800">
              <a:solidFill>
                <a:srgbClr val="1C2C4F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Build a sustainable financial model. </a:t>
            </a:r>
            <a:endParaRPr lang="en-US" sz="160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067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BE5422-DFA8-17CD-F76B-56050625F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172D80-DE6E-4645-B20F-B577BFE9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Strategic Service Portfolio</a:t>
            </a:r>
            <a:endParaRPr lang="en-NL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68FEF66-2CBE-6478-25DC-D89F29163766}"/>
              </a:ext>
            </a:extLst>
          </p:cNvPr>
          <p:cNvSpPr/>
          <p:nvPr/>
        </p:nvSpPr>
        <p:spPr>
          <a:xfrm>
            <a:off x="787743" y="1227952"/>
            <a:ext cx="2695318" cy="2255107"/>
          </a:xfrm>
          <a:prstGeom prst="roundRect">
            <a:avLst/>
          </a:prstGeom>
          <a:solidFill>
            <a:srgbClr val="F3C25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800" b="1">
                <a:solidFill>
                  <a:srgbClr val="1C2C4F"/>
                </a:solidFill>
                <a:ea typeface="Calibri"/>
                <a:cs typeface="Calibri"/>
              </a:rPr>
              <a:t>Technical Services </a:t>
            </a:r>
            <a:endParaRPr lang="en-US" sz="1800">
              <a:solidFill>
                <a:srgbClr val="000000"/>
              </a:solidFill>
              <a:ea typeface="Calibri"/>
              <a:cs typeface="Calibri"/>
            </a:endParaRP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Network Infrastructure 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Identity and Access Management (IAM) 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Security 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algn="ctr"/>
            <a:endParaRPr lang="en-US">
              <a:ea typeface="Calibri"/>
              <a:cs typeface="Calibri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6C32E96-22CA-2303-4A18-1AC034220A78}"/>
              </a:ext>
            </a:extLst>
          </p:cNvPr>
          <p:cNvSpPr/>
          <p:nvPr/>
        </p:nvSpPr>
        <p:spPr>
          <a:xfrm>
            <a:off x="3297709" y="1227952"/>
            <a:ext cx="2695318" cy="2255107"/>
          </a:xfrm>
          <a:prstGeom prst="roundRect">
            <a:avLst/>
          </a:prstGeom>
          <a:solidFill>
            <a:srgbClr val="D2D2D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800" b="1">
                <a:solidFill>
                  <a:schemeClr val="tx1"/>
                </a:solidFill>
                <a:ea typeface="Calibri"/>
                <a:cs typeface="Calibri"/>
              </a:rPr>
              <a:t>Emerging Services</a:t>
            </a:r>
            <a:r>
              <a:rPr lang="en-US" sz="1800">
                <a:solidFill>
                  <a:schemeClr val="tx1"/>
                </a:solidFill>
                <a:ea typeface="Calibri"/>
                <a:cs typeface="Calibri"/>
              </a:rPr>
              <a:t> </a:t>
            </a: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chemeClr val="tx1"/>
                </a:solidFill>
                <a:ea typeface="Calibri"/>
                <a:cs typeface="Calibri"/>
              </a:rPr>
              <a:t>Data </a:t>
            </a: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chemeClr val="tx1"/>
                </a:solidFill>
                <a:ea typeface="Calibri"/>
                <a:cs typeface="Calibri"/>
              </a:rPr>
              <a:t>Education </a:t>
            </a: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chemeClr val="tx1"/>
                </a:solidFill>
                <a:ea typeface="Calibri"/>
                <a:cs typeface="Calibri"/>
              </a:rPr>
              <a:t>AI </a:t>
            </a:r>
          </a:p>
          <a:p>
            <a:pPr>
              <a:lnSpc>
                <a:spcPct val="90000"/>
              </a:lnSpc>
              <a:spcBef>
                <a:spcPts val="750"/>
              </a:spcBef>
            </a:pPr>
            <a:endParaRPr lang="en-US" sz="1800" b="1">
              <a:solidFill>
                <a:srgbClr val="1C2C4F"/>
              </a:solidFill>
              <a:ea typeface="Calibri"/>
              <a:cs typeface="Calibri"/>
            </a:endParaRPr>
          </a:p>
          <a:p>
            <a:pPr algn="ctr"/>
            <a:endParaRPr lang="en-US">
              <a:ea typeface="Calibri"/>
              <a:cs typeface="Calibri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464FE15-46AC-03FB-F083-C6DB7D229C65}"/>
              </a:ext>
            </a:extLst>
          </p:cNvPr>
          <p:cNvSpPr/>
          <p:nvPr/>
        </p:nvSpPr>
        <p:spPr>
          <a:xfrm>
            <a:off x="5630047" y="1227951"/>
            <a:ext cx="2695318" cy="2255107"/>
          </a:xfrm>
          <a:prstGeom prst="roundRect">
            <a:avLst/>
          </a:prstGeom>
          <a:solidFill>
            <a:srgbClr val="C63E9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ts val="750"/>
              </a:spcBef>
            </a:pPr>
            <a:endParaRPr lang="en-US" sz="1800" b="1">
              <a:solidFill>
                <a:srgbClr val="1C2C4F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750"/>
              </a:spcBef>
            </a:pPr>
            <a:r>
              <a:rPr lang="en-US" sz="1800" b="1">
                <a:solidFill>
                  <a:srgbClr val="1C2C4F"/>
                </a:solidFill>
                <a:ea typeface="Calibri"/>
                <a:cs typeface="Calibri"/>
              </a:rPr>
              <a:t>Professional Services</a:t>
            </a:r>
            <a:r>
              <a:rPr lang="en-US" sz="1800">
                <a:solidFill>
                  <a:srgbClr val="1C2C4F"/>
                </a:solidFill>
                <a:ea typeface="Calibri"/>
                <a:cs typeface="Calibri"/>
              </a:rPr>
              <a:t> </a:t>
            </a:r>
            <a:endParaRPr lang="en-US" sz="1800">
              <a:solidFill>
                <a:srgbClr val="000000"/>
              </a:solidFill>
              <a:ea typeface="Calibri"/>
              <a:cs typeface="Calibri"/>
            </a:endParaRP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Events Management 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Advisory </a:t>
            </a:r>
            <a:endParaRPr lang="en-US" sz="1600">
              <a:solidFill>
                <a:srgbClr val="000000"/>
              </a:solidFill>
              <a:ea typeface="Calibri"/>
              <a:cs typeface="Calibri"/>
            </a:endParaRPr>
          </a:p>
          <a:p>
            <a:pPr marL="628650" lvl="1" indent="-285750">
              <a:lnSpc>
                <a:spcPct val="90000"/>
              </a:lnSpc>
              <a:spcBef>
                <a:spcPts val="375"/>
              </a:spcBef>
              <a:buFont typeface="Arial"/>
              <a:buChar char="•"/>
            </a:pPr>
            <a:r>
              <a:rPr lang="en-US" sz="1600">
                <a:solidFill>
                  <a:srgbClr val="1C2C4F"/>
                </a:solidFill>
                <a:ea typeface="Calibri"/>
                <a:cs typeface="Calibri"/>
              </a:rPr>
              <a:t>Learning and Talent Development </a:t>
            </a:r>
            <a:endParaRPr lang="en-US"/>
          </a:p>
          <a:p>
            <a:pPr>
              <a:lnSpc>
                <a:spcPct val="90000"/>
              </a:lnSpc>
              <a:spcBef>
                <a:spcPts val="750"/>
              </a:spcBef>
            </a:pPr>
            <a:endParaRPr lang="en-US" sz="1800" b="1">
              <a:solidFill>
                <a:srgbClr val="1C2C4F"/>
              </a:solidFill>
              <a:ea typeface="Calibri"/>
              <a:cs typeface="Calibri"/>
            </a:endParaRPr>
          </a:p>
          <a:p>
            <a:pPr algn="ctr"/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8302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4CEA97-727A-F63E-1988-E628B46A7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01" y="964417"/>
            <a:ext cx="6315421" cy="3357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600">
                <a:ea typeface="Verdana"/>
                <a:cs typeface="Arial"/>
              </a:rPr>
              <a:t>Small lean strategy team </a:t>
            </a:r>
            <a:endParaRPr lang="en-US" sz="160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400">
                <a:ea typeface="Verdana"/>
                <a:cs typeface="Arial"/>
              </a:rPr>
              <a:t>Lise (owner/sponsor), Dawn (project lead), Lars Fischer, </a:t>
            </a:r>
            <a:r>
              <a:rPr lang="en-US" sz="1400" err="1">
                <a:ea typeface="Verdana"/>
                <a:cs typeface="Arial"/>
              </a:rPr>
              <a:t>NORDUnet</a:t>
            </a:r>
            <a:r>
              <a:rPr lang="en-US" sz="1400">
                <a:ea typeface="Verdana"/>
                <a:cs typeface="Arial"/>
              </a:rPr>
              <a:t> (board liaison), Anastas Mishev, UKIM and Alberto Pérez Goméz, </a:t>
            </a:r>
            <a:r>
              <a:rPr lang="en-US" sz="1400" err="1">
                <a:ea typeface="Verdana"/>
                <a:cs typeface="Arial"/>
              </a:rPr>
              <a:t>RedIRIS</a:t>
            </a:r>
            <a:r>
              <a:rPr lang="en-US" sz="1400">
                <a:ea typeface="Verdana"/>
                <a:cs typeface="Arial"/>
              </a:rPr>
              <a:t> (GA liaisons)</a:t>
            </a:r>
            <a:endParaRPr lang="en-US" sz="1400"/>
          </a:p>
          <a:p>
            <a:pPr marL="0" indent="0">
              <a:buNone/>
            </a:pPr>
            <a:endParaRPr lang="en-US" sz="1600"/>
          </a:p>
          <a:p>
            <a:r>
              <a:rPr lang="en-US" sz="1600">
                <a:ea typeface="Verdana"/>
                <a:cs typeface="Arial"/>
              </a:rPr>
              <a:t>Thorough process with the </a:t>
            </a:r>
            <a:r>
              <a:rPr lang="en-US" sz="1600" err="1">
                <a:ea typeface="Verdana"/>
                <a:cs typeface="Arial"/>
              </a:rPr>
              <a:t>organisation</a:t>
            </a:r>
            <a:r>
              <a:rPr lang="en-US" sz="1600">
                <a:ea typeface="Verdana"/>
                <a:cs typeface="Arial"/>
              </a:rPr>
              <a:t>: every team had to give input, an in-person All-Hands event with facilitators - all fed into the strategy.</a:t>
            </a:r>
            <a:br>
              <a:rPr lang="en-US" sz="1600"/>
            </a:br>
            <a:r>
              <a:rPr lang="en-US" sz="1600">
                <a:ea typeface="Verdana"/>
                <a:cs typeface="Arial"/>
              </a:rPr>
              <a:t> </a:t>
            </a:r>
          </a:p>
          <a:p>
            <a:r>
              <a:rPr lang="en-US" sz="1600">
                <a:ea typeface="Verdana"/>
                <a:cs typeface="Arial"/>
              </a:rPr>
              <a:t>Several consultations and iterations with GA, members, our peers, European Commission, and other stakeholders.</a:t>
            </a:r>
            <a:br>
              <a:rPr lang="en-US" sz="1600"/>
            </a:br>
            <a:endParaRPr lang="en-US" sz="1600"/>
          </a:p>
          <a:p>
            <a:r>
              <a:rPr lang="en-US" sz="1600">
                <a:ea typeface="Verdana"/>
                <a:cs typeface="Arial"/>
              </a:rPr>
              <a:t>Discussed with working groups and CTO workshop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NL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C24544-9533-676A-8D59-C16BE2EFC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8C534F-0365-01F2-F537-C14E97824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GÉANT Association Strategy Process</a:t>
            </a:r>
            <a:endParaRPr lang="en-NL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97436D-842D-1E7B-3F98-9D1597B9CEAD}"/>
              </a:ext>
            </a:extLst>
          </p:cNvPr>
          <p:cNvSpPr txBox="1"/>
          <p:nvPr/>
        </p:nvSpPr>
        <p:spPr>
          <a:xfrm>
            <a:off x="6912061" y="965371"/>
            <a:ext cx="1699053" cy="3093154"/>
          </a:xfrm>
          <a:prstGeom prst="rect">
            <a:avLst/>
          </a:prstGeom>
          <a:solidFill>
            <a:srgbClr val="535DA9"/>
          </a:solidFill>
          <a:ln>
            <a:solidFill>
              <a:srgbClr val="535DA9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In total: </a:t>
            </a:r>
            <a:endParaRPr lang="en-US">
              <a:solidFill>
                <a:schemeClr val="bg1"/>
              </a:solidFill>
              <a:ea typeface="+mn-lt"/>
              <a:cs typeface="+mn-lt"/>
            </a:endParaRPr>
          </a:p>
          <a:p>
            <a:endParaRPr lang="en-US" sz="150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18 </a:t>
            </a:r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months</a:t>
            </a:r>
            <a:endParaRPr lang="en-US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125 </a:t>
            </a:r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pages of input</a:t>
            </a:r>
            <a:endParaRPr lang="en-US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75 </a:t>
            </a:r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meetings</a:t>
            </a: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10 </a:t>
            </a:r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iterations</a:t>
            </a:r>
          </a:p>
          <a:p>
            <a:r>
              <a:rPr lang="en-US" sz="1800">
                <a:solidFill>
                  <a:schemeClr val="bg1"/>
                </a:solidFill>
                <a:ea typeface="+mn-lt"/>
                <a:cs typeface="+mn-lt"/>
              </a:rPr>
              <a:t>3 </a:t>
            </a:r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framework approaches</a:t>
            </a:r>
            <a:endParaRPr lang="en-US">
              <a:solidFill>
                <a:schemeClr val="bg1"/>
              </a:solidFill>
              <a:ea typeface="+mn-lt"/>
              <a:cs typeface="+mn-lt"/>
            </a:endParaRPr>
          </a:p>
          <a:p>
            <a:endParaRPr lang="en-US" sz="1500">
              <a:solidFill>
                <a:schemeClr val="bg1"/>
              </a:solidFill>
              <a:ea typeface="+mn-lt"/>
              <a:cs typeface="+mn-lt"/>
            </a:endParaRPr>
          </a:p>
          <a:p>
            <a:endParaRPr lang="en-US" sz="150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1500">
                <a:solidFill>
                  <a:schemeClr val="bg1"/>
                </a:solidFill>
                <a:ea typeface="+mn-lt"/>
                <a:cs typeface="+mn-lt"/>
              </a:rPr>
              <a:t>Main strategy locked in early on.</a:t>
            </a:r>
            <a:endParaRPr lang="en-US">
              <a:solidFill>
                <a:schemeClr val="bg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464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2BC9A0-C6BE-8328-1087-F8793A1CA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03" y="964417"/>
            <a:ext cx="8060814" cy="335706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>
                <a:ea typeface="Verdana"/>
                <a:cs typeface="Arial"/>
              </a:rPr>
              <a:t>Strong project management is essential – Dawn allocated to lead the process made the it all possible </a:t>
            </a:r>
          </a:p>
          <a:p>
            <a:endParaRPr lang="en-US"/>
          </a:p>
          <a:p>
            <a:pPr marL="0" indent="0">
              <a:buNone/>
            </a:pPr>
            <a:r>
              <a:rPr lang="en-US"/>
              <a:t>Patience, patience, patience - several iterations and repetitions are necessary</a:t>
            </a:r>
            <a:br>
              <a:rPr lang="en-US"/>
            </a:br>
            <a:endParaRPr lang="en-US"/>
          </a:p>
          <a:p>
            <a:pPr marL="0" indent="0">
              <a:buNone/>
            </a:pPr>
            <a:r>
              <a:rPr lang="en-US"/>
              <a:t>Early staff involvement is important and demanding due to different interests and uneven strategic understanding, but worth it.</a:t>
            </a:r>
            <a:br>
              <a:rPr lang="en-US"/>
            </a:br>
            <a:endParaRPr lang="en-US"/>
          </a:p>
          <a:p>
            <a:pPr marL="0" indent="0">
              <a:buNone/>
            </a:pPr>
            <a:r>
              <a:rPr lang="en-US"/>
              <a:t>Strong and early membership involvement is important and demanding due to diversity in membership scope and different requests to strategy detail levels, but important for the buy-in and legitimacy in an association.</a:t>
            </a:r>
            <a:br>
              <a:rPr lang="en-US"/>
            </a:br>
            <a:endParaRPr lang="en-US"/>
          </a:p>
          <a:p>
            <a:pPr marL="0" indent="0">
              <a:buNone/>
            </a:pPr>
            <a:r>
              <a:rPr lang="en-US"/>
              <a:t>Strategy needs a detailed implementation plan – including transformation and culture </a:t>
            </a:r>
            <a:endParaRPr lang="en-NL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5A390A-4ED9-8823-F0F2-CE8B0D700C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5C7FE1D-CE71-E3AF-8AB4-017ABB923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Learnings – prepare, listen, validate</a:t>
            </a:r>
            <a:endParaRPr lang="en-NL"/>
          </a:p>
        </p:txBody>
      </p:sp>
      <p:pic>
        <p:nvPicPr>
          <p:cNvPr id="5" name="Graphic 4" descr="Checkbox Checked with solid fill">
            <a:extLst>
              <a:ext uri="{FF2B5EF4-FFF2-40B4-BE49-F238E27FC236}">
                <a16:creationId xmlns:a16="http://schemas.microsoft.com/office/drawing/2014/main" id="{5D179D55-2F37-246F-6E69-CEEEE4507D3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14699" y="878874"/>
            <a:ext cx="566867" cy="551421"/>
          </a:xfrm>
          <a:prstGeom prst="rect">
            <a:avLst/>
          </a:prstGeom>
        </p:spPr>
      </p:pic>
      <p:pic>
        <p:nvPicPr>
          <p:cNvPr id="6" name="Graphic 5" descr="Checkbox Checked with solid fill">
            <a:extLst>
              <a:ext uri="{FF2B5EF4-FFF2-40B4-BE49-F238E27FC236}">
                <a16:creationId xmlns:a16="http://schemas.microsoft.com/office/drawing/2014/main" id="{B77C1A08-05CC-E6E7-6EB0-AB88C6D2F07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14699" y="1628002"/>
            <a:ext cx="566867" cy="551421"/>
          </a:xfrm>
          <a:prstGeom prst="rect">
            <a:avLst/>
          </a:prstGeom>
        </p:spPr>
      </p:pic>
      <p:pic>
        <p:nvPicPr>
          <p:cNvPr id="7" name="Graphic 6" descr="Checkbox Checked with solid fill">
            <a:extLst>
              <a:ext uri="{FF2B5EF4-FFF2-40B4-BE49-F238E27FC236}">
                <a16:creationId xmlns:a16="http://schemas.microsoft.com/office/drawing/2014/main" id="{953A1DCF-D731-361D-14AA-D41F01709F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14698" y="2230393"/>
            <a:ext cx="566867" cy="551421"/>
          </a:xfrm>
          <a:prstGeom prst="rect">
            <a:avLst/>
          </a:prstGeom>
        </p:spPr>
      </p:pic>
      <p:pic>
        <p:nvPicPr>
          <p:cNvPr id="8" name="Graphic 7" descr="Checkbox Checked with solid fill">
            <a:extLst>
              <a:ext uri="{FF2B5EF4-FFF2-40B4-BE49-F238E27FC236}">
                <a16:creationId xmlns:a16="http://schemas.microsoft.com/office/drawing/2014/main" id="{8D3F4B92-8100-669A-DA8E-72B22A710F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14699" y="3033583"/>
            <a:ext cx="566867" cy="551421"/>
          </a:xfrm>
          <a:prstGeom prst="rect">
            <a:avLst/>
          </a:prstGeom>
        </p:spPr>
      </p:pic>
      <p:pic>
        <p:nvPicPr>
          <p:cNvPr id="9" name="Graphic 8" descr="Checkbox Checked with solid fill">
            <a:extLst>
              <a:ext uri="{FF2B5EF4-FFF2-40B4-BE49-F238E27FC236}">
                <a16:creationId xmlns:a16="http://schemas.microsoft.com/office/drawing/2014/main" id="{207E15CF-5E40-1489-2CC6-D9D949FA92B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14698" y="3774988"/>
            <a:ext cx="566867" cy="55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1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100591"/>
            <a:ext cx="3795964" cy="26312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solidFill>
                  <a:srgbClr val="1C305D"/>
                </a:solidFill>
                <a:latin typeface="+mn-lt"/>
                <a:ea typeface="Verdana"/>
                <a:cs typeface="Arial"/>
              </a:rPr>
              <a:t>lise.fuhr@geant.org</a:t>
            </a:r>
            <a:endParaRPr lang="en-GB" sz="1800">
              <a:solidFill>
                <a:srgbClr val="1C305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AA3960-760A-4B61-8C8B-DBF90F37C8C8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sharepoint/v3"/>
    <ds:schemaRef ds:uri="e7019c98-23ef-46f8-8434-cfd3a3bc7393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F2E35BE0-4019-4082-B1C6-2E4ACDDEA26A}">
  <ds:schemaRefs>
    <ds:schemaRef ds:uri="e7019c98-23ef-46f8-8434-cfd3a3bc73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8cc37ca-6546-448c-8369-0f1026a3306b}" enabled="0" method="" siteId="{d8cc37ca-6546-448c-8369-0f1026a330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0</TotalTime>
  <Words>434</Words>
  <Application>Microsoft Macintosh PowerPoint</Application>
  <PresentationFormat>On-screen Show (16:9)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Verdana</vt:lpstr>
      <vt:lpstr>GEANT Association</vt:lpstr>
      <vt:lpstr>PowerPoint Presentation</vt:lpstr>
      <vt:lpstr>Inspiration and Structure</vt:lpstr>
      <vt:lpstr>Strategy</vt:lpstr>
      <vt:lpstr>Three main pillars – strategic goals</vt:lpstr>
      <vt:lpstr>Strategic Service Portfolio</vt:lpstr>
      <vt:lpstr>GÉANT Association Strategy Process</vt:lpstr>
      <vt:lpstr>Key Learnings – prepare, listen, validate</vt:lpstr>
      <vt:lpstr>PowerPoint Presentation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Nicole Harris</cp:lastModifiedBy>
  <cp:revision>2</cp:revision>
  <dcterms:created xsi:type="dcterms:W3CDTF">2015-04-29T14:13:57Z</dcterms:created>
  <dcterms:modified xsi:type="dcterms:W3CDTF">2026-06-05T08:41:54Z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