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79"/>
  </p:normalViewPr>
  <p:slideViewPr>
    <p:cSldViewPr snapToGrid="0">
      <p:cViewPr varScale="1">
        <p:scale>
          <a:sx n="155" d="100"/>
          <a:sy n="155" d="100"/>
        </p:scale>
        <p:origin x="432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e8a64d9009_4_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3e8a64d9009_4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e8a64d9009_4_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g3e8a64d9009_4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e8a64d9009_4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e8a64d9009_4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e8a64d9009_0_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e8a64d9009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e8a64d9009_4_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g3e8a64d9009_4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solidFill>
          <a:schemeClr val="lt1">
            <a:alpha val="0"/>
          </a:schemeClr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1E3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" name="Google Shape;59;p14" descr="A colorful pattern with different designs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93012" y="672802"/>
            <a:ext cx="5450987" cy="3507308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460601" y="2664196"/>
            <a:ext cx="3272155" cy="237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37C3F"/>
              </a:buClr>
              <a:buSzPts val="1600"/>
              <a:buNone/>
              <a:defRPr sz="1600" b="1">
                <a:solidFill>
                  <a:srgbClr val="037C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2"/>
          </p:nvPr>
        </p:nvSpPr>
        <p:spPr>
          <a:xfrm>
            <a:off x="460602" y="1696763"/>
            <a:ext cx="4336866" cy="381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None/>
              <a:defRPr sz="1800" b="0">
                <a:solidFill>
                  <a:srgbClr val="1C30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3"/>
          </p:nvPr>
        </p:nvSpPr>
        <p:spPr>
          <a:xfrm>
            <a:off x="466907" y="591750"/>
            <a:ext cx="4330561" cy="1006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2777"/>
              </a:lnSpc>
              <a:spcBef>
                <a:spcPts val="0"/>
              </a:spcBef>
              <a:spcAft>
                <a:spcPts val="0"/>
              </a:spcAft>
              <a:buClr>
                <a:srgbClr val="1C305D"/>
              </a:buClr>
              <a:buSzPts val="3600"/>
              <a:buNone/>
              <a:defRPr sz="3600" b="1">
                <a:solidFill>
                  <a:srgbClr val="1C30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4"/>
          </p:nvPr>
        </p:nvSpPr>
        <p:spPr>
          <a:xfrm>
            <a:off x="460601" y="2967104"/>
            <a:ext cx="3272155" cy="22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85714"/>
              </a:lnSpc>
              <a:spcBef>
                <a:spcPts val="0"/>
              </a:spcBef>
              <a:spcAft>
                <a:spcPts val="0"/>
              </a:spcAft>
              <a:buClr>
                <a:srgbClr val="1C305D"/>
              </a:buClr>
              <a:buSzPts val="1400"/>
              <a:buNone/>
              <a:defRPr sz="1400" b="1">
                <a:solidFill>
                  <a:srgbClr val="1C30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5"/>
          </p:nvPr>
        </p:nvSpPr>
        <p:spPr>
          <a:xfrm>
            <a:off x="460601" y="3180171"/>
            <a:ext cx="3272155" cy="237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85714"/>
              </a:lnSpc>
              <a:spcBef>
                <a:spcPts val="0"/>
              </a:spcBef>
              <a:spcAft>
                <a:spcPts val="0"/>
              </a:spcAft>
              <a:buClr>
                <a:srgbClr val="1C305D"/>
              </a:buClr>
              <a:buSzPts val="1400"/>
              <a:buNone/>
              <a:defRPr sz="1400">
                <a:solidFill>
                  <a:srgbClr val="1C30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0" y="4176990"/>
            <a:ext cx="9143999" cy="966510"/>
          </a:xfrm>
          <a:prstGeom prst="rect">
            <a:avLst/>
          </a:prstGeom>
          <a:solidFill>
            <a:srgbClr val="2064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" name="Google Shape;66;p14" descr="A black background with white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5053" y="4556393"/>
            <a:ext cx="969200" cy="206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 descr="A black and white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b="47445"/>
          <a:stretch/>
        </p:blipFill>
        <p:spPr>
          <a:xfrm>
            <a:off x="460601" y="4471738"/>
            <a:ext cx="1082250" cy="343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47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50201" y="964417"/>
            <a:ext cx="8439238" cy="3357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2C4F"/>
              </a:buClr>
              <a:buSzPts val="1800"/>
              <a:buChar char="•"/>
              <a:defRPr sz="1800">
                <a:solidFill>
                  <a:srgbClr val="1C2C4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2C4F"/>
              </a:buClr>
              <a:buSzPts val="1600"/>
              <a:buChar char="•"/>
              <a:defRPr sz="1600">
                <a:solidFill>
                  <a:srgbClr val="1C2C4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2C4F"/>
              </a:buClr>
              <a:buSzPts val="1400"/>
              <a:buChar char="•"/>
              <a:defRPr sz="1400">
                <a:solidFill>
                  <a:srgbClr val="1C2C4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2C4F"/>
              </a:buClr>
              <a:buSzPts val="1200"/>
              <a:buChar char="•"/>
              <a:defRPr>
                <a:solidFill>
                  <a:srgbClr val="1C2C4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2C4F"/>
              </a:buClr>
              <a:buSzPts val="1200"/>
              <a:buChar char="•"/>
              <a:defRPr>
                <a:solidFill>
                  <a:srgbClr val="1C2C4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sldNum" idx="12"/>
          </p:nvPr>
        </p:nvSpPr>
        <p:spPr>
          <a:xfrm>
            <a:off x="6732039" y="4730188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7C3F"/>
              </a:buClr>
              <a:buSzPts val="20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60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/>
          <p:nvPr/>
        </p:nvSpPr>
        <p:spPr>
          <a:xfrm>
            <a:off x="0" y="4468536"/>
            <a:ext cx="9144000" cy="6958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6"/>
          <p:cNvSpPr/>
          <p:nvPr/>
        </p:nvSpPr>
        <p:spPr>
          <a:xfrm>
            <a:off x="0" y="4752968"/>
            <a:ext cx="9144000" cy="415027"/>
          </a:xfrm>
          <a:prstGeom prst="rect">
            <a:avLst/>
          </a:prstGeom>
          <a:solidFill>
            <a:srgbClr val="2064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>
            <a:off x="350201" y="964417"/>
            <a:ext cx="8439238" cy="360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  <a:defRPr sz="1800">
                <a:solidFill>
                  <a:srgbClr val="1C30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600"/>
              <a:buChar char="•"/>
              <a:defRPr sz="1600">
                <a:solidFill>
                  <a:srgbClr val="1C305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400"/>
              <a:buChar char="•"/>
              <a:defRPr sz="1400">
                <a:solidFill>
                  <a:srgbClr val="1C305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200"/>
              <a:buChar char="•"/>
              <a:defRPr sz="1200">
                <a:solidFill>
                  <a:srgbClr val="1C305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200"/>
              <a:buChar char="•"/>
              <a:defRPr>
                <a:solidFill>
                  <a:srgbClr val="1C305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7C3F"/>
              </a:buClr>
              <a:buSzPts val="2000"/>
              <a:buFont typeface="Calibri"/>
              <a:buNone/>
              <a:defRPr>
                <a:solidFill>
                  <a:srgbClr val="037C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6732039" y="482551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8" name="Google Shape;78;p16" descr="A black and white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b="47445"/>
          <a:stretch/>
        </p:blipFill>
        <p:spPr>
          <a:xfrm>
            <a:off x="350201" y="4824412"/>
            <a:ext cx="819086" cy="2596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0" y="4503107"/>
            <a:ext cx="9144000" cy="646112"/>
          </a:xfrm>
          <a:prstGeom prst="rect">
            <a:avLst/>
          </a:prstGeom>
          <a:solidFill>
            <a:srgbClr val="2064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7C3F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37C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1"/>
          </p:nvPr>
        </p:nvSpPr>
        <p:spPr>
          <a:xfrm>
            <a:off x="350201" y="964414"/>
            <a:ext cx="8439238" cy="330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C30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1C305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1C305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1C305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C305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1C305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7896385" y="4725555"/>
            <a:ext cx="893053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B4E9E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5" name="Google Shape;55;p13" descr="A black and white logo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b="47445"/>
          <a:stretch/>
        </p:blipFill>
        <p:spPr>
          <a:xfrm>
            <a:off x="350201" y="4696357"/>
            <a:ext cx="819086" cy="259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descr="A colorful bird and a bird&#10;&#10;Description automatically generated with medium confidenc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37145" y="4554915"/>
            <a:ext cx="3670126" cy="59484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>
            <a:off x="460601" y="2664196"/>
            <a:ext cx="3989479" cy="237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7C3F"/>
              </a:buClr>
              <a:buSzPts val="1600"/>
              <a:buNone/>
            </a:pPr>
            <a:r>
              <a:rPr lang="en"/>
              <a:t>David Crooks, Veronika Di Luna, Mira Stanic</a:t>
            </a:r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2"/>
          </p:nvPr>
        </p:nvSpPr>
        <p:spPr>
          <a:xfrm>
            <a:off x="460602" y="1696763"/>
            <a:ext cx="4336866" cy="381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C305D"/>
              </a:buClr>
              <a:buSzPts val="1800"/>
              <a:buNone/>
            </a:pPr>
            <a:r>
              <a:rPr lang="en"/>
              <a:t>What’s next?</a:t>
            </a:r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body" idx="3"/>
          </p:nvPr>
        </p:nvSpPr>
        <p:spPr>
          <a:xfrm>
            <a:off x="466907" y="591750"/>
            <a:ext cx="4330561" cy="1006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2777"/>
              </a:lnSpc>
              <a:spcBef>
                <a:spcPts val="0"/>
              </a:spcBef>
              <a:spcAft>
                <a:spcPts val="0"/>
              </a:spcAft>
              <a:buClr>
                <a:srgbClr val="1C305D"/>
              </a:buClr>
              <a:buSzPts val="3600"/>
              <a:buNone/>
            </a:pPr>
            <a:r>
              <a:rPr lang="en" dirty="0"/>
              <a:t>EDI </a:t>
            </a:r>
            <a:r>
              <a:rPr lang="en" dirty="0" err="1"/>
              <a:t>BoF</a:t>
            </a:r>
            <a:endParaRPr dirty="0"/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4"/>
          </p:nvPr>
        </p:nvSpPr>
        <p:spPr>
          <a:xfrm>
            <a:off x="460601" y="2967104"/>
            <a:ext cx="3272155" cy="22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5714"/>
              </a:lnSpc>
              <a:spcBef>
                <a:spcPts val="0"/>
              </a:spcBef>
              <a:spcAft>
                <a:spcPts val="0"/>
              </a:spcAft>
              <a:buClr>
                <a:srgbClr val="1C305D"/>
              </a:buClr>
              <a:buSzPts val="1400"/>
              <a:buNone/>
            </a:pPr>
            <a:r>
              <a:rPr lang="en"/>
              <a:t>Paavo</a:t>
            </a:r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5"/>
          </p:nvPr>
        </p:nvSpPr>
        <p:spPr>
          <a:xfrm>
            <a:off x="460601" y="3180171"/>
            <a:ext cx="3272155" cy="237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5714"/>
              </a:lnSpc>
              <a:spcBef>
                <a:spcPts val="0"/>
              </a:spcBef>
              <a:spcAft>
                <a:spcPts val="0"/>
              </a:spcAft>
              <a:buClr>
                <a:srgbClr val="1C305D"/>
              </a:buClr>
              <a:buSzPts val="1400"/>
              <a:buNone/>
            </a:pPr>
            <a:r>
              <a:rPr lang="en"/>
              <a:t>Thursday 11</a:t>
            </a:r>
            <a:r>
              <a:rPr lang="en" baseline="30000"/>
              <a:t>th</a:t>
            </a:r>
            <a:r>
              <a:rPr lang="en"/>
              <a:t> June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body" idx="1"/>
          </p:nvPr>
        </p:nvSpPr>
        <p:spPr>
          <a:xfrm>
            <a:off x="350201" y="964417"/>
            <a:ext cx="8439238" cy="3357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2C4F"/>
              </a:buClr>
              <a:buSzPts val="1800"/>
              <a:buChar char="•"/>
            </a:pPr>
            <a:r>
              <a:rPr lang="en" dirty="0"/>
              <a:t>Introduction </a:t>
            </a:r>
            <a:endParaRPr dirty="0"/>
          </a:p>
          <a:p>
            <a:pPr marL="1714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2C4F"/>
              </a:buClr>
              <a:buSzPts val="1800"/>
              <a:buChar char="•"/>
            </a:pPr>
            <a:r>
              <a:rPr lang="en" dirty="0"/>
              <a:t>Short talks [3 x 10-15 minutes]</a:t>
            </a:r>
            <a:endParaRPr dirty="0"/>
          </a:p>
          <a:p>
            <a:pPr marL="1714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2C4F"/>
              </a:buClr>
              <a:buSzPts val="1800"/>
              <a:buChar char="•"/>
            </a:pPr>
            <a:r>
              <a:rPr lang="en" dirty="0"/>
              <a:t>Topics for discussion </a:t>
            </a:r>
            <a:endParaRPr dirty="0"/>
          </a:p>
          <a:p>
            <a:pPr marL="11430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2C4F"/>
              </a:buClr>
              <a:buSzPts val="1800"/>
              <a:buNone/>
            </a:pPr>
            <a:endParaRPr dirty="0"/>
          </a:p>
        </p:txBody>
      </p:sp>
      <p:sp>
        <p:nvSpPr>
          <p:cNvPr id="99" name="Google Shape;99;p19"/>
          <p:cNvSpPr txBox="1">
            <a:spLocks noGrp="1"/>
          </p:cNvSpPr>
          <p:nvPr>
            <p:ph type="sldNum" idx="12"/>
          </p:nvPr>
        </p:nvSpPr>
        <p:spPr>
          <a:xfrm>
            <a:off x="6732039" y="4730188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7C3F"/>
              </a:buClr>
              <a:buSzPts val="2000"/>
              <a:buFont typeface="Calibri"/>
              <a:buNone/>
            </a:pPr>
            <a:r>
              <a:rPr lang="en"/>
              <a:t>Agenda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body" idx="1"/>
          </p:nvPr>
        </p:nvSpPr>
        <p:spPr>
          <a:xfrm>
            <a:off x="350201" y="964417"/>
            <a:ext cx="8439238" cy="360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</a:pPr>
            <a:r>
              <a:rPr lang="en"/>
              <a:t>Really successful BoF session in Brighton last year, including updates from around the community on recent progress and challenges</a:t>
            </a:r>
            <a:endParaRPr/>
          </a:p>
          <a:p>
            <a:pPr marL="171450" lvl="0" indent="-571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None/>
            </a:pP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</a:pPr>
            <a:r>
              <a:rPr lang="en"/>
              <a:t>Strong expression in the room of support and appetite for work in this area</a:t>
            </a:r>
            <a:endParaRPr/>
          </a:p>
          <a:p>
            <a:pPr marL="171450" lvl="0" indent="-571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None/>
            </a:pP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305D"/>
              </a:buClr>
              <a:buSzPts val="1800"/>
              <a:buChar char="•"/>
            </a:pPr>
            <a:r>
              <a:rPr lang="en"/>
              <a:t>So: what’s next?</a:t>
            </a:r>
            <a:endParaRPr/>
          </a:p>
        </p:txBody>
      </p:sp>
      <p:sp>
        <p:nvSpPr>
          <p:cNvPr id="106" name="Google Shape;106;p20"/>
          <p:cNvSpPr txBox="1"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7C3F"/>
              </a:buClr>
              <a:buSzPts val="2000"/>
              <a:buFont typeface="Calibri"/>
              <a:buNone/>
            </a:pPr>
            <a:r>
              <a:rPr lang="en"/>
              <a:t>Intro – reflections from TNC 2025 in Brighton</a:t>
            </a:r>
            <a:endParaRPr/>
          </a:p>
        </p:txBody>
      </p:sp>
      <p:sp>
        <p:nvSpPr>
          <p:cNvPr id="107" name="Google Shape;107;p20"/>
          <p:cNvSpPr txBox="1">
            <a:spLocks noGrp="1"/>
          </p:cNvSpPr>
          <p:nvPr>
            <p:ph type="sldNum" idx="12"/>
          </p:nvPr>
        </p:nvSpPr>
        <p:spPr>
          <a:xfrm>
            <a:off x="6732039" y="482551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body" idx="1"/>
          </p:nvPr>
        </p:nvSpPr>
        <p:spPr>
          <a:xfrm>
            <a:off x="350201" y="964417"/>
            <a:ext cx="8439300" cy="3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Maari Alanko (CSC) - </a:t>
            </a:r>
            <a:r>
              <a:rPr lang="en" b="1" dirty="0"/>
              <a:t>From plans to practice: Embedding DEI in everyday decisions</a:t>
            </a:r>
            <a:endParaRPr b="1" dirty="0"/>
          </a:p>
          <a:p>
            <a:pPr marL="1714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Gorgonio Barreto Araújo (RNP) - </a:t>
            </a:r>
            <a:r>
              <a:rPr lang="en" b="1" dirty="0"/>
              <a:t>Advancing Equity, Diversity and Inclusion: Brazil’s Approach and the Role of RNP</a:t>
            </a:r>
            <a:endParaRPr b="1" dirty="0"/>
          </a:p>
          <a:p>
            <a:pPr marL="1714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Mira Stanic, Veronika Di Luna (GÉANT) - </a:t>
            </a:r>
            <a:r>
              <a:rPr lang="en" b="1" dirty="0"/>
              <a:t>Road to the EDI Strategy</a:t>
            </a:r>
            <a:endParaRPr dirty="0"/>
          </a:p>
        </p:txBody>
      </p:sp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350201" y="131562"/>
            <a:ext cx="84393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7C3F"/>
              </a:buClr>
              <a:buSzPts val="2000"/>
              <a:buFont typeface="Calibri"/>
              <a:buNone/>
            </a:pPr>
            <a:r>
              <a:rPr lang="en" dirty="0"/>
              <a:t>Short talks</a:t>
            </a:r>
            <a:endParaRPr dirty="0"/>
          </a:p>
        </p:txBody>
      </p:sp>
      <p:sp>
        <p:nvSpPr>
          <p:cNvPr id="114" name="Google Shape;114;p21"/>
          <p:cNvSpPr txBox="1">
            <a:spLocks noGrp="1"/>
          </p:cNvSpPr>
          <p:nvPr>
            <p:ph type="sldNum" idx="12"/>
          </p:nvPr>
        </p:nvSpPr>
        <p:spPr>
          <a:xfrm>
            <a:off x="6732039" y="4825515"/>
            <a:ext cx="20574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>
            <a:spLocks noGrp="1"/>
          </p:cNvSpPr>
          <p:nvPr>
            <p:ph type="title"/>
          </p:nvPr>
        </p:nvSpPr>
        <p:spPr>
          <a:xfrm>
            <a:off x="350201" y="2223837"/>
            <a:ext cx="8439238" cy="69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7C3F"/>
              </a:buClr>
              <a:buSzPts val="2000"/>
              <a:buFont typeface="Calibri"/>
              <a:buNone/>
            </a:pPr>
            <a:r>
              <a:rPr lang="en"/>
              <a:t>Handover to talks</a:t>
            </a:r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sldNum" idx="12"/>
          </p:nvPr>
        </p:nvSpPr>
        <p:spPr>
          <a:xfrm>
            <a:off x="6732039" y="4825515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ANT Associatio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139</Words>
  <Application>Microsoft Macintosh PowerPoint</Application>
  <PresentationFormat>On-screen Show (16:9)</PresentationFormat>
  <Paragraphs>28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GEANT Association</vt:lpstr>
      <vt:lpstr>PowerPoint Presentation</vt:lpstr>
      <vt:lpstr>Agenda</vt:lpstr>
      <vt:lpstr>Intro – reflections from TNC 2025 in Brighton</vt:lpstr>
      <vt:lpstr>Short talks</vt:lpstr>
      <vt:lpstr>Handover to talks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Mira Stanic</cp:lastModifiedBy>
  <cp:revision>3</cp:revision>
  <dcterms:modified xsi:type="dcterms:W3CDTF">2026-06-10T11:26:55Z</dcterms:modified>
</cp:coreProperties>
</file>